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0" r:id="rId2"/>
    <p:sldId id="261" r:id="rId3"/>
    <p:sldId id="257" r:id="rId4"/>
    <p:sldId id="259" r:id="rId5"/>
    <p:sldId id="258" r:id="rId6"/>
    <p:sldId id="262" r:id="rId7"/>
    <p:sldId id="263" r:id="rId8"/>
    <p:sldId id="264" r:id="rId9"/>
    <p:sldId id="265" r:id="rId10"/>
    <p:sldId id="267" r:id="rId11"/>
    <p:sldId id="268" r:id="rId12"/>
    <p:sldId id="269" r:id="rId13"/>
    <p:sldId id="270" r:id="rId14"/>
    <p:sldId id="27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0" d="100"/>
          <a:sy n="120" d="100"/>
        </p:scale>
        <p:origin x="-131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36260C-F10A-EB49-B7F6-8B41BB08424A}" type="doc">
      <dgm:prSet loTypeId="urn:microsoft.com/office/officeart/2005/8/layout/chevron2" loCatId="" qsTypeId="urn:microsoft.com/office/officeart/2005/8/quickstyle/simple5" qsCatId="simple" csTypeId="urn:microsoft.com/office/officeart/2005/8/colors/colorful3" csCatId="colorful" phldr="1"/>
      <dgm:spPr/>
      <dgm:t>
        <a:bodyPr/>
        <a:lstStyle/>
        <a:p>
          <a:endParaRPr lang="en-US"/>
        </a:p>
      </dgm:t>
    </dgm:pt>
    <dgm:pt modelId="{EA530782-5C3B-F048-A628-BC04511E1166}">
      <dgm:prSet phldrT="[Text]" custT="1"/>
      <dgm:spPr/>
      <dgm:t>
        <a:bodyPr/>
        <a:lstStyle/>
        <a:p>
          <a:r>
            <a:rPr lang="en-US" sz="2400" dirty="0" smtClean="0"/>
            <a:t>1.</a:t>
          </a:r>
          <a:endParaRPr lang="en-US" sz="2400" dirty="0"/>
        </a:p>
      </dgm:t>
    </dgm:pt>
    <dgm:pt modelId="{8C5C3E7A-D0FB-F04F-9855-71BECCAAA221}" type="parTrans" cxnId="{B0623996-3F81-D54A-92FD-0126EC158A7C}">
      <dgm:prSet/>
      <dgm:spPr/>
      <dgm:t>
        <a:bodyPr/>
        <a:lstStyle/>
        <a:p>
          <a:endParaRPr lang="en-US" sz="2400"/>
        </a:p>
      </dgm:t>
    </dgm:pt>
    <dgm:pt modelId="{A085E498-818D-8141-B69B-1D6AF9B1E420}" type="sibTrans" cxnId="{B0623996-3F81-D54A-92FD-0126EC158A7C}">
      <dgm:prSet/>
      <dgm:spPr/>
      <dgm:t>
        <a:bodyPr/>
        <a:lstStyle/>
        <a:p>
          <a:endParaRPr lang="en-US" sz="2400"/>
        </a:p>
      </dgm:t>
    </dgm:pt>
    <dgm:pt modelId="{CF90FA03-6BEF-DF49-AA24-80BC3180A1FA}">
      <dgm:prSet phldrT="[Text]" custT="1"/>
      <dgm:spPr/>
      <dgm:t>
        <a:bodyPr/>
        <a:lstStyle/>
        <a:p>
          <a:r>
            <a:rPr lang="en-US" sz="2400" dirty="0" smtClean="0"/>
            <a:t>Discover what specific forms and levels of violence female aspirants/ candidates, party activists, supporters and voters encountered</a:t>
          </a:r>
          <a:endParaRPr lang="en-US" sz="2400" dirty="0"/>
        </a:p>
      </dgm:t>
    </dgm:pt>
    <dgm:pt modelId="{A4A6F27B-DC43-8241-BC0F-627DE37CE63E}" type="parTrans" cxnId="{2EB6CF89-34F6-3A42-BFE3-01F0610633D7}">
      <dgm:prSet/>
      <dgm:spPr/>
      <dgm:t>
        <a:bodyPr/>
        <a:lstStyle/>
        <a:p>
          <a:endParaRPr lang="en-US" sz="2400"/>
        </a:p>
      </dgm:t>
    </dgm:pt>
    <dgm:pt modelId="{D8CF0604-F89D-644D-96DC-657C47C64A6D}" type="sibTrans" cxnId="{2EB6CF89-34F6-3A42-BFE3-01F0610633D7}">
      <dgm:prSet/>
      <dgm:spPr/>
      <dgm:t>
        <a:bodyPr/>
        <a:lstStyle/>
        <a:p>
          <a:endParaRPr lang="en-US" sz="2400"/>
        </a:p>
      </dgm:t>
    </dgm:pt>
    <dgm:pt modelId="{6AE7CBEB-52F9-2141-8AD4-A7483A15C6EC}">
      <dgm:prSet phldrT="[Text]" custT="1"/>
      <dgm:spPr/>
      <dgm:t>
        <a:bodyPr/>
        <a:lstStyle/>
        <a:p>
          <a:r>
            <a:rPr lang="en-US" sz="2400" dirty="0" smtClean="0"/>
            <a:t>2.</a:t>
          </a:r>
          <a:endParaRPr lang="en-US" sz="2400" dirty="0"/>
        </a:p>
      </dgm:t>
    </dgm:pt>
    <dgm:pt modelId="{53B6A622-C20C-7F43-B728-AA11B6544D52}" type="parTrans" cxnId="{A37C2D46-393D-AB4C-855B-51AE7CD29149}">
      <dgm:prSet/>
      <dgm:spPr/>
      <dgm:t>
        <a:bodyPr/>
        <a:lstStyle/>
        <a:p>
          <a:endParaRPr lang="en-US" sz="2400"/>
        </a:p>
      </dgm:t>
    </dgm:pt>
    <dgm:pt modelId="{813D0FE0-819F-8441-A838-BA4A00248681}" type="sibTrans" cxnId="{A37C2D46-393D-AB4C-855B-51AE7CD29149}">
      <dgm:prSet/>
      <dgm:spPr/>
      <dgm:t>
        <a:bodyPr/>
        <a:lstStyle/>
        <a:p>
          <a:endParaRPr lang="en-US" sz="2400"/>
        </a:p>
      </dgm:t>
    </dgm:pt>
    <dgm:pt modelId="{57A93DB0-D3CA-994F-B66E-512941F6C26C}">
      <dgm:prSet phldrT="[Text]" custT="1"/>
      <dgm:spPr/>
      <dgm:t>
        <a:bodyPr/>
        <a:lstStyle/>
        <a:p>
          <a:r>
            <a:rPr lang="en-US" sz="2400" dirty="0" smtClean="0"/>
            <a:t>Investigate the identity of the perpetrators of the various forms of electoral violence</a:t>
          </a:r>
          <a:endParaRPr lang="en-US" sz="2400" dirty="0"/>
        </a:p>
      </dgm:t>
    </dgm:pt>
    <dgm:pt modelId="{7C6DB432-B143-8F42-A8E5-14B72985087D}" type="parTrans" cxnId="{A7C8BFBF-3772-5D49-85BA-9E7CE7CD4750}">
      <dgm:prSet/>
      <dgm:spPr/>
      <dgm:t>
        <a:bodyPr/>
        <a:lstStyle/>
        <a:p>
          <a:endParaRPr lang="en-US" sz="2400"/>
        </a:p>
      </dgm:t>
    </dgm:pt>
    <dgm:pt modelId="{3C340A23-9827-5543-BEB9-553B750C3CA7}" type="sibTrans" cxnId="{A7C8BFBF-3772-5D49-85BA-9E7CE7CD4750}">
      <dgm:prSet/>
      <dgm:spPr/>
      <dgm:t>
        <a:bodyPr/>
        <a:lstStyle/>
        <a:p>
          <a:endParaRPr lang="en-US" sz="2400"/>
        </a:p>
      </dgm:t>
    </dgm:pt>
    <dgm:pt modelId="{B444B7E0-FCC6-2849-9751-60895B499270}">
      <dgm:prSet phldrT="[Text]" custT="1"/>
      <dgm:spPr/>
      <dgm:t>
        <a:bodyPr/>
        <a:lstStyle/>
        <a:p>
          <a:r>
            <a:rPr lang="en-US" sz="2400" dirty="0" smtClean="0"/>
            <a:t>3.</a:t>
          </a:r>
          <a:endParaRPr lang="en-US" sz="2400" dirty="0"/>
        </a:p>
      </dgm:t>
    </dgm:pt>
    <dgm:pt modelId="{A12F92F4-B07F-BE4B-B75C-A124BA150BC4}" type="parTrans" cxnId="{C89B7808-1DE2-584B-A7B3-11BD211F55BB}">
      <dgm:prSet/>
      <dgm:spPr/>
      <dgm:t>
        <a:bodyPr/>
        <a:lstStyle/>
        <a:p>
          <a:endParaRPr lang="en-US" sz="2400"/>
        </a:p>
      </dgm:t>
    </dgm:pt>
    <dgm:pt modelId="{D9E19A10-B89E-7E49-86E4-A1DB10365AE1}" type="sibTrans" cxnId="{C89B7808-1DE2-584B-A7B3-11BD211F55BB}">
      <dgm:prSet/>
      <dgm:spPr/>
      <dgm:t>
        <a:bodyPr/>
        <a:lstStyle/>
        <a:p>
          <a:endParaRPr lang="en-US" sz="2400"/>
        </a:p>
      </dgm:t>
    </dgm:pt>
    <dgm:pt modelId="{8FC3D457-96CB-2B4C-83F8-6E9463FF9C1C}">
      <dgm:prSet phldrT="[Text]" custT="1"/>
      <dgm:spPr/>
      <dgm:t>
        <a:bodyPr/>
        <a:lstStyle/>
        <a:p>
          <a:r>
            <a:rPr lang="en-US" sz="2400" dirty="0" smtClean="0"/>
            <a:t>Investigate the immediate and remote causes of electoral violence against women </a:t>
          </a:r>
          <a:endParaRPr lang="en-US" sz="2400" dirty="0"/>
        </a:p>
      </dgm:t>
    </dgm:pt>
    <dgm:pt modelId="{9E5E199A-F2A8-174B-AB16-E11E2781B5A2}" type="parTrans" cxnId="{3283BBCD-7111-4742-AC59-AEB615CDEA67}">
      <dgm:prSet/>
      <dgm:spPr/>
      <dgm:t>
        <a:bodyPr/>
        <a:lstStyle/>
        <a:p>
          <a:endParaRPr lang="en-US" sz="2400"/>
        </a:p>
      </dgm:t>
    </dgm:pt>
    <dgm:pt modelId="{AE73E2D0-B77F-9345-9BA9-BA3279E7AB72}" type="sibTrans" cxnId="{3283BBCD-7111-4742-AC59-AEB615CDEA67}">
      <dgm:prSet/>
      <dgm:spPr/>
      <dgm:t>
        <a:bodyPr/>
        <a:lstStyle/>
        <a:p>
          <a:endParaRPr lang="en-US" sz="2400"/>
        </a:p>
      </dgm:t>
    </dgm:pt>
    <dgm:pt modelId="{E27205D0-5069-1C41-95FE-9F0E495CF3A7}" type="pres">
      <dgm:prSet presAssocID="{5E36260C-F10A-EB49-B7F6-8B41BB08424A}" presName="linearFlow" presStyleCnt="0">
        <dgm:presLayoutVars>
          <dgm:dir/>
          <dgm:animLvl val="lvl"/>
          <dgm:resizeHandles val="exact"/>
        </dgm:presLayoutVars>
      </dgm:prSet>
      <dgm:spPr/>
    </dgm:pt>
    <dgm:pt modelId="{3B3134C6-BD0F-DE4A-BE14-6E3247917AE8}" type="pres">
      <dgm:prSet presAssocID="{EA530782-5C3B-F048-A628-BC04511E1166}" presName="composite" presStyleCnt="0"/>
      <dgm:spPr/>
    </dgm:pt>
    <dgm:pt modelId="{176E9158-39A2-B04E-85A7-A43659437F2C}" type="pres">
      <dgm:prSet presAssocID="{EA530782-5C3B-F048-A628-BC04511E1166}" presName="parentText" presStyleLbl="alignNode1" presStyleIdx="0" presStyleCnt="3">
        <dgm:presLayoutVars>
          <dgm:chMax val="1"/>
          <dgm:bulletEnabled val="1"/>
        </dgm:presLayoutVars>
      </dgm:prSet>
      <dgm:spPr/>
    </dgm:pt>
    <dgm:pt modelId="{84AA3F17-CEF6-6A46-86F7-AA50A1DBB4D1}" type="pres">
      <dgm:prSet presAssocID="{EA530782-5C3B-F048-A628-BC04511E1166}" presName="descendantText" presStyleLbl="alignAcc1" presStyleIdx="0" presStyleCnt="3">
        <dgm:presLayoutVars>
          <dgm:bulletEnabled val="1"/>
        </dgm:presLayoutVars>
      </dgm:prSet>
      <dgm:spPr/>
      <dgm:t>
        <a:bodyPr/>
        <a:lstStyle/>
        <a:p>
          <a:endParaRPr lang="en-US"/>
        </a:p>
      </dgm:t>
    </dgm:pt>
    <dgm:pt modelId="{7683F494-2945-E148-85DF-59AA63CA1FEB}" type="pres">
      <dgm:prSet presAssocID="{A085E498-818D-8141-B69B-1D6AF9B1E420}" presName="sp" presStyleCnt="0"/>
      <dgm:spPr/>
    </dgm:pt>
    <dgm:pt modelId="{CF15B254-50BA-C947-AB02-C3480E736CD5}" type="pres">
      <dgm:prSet presAssocID="{6AE7CBEB-52F9-2141-8AD4-A7483A15C6EC}" presName="composite" presStyleCnt="0"/>
      <dgm:spPr/>
    </dgm:pt>
    <dgm:pt modelId="{D65CBD38-4C00-F748-A7ED-50336D84D390}" type="pres">
      <dgm:prSet presAssocID="{6AE7CBEB-52F9-2141-8AD4-A7483A15C6EC}" presName="parentText" presStyleLbl="alignNode1" presStyleIdx="1" presStyleCnt="3">
        <dgm:presLayoutVars>
          <dgm:chMax val="1"/>
          <dgm:bulletEnabled val="1"/>
        </dgm:presLayoutVars>
      </dgm:prSet>
      <dgm:spPr/>
    </dgm:pt>
    <dgm:pt modelId="{2D5517AC-BB08-5046-A26B-45591B91949C}" type="pres">
      <dgm:prSet presAssocID="{6AE7CBEB-52F9-2141-8AD4-A7483A15C6EC}" presName="descendantText" presStyleLbl="alignAcc1" presStyleIdx="1" presStyleCnt="3">
        <dgm:presLayoutVars>
          <dgm:bulletEnabled val="1"/>
        </dgm:presLayoutVars>
      </dgm:prSet>
      <dgm:spPr/>
      <dgm:t>
        <a:bodyPr/>
        <a:lstStyle/>
        <a:p>
          <a:endParaRPr lang="en-US"/>
        </a:p>
      </dgm:t>
    </dgm:pt>
    <dgm:pt modelId="{2799C0C0-0434-DB47-B8EE-034EC64AB756}" type="pres">
      <dgm:prSet presAssocID="{813D0FE0-819F-8441-A838-BA4A00248681}" presName="sp" presStyleCnt="0"/>
      <dgm:spPr/>
    </dgm:pt>
    <dgm:pt modelId="{2D4D5922-D162-B64E-9870-BE19461B6E47}" type="pres">
      <dgm:prSet presAssocID="{B444B7E0-FCC6-2849-9751-60895B499270}" presName="composite" presStyleCnt="0"/>
      <dgm:spPr/>
    </dgm:pt>
    <dgm:pt modelId="{35BF48D3-914F-754D-B712-D2D5BD36CD48}" type="pres">
      <dgm:prSet presAssocID="{B444B7E0-FCC6-2849-9751-60895B499270}" presName="parentText" presStyleLbl="alignNode1" presStyleIdx="2" presStyleCnt="3">
        <dgm:presLayoutVars>
          <dgm:chMax val="1"/>
          <dgm:bulletEnabled val="1"/>
        </dgm:presLayoutVars>
      </dgm:prSet>
      <dgm:spPr/>
    </dgm:pt>
    <dgm:pt modelId="{0CEDD6C8-CC1B-8642-943B-FD28CB66E7C8}" type="pres">
      <dgm:prSet presAssocID="{B444B7E0-FCC6-2849-9751-60895B499270}" presName="descendantText" presStyleLbl="alignAcc1" presStyleIdx="2" presStyleCnt="3">
        <dgm:presLayoutVars>
          <dgm:bulletEnabled val="1"/>
        </dgm:presLayoutVars>
      </dgm:prSet>
      <dgm:spPr/>
      <dgm:t>
        <a:bodyPr/>
        <a:lstStyle/>
        <a:p>
          <a:endParaRPr lang="en-US"/>
        </a:p>
      </dgm:t>
    </dgm:pt>
  </dgm:ptLst>
  <dgm:cxnLst>
    <dgm:cxn modelId="{2C6686DC-294B-5944-8083-FDEE675459E1}" type="presOf" srcId="{57A93DB0-D3CA-994F-B66E-512941F6C26C}" destId="{2D5517AC-BB08-5046-A26B-45591B91949C}" srcOrd="0" destOrd="0" presId="urn:microsoft.com/office/officeart/2005/8/layout/chevron2"/>
    <dgm:cxn modelId="{B0623996-3F81-D54A-92FD-0126EC158A7C}" srcId="{5E36260C-F10A-EB49-B7F6-8B41BB08424A}" destId="{EA530782-5C3B-F048-A628-BC04511E1166}" srcOrd="0" destOrd="0" parTransId="{8C5C3E7A-D0FB-F04F-9855-71BECCAAA221}" sibTransId="{A085E498-818D-8141-B69B-1D6AF9B1E420}"/>
    <dgm:cxn modelId="{BCB4C686-CC50-B24C-885D-D2CA0BC9357B}" type="presOf" srcId="{5E36260C-F10A-EB49-B7F6-8B41BB08424A}" destId="{E27205D0-5069-1C41-95FE-9F0E495CF3A7}" srcOrd="0" destOrd="0" presId="urn:microsoft.com/office/officeart/2005/8/layout/chevron2"/>
    <dgm:cxn modelId="{6FA53DA5-243C-304B-8945-916CE40D4A6A}" type="presOf" srcId="{8FC3D457-96CB-2B4C-83F8-6E9463FF9C1C}" destId="{0CEDD6C8-CC1B-8642-943B-FD28CB66E7C8}" srcOrd="0" destOrd="0" presId="urn:microsoft.com/office/officeart/2005/8/layout/chevron2"/>
    <dgm:cxn modelId="{A37C2D46-393D-AB4C-855B-51AE7CD29149}" srcId="{5E36260C-F10A-EB49-B7F6-8B41BB08424A}" destId="{6AE7CBEB-52F9-2141-8AD4-A7483A15C6EC}" srcOrd="1" destOrd="0" parTransId="{53B6A622-C20C-7F43-B728-AA11B6544D52}" sibTransId="{813D0FE0-819F-8441-A838-BA4A00248681}"/>
    <dgm:cxn modelId="{7B79516B-3C43-F04F-B659-18F437643F86}" type="presOf" srcId="{CF90FA03-6BEF-DF49-AA24-80BC3180A1FA}" destId="{84AA3F17-CEF6-6A46-86F7-AA50A1DBB4D1}" srcOrd="0" destOrd="0" presId="urn:microsoft.com/office/officeart/2005/8/layout/chevron2"/>
    <dgm:cxn modelId="{3283BBCD-7111-4742-AC59-AEB615CDEA67}" srcId="{B444B7E0-FCC6-2849-9751-60895B499270}" destId="{8FC3D457-96CB-2B4C-83F8-6E9463FF9C1C}" srcOrd="0" destOrd="0" parTransId="{9E5E199A-F2A8-174B-AB16-E11E2781B5A2}" sibTransId="{AE73E2D0-B77F-9345-9BA9-BA3279E7AB72}"/>
    <dgm:cxn modelId="{2BDE60DD-630B-9540-9320-A80A7A58D3E6}" type="presOf" srcId="{B444B7E0-FCC6-2849-9751-60895B499270}" destId="{35BF48D3-914F-754D-B712-D2D5BD36CD48}" srcOrd="0" destOrd="0" presId="urn:microsoft.com/office/officeart/2005/8/layout/chevron2"/>
    <dgm:cxn modelId="{C89B7808-1DE2-584B-A7B3-11BD211F55BB}" srcId="{5E36260C-F10A-EB49-B7F6-8B41BB08424A}" destId="{B444B7E0-FCC6-2849-9751-60895B499270}" srcOrd="2" destOrd="0" parTransId="{A12F92F4-B07F-BE4B-B75C-A124BA150BC4}" sibTransId="{D9E19A10-B89E-7E49-86E4-A1DB10365AE1}"/>
    <dgm:cxn modelId="{A7C8BFBF-3772-5D49-85BA-9E7CE7CD4750}" srcId="{6AE7CBEB-52F9-2141-8AD4-A7483A15C6EC}" destId="{57A93DB0-D3CA-994F-B66E-512941F6C26C}" srcOrd="0" destOrd="0" parTransId="{7C6DB432-B143-8F42-A8E5-14B72985087D}" sibTransId="{3C340A23-9827-5543-BEB9-553B750C3CA7}"/>
    <dgm:cxn modelId="{18EF6B2E-A864-1241-AAAB-EDC26791D105}" type="presOf" srcId="{6AE7CBEB-52F9-2141-8AD4-A7483A15C6EC}" destId="{D65CBD38-4C00-F748-A7ED-50336D84D390}" srcOrd="0" destOrd="0" presId="urn:microsoft.com/office/officeart/2005/8/layout/chevron2"/>
    <dgm:cxn modelId="{2EB6CF89-34F6-3A42-BFE3-01F0610633D7}" srcId="{EA530782-5C3B-F048-A628-BC04511E1166}" destId="{CF90FA03-6BEF-DF49-AA24-80BC3180A1FA}" srcOrd="0" destOrd="0" parTransId="{A4A6F27B-DC43-8241-BC0F-627DE37CE63E}" sibTransId="{D8CF0604-F89D-644D-96DC-657C47C64A6D}"/>
    <dgm:cxn modelId="{8F98FC45-7A59-0C49-AFB0-3C373BA74848}" type="presOf" srcId="{EA530782-5C3B-F048-A628-BC04511E1166}" destId="{176E9158-39A2-B04E-85A7-A43659437F2C}" srcOrd="0" destOrd="0" presId="urn:microsoft.com/office/officeart/2005/8/layout/chevron2"/>
    <dgm:cxn modelId="{BB725B59-FB9D-1044-BDA2-F19BAF37A760}" type="presParOf" srcId="{E27205D0-5069-1C41-95FE-9F0E495CF3A7}" destId="{3B3134C6-BD0F-DE4A-BE14-6E3247917AE8}" srcOrd="0" destOrd="0" presId="urn:microsoft.com/office/officeart/2005/8/layout/chevron2"/>
    <dgm:cxn modelId="{103C13E0-F308-E945-A198-F46944CF0AEC}" type="presParOf" srcId="{3B3134C6-BD0F-DE4A-BE14-6E3247917AE8}" destId="{176E9158-39A2-B04E-85A7-A43659437F2C}" srcOrd="0" destOrd="0" presId="urn:microsoft.com/office/officeart/2005/8/layout/chevron2"/>
    <dgm:cxn modelId="{326DDAA1-E6E9-F44F-A9DE-1E1D549AC6F3}" type="presParOf" srcId="{3B3134C6-BD0F-DE4A-BE14-6E3247917AE8}" destId="{84AA3F17-CEF6-6A46-86F7-AA50A1DBB4D1}" srcOrd="1" destOrd="0" presId="urn:microsoft.com/office/officeart/2005/8/layout/chevron2"/>
    <dgm:cxn modelId="{9F9245D1-2810-4D48-AC59-5273CFE7A171}" type="presParOf" srcId="{E27205D0-5069-1C41-95FE-9F0E495CF3A7}" destId="{7683F494-2945-E148-85DF-59AA63CA1FEB}" srcOrd="1" destOrd="0" presId="urn:microsoft.com/office/officeart/2005/8/layout/chevron2"/>
    <dgm:cxn modelId="{E3D8A890-04DB-894E-831B-9C2552A9AD85}" type="presParOf" srcId="{E27205D0-5069-1C41-95FE-9F0E495CF3A7}" destId="{CF15B254-50BA-C947-AB02-C3480E736CD5}" srcOrd="2" destOrd="0" presId="urn:microsoft.com/office/officeart/2005/8/layout/chevron2"/>
    <dgm:cxn modelId="{E24B3425-BF88-9C41-9A5B-87415AD6CCEF}" type="presParOf" srcId="{CF15B254-50BA-C947-AB02-C3480E736CD5}" destId="{D65CBD38-4C00-F748-A7ED-50336D84D390}" srcOrd="0" destOrd="0" presId="urn:microsoft.com/office/officeart/2005/8/layout/chevron2"/>
    <dgm:cxn modelId="{DAC29EB3-FBB9-974A-8B05-44626F7A8CF3}" type="presParOf" srcId="{CF15B254-50BA-C947-AB02-C3480E736CD5}" destId="{2D5517AC-BB08-5046-A26B-45591B91949C}" srcOrd="1" destOrd="0" presId="urn:microsoft.com/office/officeart/2005/8/layout/chevron2"/>
    <dgm:cxn modelId="{1C773330-9760-8442-87D2-B74A991B6B5D}" type="presParOf" srcId="{E27205D0-5069-1C41-95FE-9F0E495CF3A7}" destId="{2799C0C0-0434-DB47-B8EE-034EC64AB756}" srcOrd="3" destOrd="0" presId="urn:microsoft.com/office/officeart/2005/8/layout/chevron2"/>
    <dgm:cxn modelId="{0C99CD31-F385-D14B-AF0D-D9443F070C64}" type="presParOf" srcId="{E27205D0-5069-1C41-95FE-9F0E495CF3A7}" destId="{2D4D5922-D162-B64E-9870-BE19461B6E47}" srcOrd="4" destOrd="0" presId="urn:microsoft.com/office/officeart/2005/8/layout/chevron2"/>
    <dgm:cxn modelId="{3F78CDBF-FC37-2849-94CC-B84F1C51F039}" type="presParOf" srcId="{2D4D5922-D162-B64E-9870-BE19461B6E47}" destId="{35BF48D3-914F-754D-B712-D2D5BD36CD48}" srcOrd="0" destOrd="0" presId="urn:microsoft.com/office/officeart/2005/8/layout/chevron2"/>
    <dgm:cxn modelId="{6A72816E-3A73-E445-A033-1AB776E325AC}" type="presParOf" srcId="{2D4D5922-D162-B64E-9870-BE19461B6E47}" destId="{0CEDD6C8-CC1B-8642-943B-FD28CB66E7C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36260C-F10A-EB49-B7F6-8B41BB08424A}" type="doc">
      <dgm:prSet loTypeId="urn:microsoft.com/office/officeart/2005/8/layout/chevron2" loCatId="" qsTypeId="urn:microsoft.com/office/officeart/2005/8/quickstyle/simple5" qsCatId="simple" csTypeId="urn:microsoft.com/office/officeart/2005/8/colors/colorful4" csCatId="colorful" phldr="1"/>
      <dgm:spPr/>
      <dgm:t>
        <a:bodyPr/>
        <a:lstStyle/>
        <a:p>
          <a:endParaRPr lang="en-US"/>
        </a:p>
      </dgm:t>
    </dgm:pt>
    <dgm:pt modelId="{EA530782-5C3B-F048-A628-BC04511E1166}">
      <dgm:prSet phldrT="[Text]"/>
      <dgm:spPr/>
      <dgm:t>
        <a:bodyPr/>
        <a:lstStyle/>
        <a:p>
          <a:r>
            <a:rPr lang="en-US" dirty="0" smtClean="0"/>
            <a:t>4.</a:t>
          </a:r>
          <a:endParaRPr lang="en-US" dirty="0"/>
        </a:p>
      </dgm:t>
    </dgm:pt>
    <dgm:pt modelId="{8C5C3E7A-D0FB-F04F-9855-71BECCAAA221}" type="parTrans" cxnId="{B0623996-3F81-D54A-92FD-0126EC158A7C}">
      <dgm:prSet/>
      <dgm:spPr/>
      <dgm:t>
        <a:bodyPr/>
        <a:lstStyle/>
        <a:p>
          <a:endParaRPr lang="en-US"/>
        </a:p>
      </dgm:t>
    </dgm:pt>
    <dgm:pt modelId="{A085E498-818D-8141-B69B-1D6AF9B1E420}" type="sibTrans" cxnId="{B0623996-3F81-D54A-92FD-0126EC158A7C}">
      <dgm:prSet/>
      <dgm:spPr/>
      <dgm:t>
        <a:bodyPr/>
        <a:lstStyle/>
        <a:p>
          <a:endParaRPr lang="en-US"/>
        </a:p>
      </dgm:t>
    </dgm:pt>
    <dgm:pt modelId="{CF90FA03-6BEF-DF49-AA24-80BC3180A1FA}">
      <dgm:prSet phldrT="[Text]"/>
      <dgm:spPr/>
      <dgm:t>
        <a:bodyPr/>
        <a:lstStyle/>
        <a:p>
          <a:r>
            <a:rPr lang="en-US" dirty="0" smtClean="0"/>
            <a:t>Understand the potential or actual impact of VAWIE on women’s ability to participate in the electoral process as well as on the democratic quality of the election</a:t>
          </a:r>
          <a:endParaRPr lang="en-US" dirty="0"/>
        </a:p>
      </dgm:t>
    </dgm:pt>
    <dgm:pt modelId="{A4A6F27B-DC43-8241-BC0F-627DE37CE63E}" type="parTrans" cxnId="{2EB6CF89-34F6-3A42-BFE3-01F0610633D7}">
      <dgm:prSet/>
      <dgm:spPr/>
      <dgm:t>
        <a:bodyPr/>
        <a:lstStyle/>
        <a:p>
          <a:endParaRPr lang="en-US"/>
        </a:p>
      </dgm:t>
    </dgm:pt>
    <dgm:pt modelId="{D8CF0604-F89D-644D-96DC-657C47C64A6D}" type="sibTrans" cxnId="{2EB6CF89-34F6-3A42-BFE3-01F0610633D7}">
      <dgm:prSet/>
      <dgm:spPr/>
      <dgm:t>
        <a:bodyPr/>
        <a:lstStyle/>
        <a:p>
          <a:endParaRPr lang="en-US"/>
        </a:p>
      </dgm:t>
    </dgm:pt>
    <dgm:pt modelId="{6AE7CBEB-52F9-2141-8AD4-A7483A15C6EC}">
      <dgm:prSet phldrT="[Text]"/>
      <dgm:spPr/>
      <dgm:t>
        <a:bodyPr/>
        <a:lstStyle/>
        <a:p>
          <a:r>
            <a:rPr lang="en-US" dirty="0" smtClean="0"/>
            <a:t>5.</a:t>
          </a:r>
          <a:endParaRPr lang="en-US" dirty="0"/>
        </a:p>
      </dgm:t>
    </dgm:pt>
    <dgm:pt modelId="{53B6A622-C20C-7F43-B728-AA11B6544D52}" type="parTrans" cxnId="{A37C2D46-393D-AB4C-855B-51AE7CD29149}">
      <dgm:prSet/>
      <dgm:spPr/>
      <dgm:t>
        <a:bodyPr/>
        <a:lstStyle/>
        <a:p>
          <a:endParaRPr lang="en-US"/>
        </a:p>
      </dgm:t>
    </dgm:pt>
    <dgm:pt modelId="{813D0FE0-819F-8441-A838-BA4A00248681}" type="sibTrans" cxnId="{A37C2D46-393D-AB4C-855B-51AE7CD29149}">
      <dgm:prSet/>
      <dgm:spPr/>
      <dgm:t>
        <a:bodyPr/>
        <a:lstStyle/>
        <a:p>
          <a:endParaRPr lang="en-US"/>
        </a:p>
      </dgm:t>
    </dgm:pt>
    <dgm:pt modelId="{57A93DB0-D3CA-994F-B66E-512941F6C26C}">
      <dgm:prSet phldrT="[Text]"/>
      <dgm:spPr/>
      <dgm:t>
        <a:bodyPr/>
        <a:lstStyle/>
        <a:p>
          <a:r>
            <a:rPr lang="en-US" dirty="0" smtClean="0"/>
            <a:t>Assess the nature and effectiveness of state or non-state institutional mechanisms in providing redress for female victims of electoral violence</a:t>
          </a:r>
          <a:endParaRPr lang="en-US" dirty="0"/>
        </a:p>
      </dgm:t>
    </dgm:pt>
    <dgm:pt modelId="{7C6DB432-B143-8F42-A8E5-14B72985087D}" type="parTrans" cxnId="{A7C8BFBF-3772-5D49-85BA-9E7CE7CD4750}">
      <dgm:prSet/>
      <dgm:spPr/>
      <dgm:t>
        <a:bodyPr/>
        <a:lstStyle/>
        <a:p>
          <a:endParaRPr lang="en-US"/>
        </a:p>
      </dgm:t>
    </dgm:pt>
    <dgm:pt modelId="{3C340A23-9827-5543-BEB9-553B750C3CA7}" type="sibTrans" cxnId="{A7C8BFBF-3772-5D49-85BA-9E7CE7CD4750}">
      <dgm:prSet/>
      <dgm:spPr/>
      <dgm:t>
        <a:bodyPr/>
        <a:lstStyle/>
        <a:p>
          <a:endParaRPr lang="en-US"/>
        </a:p>
      </dgm:t>
    </dgm:pt>
    <dgm:pt modelId="{B444B7E0-FCC6-2849-9751-60895B499270}">
      <dgm:prSet phldrT="[Text]"/>
      <dgm:spPr/>
      <dgm:t>
        <a:bodyPr/>
        <a:lstStyle/>
        <a:p>
          <a:r>
            <a:rPr lang="en-US" dirty="0" smtClean="0"/>
            <a:t>6.</a:t>
          </a:r>
          <a:endParaRPr lang="en-US" dirty="0"/>
        </a:p>
      </dgm:t>
    </dgm:pt>
    <dgm:pt modelId="{A12F92F4-B07F-BE4B-B75C-A124BA150BC4}" type="parTrans" cxnId="{C89B7808-1DE2-584B-A7B3-11BD211F55BB}">
      <dgm:prSet/>
      <dgm:spPr/>
      <dgm:t>
        <a:bodyPr/>
        <a:lstStyle/>
        <a:p>
          <a:endParaRPr lang="en-US"/>
        </a:p>
      </dgm:t>
    </dgm:pt>
    <dgm:pt modelId="{D9E19A10-B89E-7E49-86E4-A1DB10365AE1}" type="sibTrans" cxnId="{C89B7808-1DE2-584B-A7B3-11BD211F55BB}">
      <dgm:prSet/>
      <dgm:spPr/>
      <dgm:t>
        <a:bodyPr/>
        <a:lstStyle/>
        <a:p>
          <a:endParaRPr lang="en-US"/>
        </a:p>
      </dgm:t>
    </dgm:pt>
    <dgm:pt modelId="{8FC3D457-96CB-2B4C-83F8-6E9463FF9C1C}">
      <dgm:prSet phldrT="[Text]"/>
      <dgm:spPr/>
      <dgm:t>
        <a:bodyPr/>
        <a:lstStyle/>
        <a:p>
          <a:r>
            <a:rPr lang="en-US" dirty="0" smtClean="0"/>
            <a:t>Gain an understanding of women’s perspectives on possible solutions to electoral violence</a:t>
          </a:r>
          <a:endParaRPr lang="en-US" dirty="0"/>
        </a:p>
      </dgm:t>
    </dgm:pt>
    <dgm:pt modelId="{9E5E199A-F2A8-174B-AB16-E11E2781B5A2}" type="parTrans" cxnId="{3283BBCD-7111-4742-AC59-AEB615CDEA67}">
      <dgm:prSet/>
      <dgm:spPr/>
      <dgm:t>
        <a:bodyPr/>
        <a:lstStyle/>
        <a:p>
          <a:endParaRPr lang="en-US"/>
        </a:p>
      </dgm:t>
    </dgm:pt>
    <dgm:pt modelId="{AE73E2D0-B77F-9345-9BA9-BA3279E7AB72}" type="sibTrans" cxnId="{3283BBCD-7111-4742-AC59-AEB615CDEA67}">
      <dgm:prSet/>
      <dgm:spPr/>
      <dgm:t>
        <a:bodyPr/>
        <a:lstStyle/>
        <a:p>
          <a:endParaRPr lang="en-US"/>
        </a:p>
      </dgm:t>
    </dgm:pt>
    <dgm:pt modelId="{E27205D0-5069-1C41-95FE-9F0E495CF3A7}" type="pres">
      <dgm:prSet presAssocID="{5E36260C-F10A-EB49-B7F6-8B41BB08424A}" presName="linearFlow" presStyleCnt="0">
        <dgm:presLayoutVars>
          <dgm:dir/>
          <dgm:animLvl val="lvl"/>
          <dgm:resizeHandles val="exact"/>
        </dgm:presLayoutVars>
      </dgm:prSet>
      <dgm:spPr/>
    </dgm:pt>
    <dgm:pt modelId="{3B3134C6-BD0F-DE4A-BE14-6E3247917AE8}" type="pres">
      <dgm:prSet presAssocID="{EA530782-5C3B-F048-A628-BC04511E1166}" presName="composite" presStyleCnt="0"/>
      <dgm:spPr/>
    </dgm:pt>
    <dgm:pt modelId="{176E9158-39A2-B04E-85A7-A43659437F2C}" type="pres">
      <dgm:prSet presAssocID="{EA530782-5C3B-F048-A628-BC04511E1166}" presName="parentText" presStyleLbl="alignNode1" presStyleIdx="0" presStyleCnt="3">
        <dgm:presLayoutVars>
          <dgm:chMax val="1"/>
          <dgm:bulletEnabled val="1"/>
        </dgm:presLayoutVars>
      </dgm:prSet>
      <dgm:spPr/>
    </dgm:pt>
    <dgm:pt modelId="{84AA3F17-CEF6-6A46-86F7-AA50A1DBB4D1}" type="pres">
      <dgm:prSet presAssocID="{EA530782-5C3B-F048-A628-BC04511E1166}" presName="descendantText" presStyleLbl="alignAcc1" presStyleIdx="0" presStyleCnt="3">
        <dgm:presLayoutVars>
          <dgm:bulletEnabled val="1"/>
        </dgm:presLayoutVars>
      </dgm:prSet>
      <dgm:spPr/>
      <dgm:t>
        <a:bodyPr/>
        <a:lstStyle/>
        <a:p>
          <a:endParaRPr lang="en-US"/>
        </a:p>
      </dgm:t>
    </dgm:pt>
    <dgm:pt modelId="{7683F494-2945-E148-85DF-59AA63CA1FEB}" type="pres">
      <dgm:prSet presAssocID="{A085E498-818D-8141-B69B-1D6AF9B1E420}" presName="sp" presStyleCnt="0"/>
      <dgm:spPr/>
    </dgm:pt>
    <dgm:pt modelId="{CF15B254-50BA-C947-AB02-C3480E736CD5}" type="pres">
      <dgm:prSet presAssocID="{6AE7CBEB-52F9-2141-8AD4-A7483A15C6EC}" presName="composite" presStyleCnt="0"/>
      <dgm:spPr/>
    </dgm:pt>
    <dgm:pt modelId="{D65CBD38-4C00-F748-A7ED-50336D84D390}" type="pres">
      <dgm:prSet presAssocID="{6AE7CBEB-52F9-2141-8AD4-A7483A15C6EC}" presName="parentText" presStyleLbl="alignNode1" presStyleIdx="1" presStyleCnt="3">
        <dgm:presLayoutVars>
          <dgm:chMax val="1"/>
          <dgm:bulletEnabled val="1"/>
        </dgm:presLayoutVars>
      </dgm:prSet>
      <dgm:spPr/>
    </dgm:pt>
    <dgm:pt modelId="{2D5517AC-BB08-5046-A26B-45591B91949C}" type="pres">
      <dgm:prSet presAssocID="{6AE7CBEB-52F9-2141-8AD4-A7483A15C6EC}" presName="descendantText" presStyleLbl="alignAcc1" presStyleIdx="1" presStyleCnt="3">
        <dgm:presLayoutVars>
          <dgm:bulletEnabled val="1"/>
        </dgm:presLayoutVars>
      </dgm:prSet>
      <dgm:spPr/>
      <dgm:t>
        <a:bodyPr/>
        <a:lstStyle/>
        <a:p>
          <a:endParaRPr lang="en-US"/>
        </a:p>
      </dgm:t>
    </dgm:pt>
    <dgm:pt modelId="{2799C0C0-0434-DB47-B8EE-034EC64AB756}" type="pres">
      <dgm:prSet presAssocID="{813D0FE0-819F-8441-A838-BA4A00248681}" presName="sp" presStyleCnt="0"/>
      <dgm:spPr/>
    </dgm:pt>
    <dgm:pt modelId="{2D4D5922-D162-B64E-9870-BE19461B6E47}" type="pres">
      <dgm:prSet presAssocID="{B444B7E0-FCC6-2849-9751-60895B499270}" presName="composite" presStyleCnt="0"/>
      <dgm:spPr/>
    </dgm:pt>
    <dgm:pt modelId="{35BF48D3-914F-754D-B712-D2D5BD36CD48}" type="pres">
      <dgm:prSet presAssocID="{B444B7E0-FCC6-2849-9751-60895B499270}" presName="parentText" presStyleLbl="alignNode1" presStyleIdx="2" presStyleCnt="3">
        <dgm:presLayoutVars>
          <dgm:chMax val="1"/>
          <dgm:bulletEnabled val="1"/>
        </dgm:presLayoutVars>
      </dgm:prSet>
      <dgm:spPr/>
    </dgm:pt>
    <dgm:pt modelId="{0CEDD6C8-CC1B-8642-943B-FD28CB66E7C8}" type="pres">
      <dgm:prSet presAssocID="{B444B7E0-FCC6-2849-9751-60895B499270}" presName="descendantText" presStyleLbl="alignAcc1" presStyleIdx="2" presStyleCnt="3">
        <dgm:presLayoutVars>
          <dgm:bulletEnabled val="1"/>
        </dgm:presLayoutVars>
      </dgm:prSet>
      <dgm:spPr/>
      <dgm:t>
        <a:bodyPr/>
        <a:lstStyle/>
        <a:p>
          <a:endParaRPr lang="en-US"/>
        </a:p>
      </dgm:t>
    </dgm:pt>
  </dgm:ptLst>
  <dgm:cxnLst>
    <dgm:cxn modelId="{A7C8BFBF-3772-5D49-85BA-9E7CE7CD4750}" srcId="{6AE7CBEB-52F9-2141-8AD4-A7483A15C6EC}" destId="{57A93DB0-D3CA-994F-B66E-512941F6C26C}" srcOrd="0" destOrd="0" parTransId="{7C6DB432-B143-8F42-A8E5-14B72985087D}" sibTransId="{3C340A23-9827-5543-BEB9-553B750C3CA7}"/>
    <dgm:cxn modelId="{3A00A3EE-73B7-AA43-B2AC-BAB09D9C4B51}" type="presOf" srcId="{57A93DB0-D3CA-994F-B66E-512941F6C26C}" destId="{2D5517AC-BB08-5046-A26B-45591B91949C}" srcOrd="0" destOrd="0" presId="urn:microsoft.com/office/officeart/2005/8/layout/chevron2"/>
    <dgm:cxn modelId="{B0623996-3F81-D54A-92FD-0126EC158A7C}" srcId="{5E36260C-F10A-EB49-B7F6-8B41BB08424A}" destId="{EA530782-5C3B-F048-A628-BC04511E1166}" srcOrd="0" destOrd="0" parTransId="{8C5C3E7A-D0FB-F04F-9855-71BECCAAA221}" sibTransId="{A085E498-818D-8141-B69B-1D6AF9B1E420}"/>
    <dgm:cxn modelId="{C49EA11E-5979-1148-AA0C-833EA5D20805}" type="presOf" srcId="{8FC3D457-96CB-2B4C-83F8-6E9463FF9C1C}" destId="{0CEDD6C8-CC1B-8642-943B-FD28CB66E7C8}" srcOrd="0" destOrd="0" presId="urn:microsoft.com/office/officeart/2005/8/layout/chevron2"/>
    <dgm:cxn modelId="{D4A2B468-24E2-854A-ABFD-270B1B7C471E}" type="presOf" srcId="{B444B7E0-FCC6-2849-9751-60895B499270}" destId="{35BF48D3-914F-754D-B712-D2D5BD36CD48}" srcOrd="0" destOrd="0" presId="urn:microsoft.com/office/officeart/2005/8/layout/chevron2"/>
    <dgm:cxn modelId="{53D23D3E-2A1A-424F-9B9A-3C08D0325510}" type="presOf" srcId="{EA530782-5C3B-F048-A628-BC04511E1166}" destId="{176E9158-39A2-B04E-85A7-A43659437F2C}" srcOrd="0" destOrd="0" presId="urn:microsoft.com/office/officeart/2005/8/layout/chevron2"/>
    <dgm:cxn modelId="{A37C2D46-393D-AB4C-855B-51AE7CD29149}" srcId="{5E36260C-F10A-EB49-B7F6-8B41BB08424A}" destId="{6AE7CBEB-52F9-2141-8AD4-A7483A15C6EC}" srcOrd="1" destOrd="0" parTransId="{53B6A622-C20C-7F43-B728-AA11B6544D52}" sibTransId="{813D0FE0-819F-8441-A838-BA4A00248681}"/>
    <dgm:cxn modelId="{33B3DCFB-F864-1B4B-B87B-4D80E1E48E1D}" type="presOf" srcId="{6AE7CBEB-52F9-2141-8AD4-A7483A15C6EC}" destId="{D65CBD38-4C00-F748-A7ED-50336D84D390}" srcOrd="0" destOrd="0" presId="urn:microsoft.com/office/officeart/2005/8/layout/chevron2"/>
    <dgm:cxn modelId="{C89B7808-1DE2-584B-A7B3-11BD211F55BB}" srcId="{5E36260C-F10A-EB49-B7F6-8B41BB08424A}" destId="{B444B7E0-FCC6-2849-9751-60895B499270}" srcOrd="2" destOrd="0" parTransId="{A12F92F4-B07F-BE4B-B75C-A124BA150BC4}" sibTransId="{D9E19A10-B89E-7E49-86E4-A1DB10365AE1}"/>
    <dgm:cxn modelId="{C505B89A-5509-2B49-8EE6-1CA5DFD1313B}" type="presOf" srcId="{CF90FA03-6BEF-DF49-AA24-80BC3180A1FA}" destId="{84AA3F17-CEF6-6A46-86F7-AA50A1DBB4D1}" srcOrd="0" destOrd="0" presId="urn:microsoft.com/office/officeart/2005/8/layout/chevron2"/>
    <dgm:cxn modelId="{2E96041C-071E-2C4D-9336-D4EAF22EA534}" type="presOf" srcId="{5E36260C-F10A-EB49-B7F6-8B41BB08424A}" destId="{E27205D0-5069-1C41-95FE-9F0E495CF3A7}" srcOrd="0" destOrd="0" presId="urn:microsoft.com/office/officeart/2005/8/layout/chevron2"/>
    <dgm:cxn modelId="{2EB6CF89-34F6-3A42-BFE3-01F0610633D7}" srcId="{EA530782-5C3B-F048-A628-BC04511E1166}" destId="{CF90FA03-6BEF-DF49-AA24-80BC3180A1FA}" srcOrd="0" destOrd="0" parTransId="{A4A6F27B-DC43-8241-BC0F-627DE37CE63E}" sibTransId="{D8CF0604-F89D-644D-96DC-657C47C64A6D}"/>
    <dgm:cxn modelId="{3283BBCD-7111-4742-AC59-AEB615CDEA67}" srcId="{B444B7E0-FCC6-2849-9751-60895B499270}" destId="{8FC3D457-96CB-2B4C-83F8-6E9463FF9C1C}" srcOrd="0" destOrd="0" parTransId="{9E5E199A-F2A8-174B-AB16-E11E2781B5A2}" sibTransId="{AE73E2D0-B77F-9345-9BA9-BA3279E7AB72}"/>
    <dgm:cxn modelId="{B5324A0A-30AA-424C-91D1-9703BAD52491}" type="presParOf" srcId="{E27205D0-5069-1C41-95FE-9F0E495CF3A7}" destId="{3B3134C6-BD0F-DE4A-BE14-6E3247917AE8}" srcOrd="0" destOrd="0" presId="urn:microsoft.com/office/officeart/2005/8/layout/chevron2"/>
    <dgm:cxn modelId="{5F7DD459-305D-9348-9CE7-4A5029E1E9F3}" type="presParOf" srcId="{3B3134C6-BD0F-DE4A-BE14-6E3247917AE8}" destId="{176E9158-39A2-B04E-85A7-A43659437F2C}" srcOrd="0" destOrd="0" presId="urn:microsoft.com/office/officeart/2005/8/layout/chevron2"/>
    <dgm:cxn modelId="{E8CEC0BE-4D9B-944E-AF59-33259F2D4E3A}" type="presParOf" srcId="{3B3134C6-BD0F-DE4A-BE14-6E3247917AE8}" destId="{84AA3F17-CEF6-6A46-86F7-AA50A1DBB4D1}" srcOrd="1" destOrd="0" presId="urn:microsoft.com/office/officeart/2005/8/layout/chevron2"/>
    <dgm:cxn modelId="{78D61240-C3A6-CD4F-9C6C-D84BDF3122EA}" type="presParOf" srcId="{E27205D0-5069-1C41-95FE-9F0E495CF3A7}" destId="{7683F494-2945-E148-85DF-59AA63CA1FEB}" srcOrd="1" destOrd="0" presId="urn:microsoft.com/office/officeart/2005/8/layout/chevron2"/>
    <dgm:cxn modelId="{E1805C12-CE98-B44A-8A69-327469FBF367}" type="presParOf" srcId="{E27205D0-5069-1C41-95FE-9F0E495CF3A7}" destId="{CF15B254-50BA-C947-AB02-C3480E736CD5}" srcOrd="2" destOrd="0" presId="urn:microsoft.com/office/officeart/2005/8/layout/chevron2"/>
    <dgm:cxn modelId="{3967176C-F3DD-9848-A1D8-776BD98998DF}" type="presParOf" srcId="{CF15B254-50BA-C947-AB02-C3480E736CD5}" destId="{D65CBD38-4C00-F748-A7ED-50336D84D390}" srcOrd="0" destOrd="0" presId="urn:microsoft.com/office/officeart/2005/8/layout/chevron2"/>
    <dgm:cxn modelId="{684A9196-530B-8D47-B9DA-B7E321A5B195}" type="presParOf" srcId="{CF15B254-50BA-C947-AB02-C3480E736CD5}" destId="{2D5517AC-BB08-5046-A26B-45591B91949C}" srcOrd="1" destOrd="0" presId="urn:microsoft.com/office/officeart/2005/8/layout/chevron2"/>
    <dgm:cxn modelId="{4FF3BC3E-4FF1-3E44-AD20-33C67998BA45}" type="presParOf" srcId="{E27205D0-5069-1C41-95FE-9F0E495CF3A7}" destId="{2799C0C0-0434-DB47-B8EE-034EC64AB756}" srcOrd="3" destOrd="0" presId="urn:microsoft.com/office/officeart/2005/8/layout/chevron2"/>
    <dgm:cxn modelId="{67D4958C-431D-3D41-A3CD-9CBB6F7E5B17}" type="presParOf" srcId="{E27205D0-5069-1C41-95FE-9F0E495CF3A7}" destId="{2D4D5922-D162-B64E-9870-BE19461B6E47}" srcOrd="4" destOrd="0" presId="urn:microsoft.com/office/officeart/2005/8/layout/chevron2"/>
    <dgm:cxn modelId="{5062CB95-F3B2-2F49-9927-F9AA2887A809}" type="presParOf" srcId="{2D4D5922-D162-B64E-9870-BE19461B6E47}" destId="{35BF48D3-914F-754D-B712-D2D5BD36CD48}" srcOrd="0" destOrd="0" presId="urn:microsoft.com/office/officeart/2005/8/layout/chevron2"/>
    <dgm:cxn modelId="{CCD32E04-2201-5146-8195-B3CD9A78D9CB}" type="presParOf" srcId="{2D4D5922-D162-B64E-9870-BE19461B6E47}" destId="{0CEDD6C8-CC1B-8642-943B-FD28CB66E7C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75BCAC9-262B-FA45-9633-5486938598FD}" type="doc">
      <dgm:prSet loTypeId="urn:microsoft.com/office/officeart/2005/8/layout/hProcess9" loCatId="" qsTypeId="urn:microsoft.com/office/officeart/2005/8/quickstyle/3D7" qsCatId="3D" csTypeId="urn:microsoft.com/office/officeart/2005/8/colors/accent2_4" csCatId="accent2"/>
      <dgm:spPr/>
      <dgm:t>
        <a:bodyPr/>
        <a:lstStyle/>
        <a:p>
          <a:endParaRPr lang="en-US"/>
        </a:p>
      </dgm:t>
    </dgm:pt>
    <dgm:pt modelId="{C50C2FC9-4120-714A-8A42-671B33503029}">
      <dgm:prSet/>
      <dgm:spPr/>
      <dgm:t>
        <a:bodyPr/>
        <a:lstStyle/>
        <a:p>
          <a:pPr rtl="0"/>
          <a:r>
            <a:rPr lang="en-GB" smtClean="0"/>
            <a:t>The women had their own vision of what a democratic Bayelsa State should look like. They would like to see a female governor or deputy governor in office, and concerted efforts to tackle teenage pregnancy and laws emplaced to protect women from violence. </a:t>
          </a:r>
          <a:endParaRPr lang="en-GB"/>
        </a:p>
      </dgm:t>
    </dgm:pt>
    <dgm:pt modelId="{0100CC02-D970-6F46-9C95-18D239420E86}" type="parTrans" cxnId="{6BD7A46B-8CB9-6A4E-8FE3-F06F37CB7404}">
      <dgm:prSet/>
      <dgm:spPr/>
      <dgm:t>
        <a:bodyPr/>
        <a:lstStyle/>
        <a:p>
          <a:endParaRPr lang="en-US"/>
        </a:p>
      </dgm:t>
    </dgm:pt>
    <dgm:pt modelId="{9EB8206E-8BF7-A348-8A34-8C1E3B4F1A3A}" type="sibTrans" cxnId="{6BD7A46B-8CB9-6A4E-8FE3-F06F37CB7404}">
      <dgm:prSet/>
      <dgm:spPr/>
      <dgm:t>
        <a:bodyPr/>
        <a:lstStyle/>
        <a:p>
          <a:endParaRPr lang="en-US"/>
        </a:p>
      </dgm:t>
    </dgm:pt>
    <dgm:pt modelId="{F47325E2-BA9E-D24E-8208-0600A36251D0}" type="pres">
      <dgm:prSet presAssocID="{D75BCAC9-262B-FA45-9633-5486938598FD}" presName="CompostProcess" presStyleCnt="0">
        <dgm:presLayoutVars>
          <dgm:dir/>
          <dgm:resizeHandles val="exact"/>
        </dgm:presLayoutVars>
      </dgm:prSet>
      <dgm:spPr/>
    </dgm:pt>
    <dgm:pt modelId="{43A66D57-9606-C246-9D1A-CA9259A5AA2A}" type="pres">
      <dgm:prSet presAssocID="{D75BCAC9-262B-FA45-9633-5486938598FD}" presName="arrow" presStyleLbl="bgShp" presStyleIdx="0" presStyleCnt="1"/>
      <dgm:spPr/>
    </dgm:pt>
    <dgm:pt modelId="{F4DED18D-403B-C849-8DBC-4FF511787897}" type="pres">
      <dgm:prSet presAssocID="{D75BCAC9-262B-FA45-9633-5486938598FD}" presName="linearProcess" presStyleCnt="0"/>
      <dgm:spPr/>
    </dgm:pt>
    <dgm:pt modelId="{8ACC27EC-F0BE-DC4E-A464-A02C50DECAAD}" type="pres">
      <dgm:prSet presAssocID="{C50C2FC9-4120-714A-8A42-671B33503029}" presName="textNode" presStyleLbl="node1" presStyleIdx="0" presStyleCnt="1">
        <dgm:presLayoutVars>
          <dgm:bulletEnabled val="1"/>
        </dgm:presLayoutVars>
      </dgm:prSet>
      <dgm:spPr/>
    </dgm:pt>
  </dgm:ptLst>
  <dgm:cxnLst>
    <dgm:cxn modelId="{8CA5701B-24C4-A342-99BA-06F3EE622CDF}" type="presOf" srcId="{C50C2FC9-4120-714A-8A42-671B33503029}" destId="{8ACC27EC-F0BE-DC4E-A464-A02C50DECAAD}" srcOrd="0" destOrd="0" presId="urn:microsoft.com/office/officeart/2005/8/layout/hProcess9"/>
    <dgm:cxn modelId="{6BD7A46B-8CB9-6A4E-8FE3-F06F37CB7404}" srcId="{D75BCAC9-262B-FA45-9633-5486938598FD}" destId="{C50C2FC9-4120-714A-8A42-671B33503029}" srcOrd="0" destOrd="0" parTransId="{0100CC02-D970-6F46-9C95-18D239420E86}" sibTransId="{9EB8206E-8BF7-A348-8A34-8C1E3B4F1A3A}"/>
    <dgm:cxn modelId="{A7E1D005-4F02-904E-9B6F-9E6BFBDE2462}" type="presOf" srcId="{D75BCAC9-262B-FA45-9633-5486938598FD}" destId="{F47325E2-BA9E-D24E-8208-0600A36251D0}" srcOrd="0" destOrd="0" presId="urn:microsoft.com/office/officeart/2005/8/layout/hProcess9"/>
    <dgm:cxn modelId="{B5B3929E-FFC7-5840-8684-CE94838E954B}" type="presParOf" srcId="{F47325E2-BA9E-D24E-8208-0600A36251D0}" destId="{43A66D57-9606-C246-9D1A-CA9259A5AA2A}" srcOrd="0" destOrd="0" presId="urn:microsoft.com/office/officeart/2005/8/layout/hProcess9"/>
    <dgm:cxn modelId="{BF76FAD8-01CB-4343-9FA4-1FD4F6C75E21}" type="presParOf" srcId="{F47325E2-BA9E-D24E-8208-0600A36251D0}" destId="{F4DED18D-403B-C849-8DBC-4FF511787897}" srcOrd="1" destOrd="0" presId="urn:microsoft.com/office/officeart/2005/8/layout/hProcess9"/>
    <dgm:cxn modelId="{E2DA1ED4-E1EC-3849-8DFA-C0704FCA6605}" type="presParOf" srcId="{F4DED18D-403B-C849-8DBC-4FF511787897}" destId="{8ACC27EC-F0BE-DC4E-A464-A02C50DECAAD}"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6E9158-39A2-B04E-85A7-A43659437F2C}">
      <dsp:nvSpPr>
        <dsp:cNvPr id="0" name=""/>
        <dsp:cNvSpPr/>
      </dsp:nvSpPr>
      <dsp:spPr>
        <a:xfrm rot="5400000">
          <a:off x="-247556" y="251355"/>
          <a:ext cx="1650378" cy="1155265"/>
        </a:xfrm>
        <a:prstGeom prst="chevron">
          <a:avLst/>
        </a:prstGeom>
        <a:solidFill>
          <a:schemeClr val="accent3">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3">
              <a:hueOff val="0"/>
              <a:satOff val="0"/>
              <a:lumOff val="0"/>
              <a:alphaOff val="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1.</a:t>
          </a:r>
          <a:endParaRPr lang="en-US" sz="2400" kern="1200" dirty="0"/>
        </a:p>
      </dsp:txBody>
      <dsp:txXfrm rot="-5400000">
        <a:off x="1" y="581432"/>
        <a:ext cx="1155265" cy="495113"/>
      </dsp:txXfrm>
    </dsp:sp>
    <dsp:sp modelId="{84AA3F17-CEF6-6A46-86F7-AA50A1DBB4D1}">
      <dsp:nvSpPr>
        <dsp:cNvPr id="0" name=""/>
        <dsp:cNvSpPr/>
      </dsp:nvSpPr>
      <dsp:spPr>
        <a:xfrm rot="5400000">
          <a:off x="4293378" y="-3134314"/>
          <a:ext cx="1072746" cy="7348972"/>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lt1">
              <a:alpha val="90000"/>
              <a:hueOff val="0"/>
              <a:satOff val="0"/>
              <a:lumOff val="0"/>
              <a:alphaOff val="0"/>
              <a:shade val="70000"/>
              <a:satMod val="105000"/>
            </a:schemeClr>
          </a:contourClr>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Discover what specific forms and levels of violence female aspirants/ candidates, party activists, supporters and voters encountered</a:t>
          </a:r>
          <a:endParaRPr lang="en-US" sz="2400" kern="1200" dirty="0"/>
        </a:p>
      </dsp:txBody>
      <dsp:txXfrm rot="-5400000">
        <a:off x="1155266" y="56165"/>
        <a:ext cx="7296605" cy="968012"/>
      </dsp:txXfrm>
    </dsp:sp>
    <dsp:sp modelId="{D65CBD38-4C00-F748-A7ED-50336D84D390}">
      <dsp:nvSpPr>
        <dsp:cNvPr id="0" name=""/>
        <dsp:cNvSpPr/>
      </dsp:nvSpPr>
      <dsp:spPr>
        <a:xfrm rot="5400000">
          <a:off x="-247556" y="1708367"/>
          <a:ext cx="1650378" cy="1155265"/>
        </a:xfrm>
        <a:prstGeom prst="chevron">
          <a:avLst/>
        </a:prstGeom>
        <a:solidFill>
          <a:schemeClr val="accent3">
            <a:hueOff val="-4745762"/>
            <a:satOff val="-3118"/>
            <a:lumOff val="-6078"/>
            <a:alphaOff val="0"/>
          </a:schemeClr>
        </a:solidFill>
        <a:ln w="9525" cap="flat" cmpd="sng" algn="ctr">
          <a:solidFill>
            <a:schemeClr val="accent3">
              <a:hueOff val="-4745762"/>
              <a:satOff val="-3118"/>
              <a:lumOff val="-6078"/>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3">
              <a:hueOff val="-4745762"/>
              <a:satOff val="-3118"/>
              <a:lumOff val="-6078"/>
              <a:alphaOff val="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2.</a:t>
          </a:r>
          <a:endParaRPr lang="en-US" sz="2400" kern="1200" dirty="0"/>
        </a:p>
      </dsp:txBody>
      <dsp:txXfrm rot="-5400000">
        <a:off x="1" y="2038444"/>
        <a:ext cx="1155265" cy="495113"/>
      </dsp:txXfrm>
    </dsp:sp>
    <dsp:sp modelId="{2D5517AC-BB08-5046-A26B-45591B91949C}">
      <dsp:nvSpPr>
        <dsp:cNvPr id="0" name=""/>
        <dsp:cNvSpPr/>
      </dsp:nvSpPr>
      <dsp:spPr>
        <a:xfrm rot="5400000">
          <a:off x="4293378" y="-1677302"/>
          <a:ext cx="1072746" cy="7348972"/>
        </a:xfrm>
        <a:prstGeom prst="round2SameRect">
          <a:avLst/>
        </a:prstGeom>
        <a:solidFill>
          <a:schemeClr val="lt1">
            <a:alpha val="90000"/>
            <a:hueOff val="0"/>
            <a:satOff val="0"/>
            <a:lumOff val="0"/>
            <a:alphaOff val="0"/>
          </a:schemeClr>
        </a:solidFill>
        <a:ln w="9525" cap="flat" cmpd="sng" algn="ctr">
          <a:solidFill>
            <a:schemeClr val="accent3">
              <a:hueOff val="-4745762"/>
              <a:satOff val="-3118"/>
              <a:lumOff val="-6078"/>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lt1">
              <a:alpha val="90000"/>
              <a:hueOff val="0"/>
              <a:satOff val="0"/>
              <a:lumOff val="0"/>
              <a:alphaOff val="0"/>
              <a:shade val="70000"/>
              <a:satMod val="105000"/>
            </a:schemeClr>
          </a:contourClr>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Investigate the identity of the perpetrators of the various forms of electoral violence</a:t>
          </a:r>
          <a:endParaRPr lang="en-US" sz="2400" kern="1200" dirty="0"/>
        </a:p>
      </dsp:txBody>
      <dsp:txXfrm rot="-5400000">
        <a:off x="1155266" y="1513177"/>
        <a:ext cx="7296605" cy="968012"/>
      </dsp:txXfrm>
    </dsp:sp>
    <dsp:sp modelId="{35BF48D3-914F-754D-B712-D2D5BD36CD48}">
      <dsp:nvSpPr>
        <dsp:cNvPr id="0" name=""/>
        <dsp:cNvSpPr/>
      </dsp:nvSpPr>
      <dsp:spPr>
        <a:xfrm rot="5400000">
          <a:off x="-247556" y="3165379"/>
          <a:ext cx="1650378" cy="1155265"/>
        </a:xfrm>
        <a:prstGeom prst="chevron">
          <a:avLst/>
        </a:prstGeom>
        <a:solidFill>
          <a:schemeClr val="accent3">
            <a:hueOff val="-9491525"/>
            <a:satOff val="-6236"/>
            <a:lumOff val="-12157"/>
            <a:alphaOff val="0"/>
          </a:schemeClr>
        </a:solidFill>
        <a:ln w="9525" cap="flat" cmpd="sng" algn="ctr">
          <a:solidFill>
            <a:schemeClr val="accent3">
              <a:hueOff val="-9491525"/>
              <a:satOff val="-6236"/>
              <a:lumOff val="-12157"/>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3">
              <a:hueOff val="-9491525"/>
              <a:satOff val="-6236"/>
              <a:lumOff val="-12157"/>
              <a:alphaOff val="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3.</a:t>
          </a:r>
          <a:endParaRPr lang="en-US" sz="2400" kern="1200" dirty="0"/>
        </a:p>
      </dsp:txBody>
      <dsp:txXfrm rot="-5400000">
        <a:off x="1" y="3495456"/>
        <a:ext cx="1155265" cy="495113"/>
      </dsp:txXfrm>
    </dsp:sp>
    <dsp:sp modelId="{0CEDD6C8-CC1B-8642-943B-FD28CB66E7C8}">
      <dsp:nvSpPr>
        <dsp:cNvPr id="0" name=""/>
        <dsp:cNvSpPr/>
      </dsp:nvSpPr>
      <dsp:spPr>
        <a:xfrm rot="5400000">
          <a:off x="4293378" y="-220291"/>
          <a:ext cx="1072746" cy="7348972"/>
        </a:xfrm>
        <a:prstGeom prst="round2SameRect">
          <a:avLst/>
        </a:prstGeom>
        <a:solidFill>
          <a:schemeClr val="lt1">
            <a:alpha val="90000"/>
            <a:hueOff val="0"/>
            <a:satOff val="0"/>
            <a:lumOff val="0"/>
            <a:alphaOff val="0"/>
          </a:schemeClr>
        </a:solidFill>
        <a:ln w="9525" cap="flat" cmpd="sng" algn="ctr">
          <a:solidFill>
            <a:schemeClr val="accent3">
              <a:hueOff val="-9491525"/>
              <a:satOff val="-6236"/>
              <a:lumOff val="-12157"/>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lt1">
              <a:alpha val="90000"/>
              <a:hueOff val="0"/>
              <a:satOff val="0"/>
              <a:lumOff val="0"/>
              <a:alphaOff val="0"/>
              <a:shade val="70000"/>
              <a:satMod val="105000"/>
            </a:schemeClr>
          </a:contourClr>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Investigate the immediate and remote causes of electoral violence against women </a:t>
          </a:r>
          <a:endParaRPr lang="en-US" sz="2400" kern="1200" dirty="0"/>
        </a:p>
      </dsp:txBody>
      <dsp:txXfrm rot="-5400000">
        <a:off x="1155266" y="2970188"/>
        <a:ext cx="7296605" cy="9680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6E9158-39A2-B04E-85A7-A43659437F2C}">
      <dsp:nvSpPr>
        <dsp:cNvPr id="0" name=""/>
        <dsp:cNvSpPr/>
      </dsp:nvSpPr>
      <dsp:spPr>
        <a:xfrm rot="5400000">
          <a:off x="-247798" y="249366"/>
          <a:ext cx="1651992" cy="1156394"/>
        </a:xfrm>
        <a:prstGeom prst="chevron">
          <a:avLst/>
        </a:prstGeom>
        <a:solidFill>
          <a:schemeClr val="accent4">
            <a:hueOff val="0"/>
            <a:satOff val="0"/>
            <a:lumOff val="0"/>
            <a:alphaOff val="0"/>
          </a:schemeClr>
        </a:solidFill>
        <a:ln w="9525" cap="flat" cmpd="sng" algn="ctr">
          <a:solidFill>
            <a:schemeClr val="accent4">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4">
              <a:hueOff val="0"/>
              <a:satOff val="0"/>
              <a:lumOff val="0"/>
              <a:alphaOff val="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4.</a:t>
          </a:r>
          <a:endParaRPr lang="en-US" sz="3200" kern="1200" dirty="0"/>
        </a:p>
      </dsp:txBody>
      <dsp:txXfrm rot="-5400000">
        <a:off x="1" y="579764"/>
        <a:ext cx="1156394" cy="495598"/>
      </dsp:txXfrm>
    </dsp:sp>
    <dsp:sp modelId="{84AA3F17-CEF6-6A46-86F7-AA50A1DBB4D1}">
      <dsp:nvSpPr>
        <dsp:cNvPr id="0" name=""/>
        <dsp:cNvSpPr/>
      </dsp:nvSpPr>
      <dsp:spPr>
        <a:xfrm rot="5400000">
          <a:off x="4293418" y="-3135456"/>
          <a:ext cx="1073794" cy="7347843"/>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lt1">
              <a:alpha val="90000"/>
              <a:hueOff val="0"/>
              <a:satOff val="0"/>
              <a:lumOff val="0"/>
              <a:alphaOff val="0"/>
              <a:shade val="70000"/>
              <a:satMod val="105000"/>
            </a:schemeClr>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t>Understand the potential or actual impact of VAWIE on women’s ability to participate in the electoral process as well as on the democratic quality of the election</a:t>
          </a:r>
          <a:endParaRPr lang="en-US" sz="2200" kern="1200" dirty="0"/>
        </a:p>
      </dsp:txBody>
      <dsp:txXfrm rot="-5400000">
        <a:off x="1156394" y="53986"/>
        <a:ext cx="7295425" cy="968958"/>
      </dsp:txXfrm>
    </dsp:sp>
    <dsp:sp modelId="{D65CBD38-4C00-F748-A7ED-50336D84D390}">
      <dsp:nvSpPr>
        <dsp:cNvPr id="0" name=""/>
        <dsp:cNvSpPr/>
      </dsp:nvSpPr>
      <dsp:spPr>
        <a:xfrm rot="5400000">
          <a:off x="-247798" y="1707802"/>
          <a:ext cx="1651992" cy="1156394"/>
        </a:xfrm>
        <a:prstGeom prst="chevron">
          <a:avLst/>
        </a:prstGeom>
        <a:solidFill>
          <a:schemeClr val="accent4">
            <a:hueOff val="2742807"/>
            <a:satOff val="3723"/>
            <a:lumOff val="6275"/>
            <a:alphaOff val="0"/>
          </a:schemeClr>
        </a:solidFill>
        <a:ln w="9525" cap="flat" cmpd="sng" algn="ctr">
          <a:solidFill>
            <a:schemeClr val="accent4">
              <a:hueOff val="2742807"/>
              <a:satOff val="3723"/>
              <a:lumOff val="6275"/>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4">
              <a:hueOff val="2742807"/>
              <a:satOff val="3723"/>
              <a:lumOff val="6275"/>
              <a:alphaOff val="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5.</a:t>
          </a:r>
          <a:endParaRPr lang="en-US" sz="3200" kern="1200" dirty="0"/>
        </a:p>
      </dsp:txBody>
      <dsp:txXfrm rot="-5400000">
        <a:off x="1" y="2038200"/>
        <a:ext cx="1156394" cy="495598"/>
      </dsp:txXfrm>
    </dsp:sp>
    <dsp:sp modelId="{2D5517AC-BB08-5046-A26B-45591B91949C}">
      <dsp:nvSpPr>
        <dsp:cNvPr id="0" name=""/>
        <dsp:cNvSpPr/>
      </dsp:nvSpPr>
      <dsp:spPr>
        <a:xfrm rot="5400000">
          <a:off x="4293418" y="-1677020"/>
          <a:ext cx="1073794" cy="7347843"/>
        </a:xfrm>
        <a:prstGeom prst="round2SameRect">
          <a:avLst/>
        </a:prstGeom>
        <a:solidFill>
          <a:schemeClr val="lt1">
            <a:alpha val="90000"/>
            <a:hueOff val="0"/>
            <a:satOff val="0"/>
            <a:lumOff val="0"/>
            <a:alphaOff val="0"/>
          </a:schemeClr>
        </a:solidFill>
        <a:ln w="9525" cap="flat" cmpd="sng" algn="ctr">
          <a:solidFill>
            <a:schemeClr val="accent4">
              <a:hueOff val="2742807"/>
              <a:satOff val="3723"/>
              <a:lumOff val="6275"/>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lt1">
              <a:alpha val="90000"/>
              <a:hueOff val="0"/>
              <a:satOff val="0"/>
              <a:lumOff val="0"/>
              <a:alphaOff val="0"/>
              <a:shade val="70000"/>
              <a:satMod val="105000"/>
            </a:schemeClr>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t>Assess the nature and effectiveness of state or non-state institutional mechanisms in providing redress for female victims of electoral violence</a:t>
          </a:r>
          <a:endParaRPr lang="en-US" sz="2200" kern="1200" dirty="0"/>
        </a:p>
      </dsp:txBody>
      <dsp:txXfrm rot="-5400000">
        <a:off x="1156394" y="1512422"/>
        <a:ext cx="7295425" cy="968958"/>
      </dsp:txXfrm>
    </dsp:sp>
    <dsp:sp modelId="{35BF48D3-914F-754D-B712-D2D5BD36CD48}">
      <dsp:nvSpPr>
        <dsp:cNvPr id="0" name=""/>
        <dsp:cNvSpPr/>
      </dsp:nvSpPr>
      <dsp:spPr>
        <a:xfrm rot="5400000">
          <a:off x="-247798" y="3166238"/>
          <a:ext cx="1651992" cy="1156394"/>
        </a:xfrm>
        <a:prstGeom prst="chevron">
          <a:avLst/>
        </a:prstGeom>
        <a:solidFill>
          <a:schemeClr val="accent4">
            <a:hueOff val="5485614"/>
            <a:satOff val="7445"/>
            <a:lumOff val="12549"/>
            <a:alphaOff val="0"/>
          </a:schemeClr>
        </a:solidFill>
        <a:ln w="9525" cap="flat" cmpd="sng" algn="ctr">
          <a:solidFill>
            <a:schemeClr val="accent4">
              <a:hueOff val="5485614"/>
              <a:satOff val="7445"/>
              <a:lumOff val="12549"/>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4">
              <a:hueOff val="5485614"/>
              <a:satOff val="7445"/>
              <a:lumOff val="12549"/>
              <a:alphaOff val="0"/>
            </a:schemeClr>
          </a:contourClr>
        </a:sp3d>
      </dsp:spPr>
      <dsp:style>
        <a:lnRef idx="1">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6.</a:t>
          </a:r>
          <a:endParaRPr lang="en-US" sz="3200" kern="1200" dirty="0"/>
        </a:p>
      </dsp:txBody>
      <dsp:txXfrm rot="-5400000">
        <a:off x="1" y="3496636"/>
        <a:ext cx="1156394" cy="495598"/>
      </dsp:txXfrm>
    </dsp:sp>
    <dsp:sp modelId="{0CEDD6C8-CC1B-8642-943B-FD28CB66E7C8}">
      <dsp:nvSpPr>
        <dsp:cNvPr id="0" name=""/>
        <dsp:cNvSpPr/>
      </dsp:nvSpPr>
      <dsp:spPr>
        <a:xfrm rot="5400000">
          <a:off x="4293418" y="-218584"/>
          <a:ext cx="1073794" cy="7347843"/>
        </a:xfrm>
        <a:prstGeom prst="round2SameRect">
          <a:avLst/>
        </a:prstGeom>
        <a:solidFill>
          <a:schemeClr val="lt1">
            <a:alpha val="90000"/>
            <a:hueOff val="0"/>
            <a:satOff val="0"/>
            <a:lumOff val="0"/>
            <a:alphaOff val="0"/>
          </a:schemeClr>
        </a:solidFill>
        <a:ln w="9525" cap="flat" cmpd="sng" algn="ctr">
          <a:solidFill>
            <a:schemeClr val="accent4">
              <a:hueOff val="5485614"/>
              <a:satOff val="7445"/>
              <a:lumOff val="12549"/>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lt1">
              <a:alpha val="90000"/>
              <a:hueOff val="0"/>
              <a:satOff val="0"/>
              <a:lumOff val="0"/>
              <a:alphaOff val="0"/>
              <a:shade val="70000"/>
              <a:satMod val="105000"/>
            </a:schemeClr>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t>Gain an understanding of women’s perspectives on possible solutions to electoral violence</a:t>
          </a:r>
          <a:endParaRPr lang="en-US" sz="2200" kern="1200" dirty="0"/>
        </a:p>
      </dsp:txBody>
      <dsp:txXfrm rot="-5400000">
        <a:off x="1156394" y="2970858"/>
        <a:ext cx="7295425" cy="9689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66D57-9606-C246-9D1A-CA9259A5AA2A}">
      <dsp:nvSpPr>
        <dsp:cNvPr id="0" name=""/>
        <dsp:cNvSpPr/>
      </dsp:nvSpPr>
      <dsp:spPr>
        <a:xfrm>
          <a:off x="660425" y="0"/>
          <a:ext cx="7484821" cy="5870448"/>
        </a:xfrm>
        <a:prstGeom prst="rightArrow">
          <a:avLst/>
        </a:prstGeom>
        <a:solidFill>
          <a:schemeClr val="accent2">
            <a:tint val="55000"/>
            <a:hueOff val="0"/>
            <a:satOff val="0"/>
            <a:lumOff val="0"/>
            <a:alphaOff val="0"/>
          </a:schemeClr>
        </a:solidFill>
        <a:ln>
          <a:noFill/>
        </a:ln>
        <a:effectLst/>
        <a:sp3d z="-1618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8ACC27EC-F0BE-DC4E-A464-A02C50DECAAD}">
      <dsp:nvSpPr>
        <dsp:cNvPr id="0" name=""/>
        <dsp:cNvSpPr/>
      </dsp:nvSpPr>
      <dsp:spPr>
        <a:xfrm>
          <a:off x="96312" y="1761134"/>
          <a:ext cx="8613047" cy="2348179"/>
        </a:xfrm>
        <a:prstGeom prst="roundRect">
          <a:avLst/>
        </a:prstGeom>
        <a:solidFill>
          <a:schemeClr val="accent2">
            <a:shade val="50000"/>
            <a:hueOff val="0"/>
            <a:satOff val="0"/>
            <a:lumOff val="0"/>
            <a:alphaOff val="0"/>
          </a:schemeClr>
        </a:solidFill>
        <a:ln>
          <a:noFill/>
        </a:ln>
        <a:effectLst>
          <a:outerShdw blurRad="50800" dist="254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GB" sz="2700" kern="1200" smtClean="0"/>
            <a:t>The women had their own vision of what a democratic Bayelsa State should look like. They would like to see a female governor or deputy governor in office, and concerted efforts to tackle teenage pregnancy and laws emplaced to protect women from violence. </a:t>
          </a:r>
          <a:endParaRPr lang="en-GB" sz="2700" kern="1200"/>
        </a:p>
      </dsp:txBody>
      <dsp:txXfrm>
        <a:off x="210941" y="1875763"/>
        <a:ext cx="8383789" cy="211892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C5B31B4-CE6C-A74A-BC93-B5287B9E5A25}" type="datetimeFigureOut">
              <a:rPr lang="en-US" smtClean="0"/>
              <a:t>26/10/2015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9B65EB-477B-4F4C-9538-F672BEABB1DD}"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5B31B4-CE6C-A74A-BC93-B5287B9E5A25}" type="datetimeFigureOut">
              <a:rPr lang="en-US" smtClean="0"/>
              <a:t>26/10/2015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B65EB-477B-4F4C-9538-F672BEABB1D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9B65EB-477B-4F4C-9538-F672BEABB1DD}"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5B31B4-CE6C-A74A-BC93-B5287B9E5A25}" type="datetimeFigureOut">
              <a:rPr lang="en-US" smtClean="0"/>
              <a:t>26/10/2015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C5B31B4-CE6C-A74A-BC93-B5287B9E5A25}" type="datetimeFigureOut">
              <a:rPr lang="en-US" smtClean="0"/>
              <a:t>26/10/2015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9B65EB-477B-4F4C-9538-F672BEABB1DD}"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2C5B31B4-CE6C-A74A-BC93-B5287B9E5A25}" type="datetimeFigureOut">
              <a:rPr lang="en-US" smtClean="0"/>
              <a:t>26/10/2015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9B65EB-477B-4F4C-9538-F672BEABB1DD}"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C5B31B4-CE6C-A74A-BC93-B5287B9E5A25}" type="datetimeFigureOut">
              <a:rPr lang="en-US" smtClean="0"/>
              <a:t>26/10/2015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B65EB-477B-4F4C-9538-F672BEABB1DD}"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C5B31B4-CE6C-A74A-BC93-B5287B9E5A25}" type="datetimeFigureOut">
              <a:rPr lang="en-US" smtClean="0"/>
              <a:t>26/10/2015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9B65EB-477B-4F4C-9538-F672BEABB1DD}"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C5B31B4-CE6C-A74A-BC93-B5287B9E5A25}" type="datetimeFigureOut">
              <a:rPr lang="en-US" smtClean="0"/>
              <a:t>26/10/2015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9B65EB-477B-4F4C-9538-F672BEABB1D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C5B31B4-CE6C-A74A-BC93-B5287B9E5A25}" type="datetimeFigureOut">
              <a:rPr lang="en-US" smtClean="0"/>
              <a:t>26/10/2015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9B65EB-477B-4F4C-9538-F672BEABB1D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9B65EB-477B-4F4C-9538-F672BEABB1DD}"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2C5B31B4-CE6C-A74A-BC93-B5287B9E5A25}" type="datetimeFigureOut">
              <a:rPr lang="en-US" smtClean="0"/>
              <a:t>26/10/2015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9B65EB-477B-4F4C-9538-F672BEABB1DD}"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2C5B31B4-CE6C-A74A-BC93-B5287B9E5A25}" type="datetimeFigureOut">
              <a:rPr lang="en-US" smtClean="0"/>
              <a:t>26/10/2015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C5B31B4-CE6C-A74A-BC93-B5287B9E5A25}" type="datetimeFigureOut">
              <a:rPr lang="en-US" smtClean="0"/>
              <a:t>26/10/2015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9B65EB-477B-4F4C-9538-F672BEABB1DD}"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21734"/>
            <a:ext cx="8509000" cy="1924050"/>
          </a:xfrm>
        </p:spPr>
        <p:txBody>
          <a:bodyPr>
            <a:noAutofit/>
          </a:bodyPr>
          <a:lstStyle/>
          <a:p>
            <a:pPr algn="ctr"/>
            <a:r>
              <a:rPr lang="en-US" sz="4400" b="1" dirty="0" smtClean="0"/>
              <a:t>STOP-VAWIE Focus Group Discussions: A Report on </a:t>
            </a:r>
            <a:r>
              <a:rPr lang="en-US" sz="4400" b="1" dirty="0" err="1" smtClean="0"/>
              <a:t>Bayelsa</a:t>
            </a:r>
            <a:r>
              <a:rPr lang="en-US" sz="4400" b="1" dirty="0" smtClean="0"/>
              <a:t> State</a:t>
            </a:r>
            <a:endParaRPr lang="en-US" sz="4400" b="1" dirty="0"/>
          </a:p>
        </p:txBody>
      </p:sp>
      <p:sp>
        <p:nvSpPr>
          <p:cNvPr id="3" name="Subtitle 2"/>
          <p:cNvSpPr>
            <a:spLocks noGrp="1"/>
          </p:cNvSpPr>
          <p:nvPr>
            <p:ph type="subTitle" idx="1"/>
          </p:nvPr>
        </p:nvSpPr>
        <p:spPr>
          <a:xfrm>
            <a:off x="760944" y="3835400"/>
            <a:ext cx="8002056" cy="1714500"/>
          </a:xfrm>
        </p:spPr>
        <p:txBody>
          <a:bodyPr>
            <a:noAutofit/>
          </a:bodyPr>
          <a:lstStyle/>
          <a:p>
            <a:pPr>
              <a:spcBef>
                <a:spcPts val="0"/>
              </a:spcBef>
            </a:pPr>
            <a:r>
              <a:rPr lang="en-US" sz="2400" cap="none" dirty="0" smtClean="0"/>
              <a:t>Prof O J Para-Mallam</a:t>
            </a:r>
            <a:r>
              <a:rPr lang="en-US" sz="2400" dirty="0" smtClean="0"/>
              <a:t>, </a:t>
            </a:r>
            <a:r>
              <a:rPr lang="en-US" sz="2400" cap="none" dirty="0" err="1" smtClean="0"/>
              <a:t>mni</a:t>
            </a:r>
            <a:r>
              <a:rPr lang="en-US" sz="2400" cap="none" dirty="0" smtClean="0"/>
              <a:t> - Consultant</a:t>
            </a:r>
            <a:endParaRPr lang="en-US" sz="2400" cap="none" dirty="0"/>
          </a:p>
          <a:p>
            <a:pPr>
              <a:spcBef>
                <a:spcPts val="0"/>
              </a:spcBef>
            </a:pPr>
            <a:r>
              <a:rPr lang="en-US" b="1" i="1" cap="none" dirty="0" smtClean="0"/>
              <a:t>National Institute for Policy &amp; Strategic Studies</a:t>
            </a:r>
            <a:r>
              <a:rPr lang="en-US" cap="none" dirty="0" smtClean="0"/>
              <a:t>, </a:t>
            </a:r>
            <a:r>
              <a:rPr lang="en-US" cap="none" dirty="0" err="1" smtClean="0"/>
              <a:t>Kuru</a:t>
            </a:r>
            <a:endParaRPr lang="en-US" cap="none" dirty="0" smtClean="0"/>
          </a:p>
          <a:p>
            <a:pPr>
              <a:spcBef>
                <a:spcPts val="0"/>
              </a:spcBef>
            </a:pPr>
            <a:endParaRPr lang="en-US" sz="2400" dirty="0" smtClean="0"/>
          </a:p>
          <a:p>
            <a:pPr>
              <a:spcBef>
                <a:spcPts val="0"/>
              </a:spcBef>
            </a:pPr>
            <a:r>
              <a:rPr lang="en-US" sz="2400" dirty="0" smtClean="0"/>
              <a:t>6/10/2015</a:t>
            </a:r>
          </a:p>
        </p:txBody>
      </p:sp>
    </p:spTree>
    <p:extLst>
      <p:ext uri="{BB962C8B-B14F-4D97-AF65-F5344CB8AC3E}">
        <p14:creationId xmlns:p14="http://schemas.microsoft.com/office/powerpoint/2010/main" val="3416774140"/>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344831" cy="758952"/>
          </a:xfrm>
        </p:spPr>
        <p:txBody>
          <a:bodyPr>
            <a:normAutofit/>
          </a:bodyPr>
          <a:lstStyle/>
          <a:p>
            <a:r>
              <a:rPr lang="en-US" dirty="0" smtClean="0"/>
              <a:t>Data Presentation: Discussion (5)</a:t>
            </a:r>
            <a:endParaRPr lang="en-US" dirty="0"/>
          </a:p>
        </p:txBody>
      </p:sp>
      <p:sp>
        <p:nvSpPr>
          <p:cNvPr id="4" name="Content Placeholder 3"/>
          <p:cNvSpPr>
            <a:spLocks noGrp="1"/>
          </p:cNvSpPr>
          <p:nvPr>
            <p:ph sz="half" idx="1"/>
          </p:nvPr>
        </p:nvSpPr>
        <p:spPr>
          <a:xfrm>
            <a:off x="32004" y="1371600"/>
            <a:ext cx="3269996" cy="4681728"/>
          </a:xfrm>
        </p:spPr>
        <p:txBody>
          <a:bodyPr>
            <a:normAutofit/>
          </a:bodyPr>
          <a:lstStyle/>
          <a:p>
            <a:r>
              <a:rPr lang="en-US" sz="3600" dirty="0" smtClean="0"/>
              <a:t>Mechanisms to curb VAWIE</a:t>
            </a:r>
          </a:p>
          <a:p>
            <a:pPr lvl="1"/>
            <a:r>
              <a:rPr lang="en-US" sz="3600" dirty="0" smtClean="0"/>
              <a:t>State</a:t>
            </a:r>
          </a:p>
          <a:p>
            <a:pPr lvl="1"/>
            <a:r>
              <a:rPr lang="en-US" sz="3600" dirty="0" smtClean="0"/>
              <a:t>Non-state</a:t>
            </a:r>
          </a:p>
          <a:p>
            <a:pPr marL="274320" lvl="1" indent="0">
              <a:buNone/>
            </a:pPr>
            <a:endParaRPr lang="en-US" sz="3600" dirty="0"/>
          </a:p>
        </p:txBody>
      </p:sp>
      <p:sp>
        <p:nvSpPr>
          <p:cNvPr id="3" name="Rectangle 2"/>
          <p:cNvSpPr/>
          <p:nvPr/>
        </p:nvSpPr>
        <p:spPr>
          <a:xfrm>
            <a:off x="3735917" y="1586922"/>
            <a:ext cx="4572000" cy="3785652"/>
          </a:xfrm>
          <a:prstGeom prst="rect">
            <a:avLst/>
          </a:prstGeom>
        </p:spPr>
        <p:txBody>
          <a:bodyPr>
            <a:spAutoFit/>
          </a:bodyPr>
          <a:lstStyle/>
          <a:p>
            <a:pPr algn="ctr"/>
            <a:r>
              <a:rPr lang="en-GB" sz="2400" i="1" dirty="0">
                <a:solidFill>
                  <a:schemeClr val="bg1"/>
                </a:solidFill>
              </a:rPr>
              <a:t>The one (violence) that comes from inside too (from women), let’s talk about it. When women are jealous of each other and are the ones perpetrating violence against themselves. Because we are more in number, without money we can get somebody into position. (FGD participant, 10/10/2015)</a:t>
            </a:r>
            <a:r>
              <a:rPr lang="en-GB" sz="2400" dirty="0" smtClean="0">
                <a:solidFill>
                  <a:schemeClr val="bg1"/>
                </a:solidFill>
                <a:effectLst/>
              </a:rPr>
              <a:t> </a:t>
            </a:r>
            <a:endParaRPr lang="en-US" sz="2400" dirty="0">
              <a:solidFill>
                <a:schemeClr val="bg1"/>
              </a:solidFill>
            </a:endParaRPr>
          </a:p>
        </p:txBody>
      </p:sp>
      <p:sp>
        <p:nvSpPr>
          <p:cNvPr id="5" name="Line Callout 3 4"/>
          <p:cNvSpPr/>
          <p:nvPr/>
        </p:nvSpPr>
        <p:spPr>
          <a:xfrm>
            <a:off x="3926417" y="1696635"/>
            <a:ext cx="5217583" cy="4141605"/>
          </a:xfrm>
          <a:prstGeom prst="borderCallout3">
            <a:avLst>
              <a:gd name="adj1" fmla="val 18750"/>
              <a:gd name="adj2" fmla="val -8333"/>
              <a:gd name="adj3" fmla="val 18750"/>
              <a:gd name="adj4" fmla="val -16667"/>
              <a:gd name="adj5" fmla="val 100000"/>
              <a:gd name="adj6" fmla="val -16667"/>
              <a:gd name="adj7" fmla="val 103783"/>
              <a:gd name="adj8" fmla="val -4377"/>
            </a:avLst>
          </a:prstGeom>
          <a:ln>
            <a:solidFill>
              <a:schemeClr val="bg2">
                <a:lumMod val="1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4074584" y="1887135"/>
            <a:ext cx="5069416" cy="3785652"/>
          </a:xfrm>
          <a:prstGeom prst="rect">
            <a:avLst/>
          </a:prstGeom>
        </p:spPr>
        <p:txBody>
          <a:bodyPr wrap="square">
            <a:spAutoFit/>
          </a:bodyPr>
          <a:lstStyle/>
          <a:p>
            <a:pPr marL="342900" lvl="0" indent="-342900">
              <a:buFont typeface="Wingdings" charset="2"/>
              <a:buChar char="q"/>
            </a:pPr>
            <a:r>
              <a:rPr lang="en-US" sz="2400" dirty="0" smtClean="0">
                <a:solidFill>
                  <a:schemeClr val="bg1"/>
                </a:solidFill>
              </a:rPr>
              <a:t>State: zero to low awareness</a:t>
            </a:r>
            <a:endParaRPr lang="en-GB" sz="2400" dirty="0">
              <a:solidFill>
                <a:schemeClr val="bg1"/>
              </a:solidFill>
            </a:endParaRPr>
          </a:p>
          <a:p>
            <a:pPr marL="342900" lvl="0" indent="-342900">
              <a:buFont typeface="Wingdings" charset="2"/>
              <a:buChar char="q"/>
            </a:pPr>
            <a:endParaRPr lang="en-US" sz="2400" dirty="0" smtClean="0">
              <a:solidFill>
                <a:schemeClr val="bg1"/>
              </a:solidFill>
            </a:endParaRPr>
          </a:p>
          <a:p>
            <a:pPr marL="342900" indent="-342900">
              <a:buFont typeface="Wingdings" charset="2"/>
              <a:buChar char="q"/>
            </a:pPr>
            <a:r>
              <a:rPr lang="en-US" sz="2400" dirty="0" smtClean="0">
                <a:solidFill>
                  <a:schemeClr val="bg1"/>
                </a:solidFill>
              </a:rPr>
              <a:t>Non-State: </a:t>
            </a:r>
            <a:r>
              <a:rPr lang="en-GB" sz="2400" i="1" dirty="0"/>
              <a:t>FIDA can help pursue (cases of electoral violation) but women don’t take advantage of this opportunity because they are afraid that the men/political thugs may attack them. (FGD participant, 10/10/2015)</a:t>
            </a:r>
            <a:endParaRPr lang="en-GB" sz="2400" dirty="0"/>
          </a:p>
          <a:p>
            <a:pPr marL="342900" lvl="0" indent="-342900">
              <a:buFont typeface="Wingdings" charset="2"/>
              <a:buChar char="q"/>
            </a:pPr>
            <a:endParaRPr lang="en-GB" sz="2400" dirty="0">
              <a:solidFill>
                <a:schemeClr val="bg1"/>
              </a:solidFill>
            </a:endParaRPr>
          </a:p>
        </p:txBody>
      </p:sp>
    </p:spTree>
    <p:extLst>
      <p:ext uri="{BB962C8B-B14F-4D97-AF65-F5344CB8AC3E}">
        <p14:creationId xmlns:p14="http://schemas.microsoft.com/office/powerpoint/2010/main" val="3431644439"/>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 Presentation: Discussion (6)</a:t>
            </a:r>
            <a:endParaRPr lang="en-US" dirty="0"/>
          </a:p>
        </p:txBody>
      </p:sp>
      <p:sp>
        <p:nvSpPr>
          <p:cNvPr id="4" name="Content Placeholder 3"/>
          <p:cNvSpPr>
            <a:spLocks noGrp="1"/>
          </p:cNvSpPr>
          <p:nvPr>
            <p:ph sz="quarter" idx="1"/>
          </p:nvPr>
        </p:nvSpPr>
        <p:spPr>
          <a:xfrm>
            <a:off x="99737" y="1527048"/>
            <a:ext cx="8970180" cy="4572000"/>
          </a:xfrm>
        </p:spPr>
        <p:txBody>
          <a:bodyPr>
            <a:normAutofit/>
          </a:bodyPr>
          <a:lstStyle/>
          <a:p>
            <a:r>
              <a:rPr lang="en-US" sz="3600" dirty="0" smtClean="0"/>
              <a:t>Solutions to VAWIE</a:t>
            </a:r>
          </a:p>
          <a:p>
            <a:pPr lvl="1"/>
            <a:r>
              <a:rPr lang="en-US" sz="3600" dirty="0" smtClean="0"/>
              <a:t>Short-term</a:t>
            </a:r>
          </a:p>
          <a:p>
            <a:pPr lvl="2"/>
            <a:r>
              <a:rPr lang="en-US" sz="2100" dirty="0"/>
              <a:t>Improve girls’ access to quality education </a:t>
            </a:r>
            <a:endParaRPr lang="en-GB" sz="1700" dirty="0"/>
          </a:p>
          <a:p>
            <a:pPr lvl="2"/>
            <a:r>
              <a:rPr lang="en-US" sz="2100" dirty="0"/>
              <a:t>Break the culture of tradition-induced gender inequality.</a:t>
            </a:r>
            <a:endParaRPr lang="en-GB" sz="1700" dirty="0"/>
          </a:p>
          <a:p>
            <a:pPr lvl="2"/>
            <a:r>
              <a:rPr lang="en-US" sz="2100" dirty="0"/>
              <a:t>Replace obnoxious traditions with positive, gender-friendly models.</a:t>
            </a:r>
            <a:endParaRPr lang="en-GB" sz="1700" dirty="0"/>
          </a:p>
          <a:p>
            <a:pPr lvl="2"/>
            <a:r>
              <a:rPr lang="en-US" sz="2100" dirty="0"/>
              <a:t>Reform statutory laws to enhance protection of women </a:t>
            </a:r>
            <a:endParaRPr lang="en-US" sz="3400" dirty="0" smtClean="0"/>
          </a:p>
          <a:p>
            <a:pPr lvl="1"/>
            <a:r>
              <a:rPr lang="en-US" sz="3600" dirty="0" smtClean="0"/>
              <a:t>Long-term</a:t>
            </a:r>
          </a:p>
          <a:p>
            <a:pPr lvl="2"/>
            <a:r>
              <a:rPr lang="en-US" sz="2100" dirty="0"/>
              <a:t>Address teenage pregnancy</a:t>
            </a:r>
            <a:endParaRPr lang="en-GB" sz="1700" dirty="0"/>
          </a:p>
          <a:p>
            <a:pPr lvl="2"/>
            <a:r>
              <a:rPr lang="en-GB" sz="2100" dirty="0"/>
              <a:t>Use modified traditional mechanisms to induce change. </a:t>
            </a:r>
            <a:endParaRPr lang="en-US" sz="5300" dirty="0" smtClean="0"/>
          </a:p>
          <a:p>
            <a:pPr marL="274320" lvl="1" indent="0">
              <a:buNone/>
            </a:pPr>
            <a:endParaRPr lang="en-US" sz="3600" dirty="0"/>
          </a:p>
        </p:txBody>
      </p:sp>
    </p:spTree>
    <p:extLst>
      <p:ext uri="{BB962C8B-B14F-4D97-AF65-F5344CB8AC3E}">
        <p14:creationId xmlns:p14="http://schemas.microsoft.com/office/powerpoint/2010/main" val="16312508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KEY FINDINGS</a:t>
            </a:r>
            <a:endParaRPr lang="en-US" dirty="0"/>
          </a:p>
        </p:txBody>
      </p:sp>
      <p:sp>
        <p:nvSpPr>
          <p:cNvPr id="3" name="Content Placeholder 2"/>
          <p:cNvSpPr>
            <a:spLocks noGrp="1"/>
          </p:cNvSpPr>
          <p:nvPr>
            <p:ph sz="quarter" idx="1"/>
          </p:nvPr>
        </p:nvSpPr>
        <p:spPr/>
        <p:txBody>
          <a:bodyPr>
            <a:normAutofit fontScale="92500" lnSpcReduction="10000"/>
          </a:bodyPr>
          <a:lstStyle/>
          <a:p>
            <a:pPr lvl="0"/>
            <a:r>
              <a:rPr lang="en-US" dirty="0"/>
              <a:t>Women in </a:t>
            </a:r>
            <a:r>
              <a:rPr lang="en-US" dirty="0" err="1"/>
              <a:t>Bayelsa</a:t>
            </a:r>
            <a:r>
              <a:rPr lang="en-US" dirty="0"/>
              <a:t> State experience all the five types of election violence identified, which are rooted in patriarchal African tradition.</a:t>
            </a:r>
            <a:endParaRPr lang="en-GB" dirty="0"/>
          </a:p>
          <a:p>
            <a:pPr marL="0" indent="0">
              <a:buNone/>
            </a:pPr>
            <a:endParaRPr lang="en-GB" dirty="0"/>
          </a:p>
          <a:p>
            <a:pPr lvl="0"/>
            <a:r>
              <a:rPr lang="en-US" dirty="0"/>
              <a:t>Men and the political institutions they dominate are the main perpetrators of violence against women and each other. However, women-on-women VAWIE can be even more debilitating, disheartening and discouraging.</a:t>
            </a:r>
            <a:endParaRPr lang="en-GB" dirty="0"/>
          </a:p>
          <a:p>
            <a:pPr marL="0" indent="0">
              <a:buNone/>
            </a:pPr>
            <a:endParaRPr lang="en-GB" dirty="0"/>
          </a:p>
          <a:p>
            <a:pPr lvl="0"/>
            <a:r>
              <a:rPr lang="en-US" dirty="0"/>
              <a:t>Gender-biased socialization to gender-coded identity and </a:t>
            </a:r>
            <a:r>
              <a:rPr lang="en-US" dirty="0" err="1"/>
              <a:t>behaviour</a:t>
            </a:r>
            <a:r>
              <a:rPr lang="en-US" dirty="0"/>
              <a:t> create critical deficits in the art of politicking for women.</a:t>
            </a:r>
            <a:endParaRPr lang="en-GB" dirty="0"/>
          </a:p>
          <a:p>
            <a:endParaRPr lang="en-US" dirty="0"/>
          </a:p>
        </p:txBody>
      </p:sp>
    </p:spTree>
    <p:extLst>
      <p:ext uri="{BB962C8B-B14F-4D97-AF65-F5344CB8AC3E}">
        <p14:creationId xmlns:p14="http://schemas.microsoft.com/office/powerpoint/2010/main" val="285059983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KEY FINDINGS (Contd.)</a:t>
            </a:r>
            <a:endParaRPr lang="en-US" dirty="0"/>
          </a:p>
        </p:txBody>
      </p:sp>
      <p:sp>
        <p:nvSpPr>
          <p:cNvPr id="3" name="Content Placeholder 2"/>
          <p:cNvSpPr>
            <a:spLocks noGrp="1"/>
          </p:cNvSpPr>
          <p:nvPr>
            <p:ph sz="quarter" idx="1"/>
          </p:nvPr>
        </p:nvSpPr>
        <p:spPr/>
        <p:txBody>
          <a:bodyPr>
            <a:normAutofit/>
          </a:bodyPr>
          <a:lstStyle/>
          <a:p>
            <a:pPr lvl="0"/>
            <a:r>
              <a:rPr lang="en-US" dirty="0"/>
              <a:t>VAWIE produces a selection-based political system, low accountability and underdevelopment</a:t>
            </a:r>
            <a:r>
              <a:rPr lang="en-US" dirty="0" smtClean="0"/>
              <a:t>.</a:t>
            </a:r>
            <a:endParaRPr lang="en-GB" dirty="0" smtClean="0"/>
          </a:p>
          <a:p>
            <a:pPr marL="0" indent="0">
              <a:buNone/>
            </a:pPr>
            <a:endParaRPr lang="en-GB" dirty="0" smtClean="0"/>
          </a:p>
          <a:p>
            <a:pPr lvl="0"/>
            <a:r>
              <a:rPr lang="en-US" dirty="0" smtClean="0"/>
              <a:t>Low </a:t>
            </a:r>
            <a:r>
              <a:rPr lang="en-US" dirty="0"/>
              <a:t>awareness and uptake of the services of institutional mechanisms to curb VAWIE undermine their effectiveness. </a:t>
            </a:r>
            <a:endParaRPr lang="en-GB" dirty="0"/>
          </a:p>
          <a:p>
            <a:pPr marL="0" indent="0">
              <a:buNone/>
            </a:pPr>
            <a:endParaRPr lang="en-GB" dirty="0"/>
          </a:p>
          <a:p>
            <a:pPr lvl="0"/>
            <a:r>
              <a:rPr lang="en-US" dirty="0"/>
              <a:t>Women in </a:t>
            </a:r>
            <a:r>
              <a:rPr lang="en-US" dirty="0" err="1"/>
              <a:t>Bayelsa</a:t>
            </a:r>
            <a:r>
              <a:rPr lang="en-US" dirty="0"/>
              <a:t> envision change through short and long-term solutions to VAWIE.</a:t>
            </a:r>
            <a:endParaRPr lang="en-GB" dirty="0"/>
          </a:p>
          <a:p>
            <a:endParaRPr lang="en-US" dirty="0"/>
          </a:p>
        </p:txBody>
      </p:sp>
    </p:spTree>
    <p:extLst>
      <p:ext uri="{BB962C8B-B14F-4D97-AF65-F5344CB8AC3E}">
        <p14:creationId xmlns:p14="http://schemas.microsoft.com/office/powerpoint/2010/main" val="381095006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VISIONS OF CHANGE</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18423653"/>
              </p:ext>
            </p:extLst>
          </p:nvPr>
        </p:nvGraphicFramePr>
        <p:xfrm>
          <a:off x="0" y="987552"/>
          <a:ext cx="8805672" cy="5870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947353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518583" y="2743200"/>
            <a:ext cx="8127999" cy="1807633"/>
          </a:xfrm>
        </p:spPr>
        <p:txBody>
          <a:bodyPr>
            <a:noAutofit/>
          </a:bodyPr>
          <a:lstStyle/>
          <a:p>
            <a:pPr algn="just"/>
            <a:endParaRPr lang="en-GB" sz="2400" dirty="0" smtClean="0"/>
          </a:p>
          <a:p>
            <a:pPr algn="just"/>
            <a:r>
              <a:rPr lang="en-GB" sz="2400" dirty="0" smtClean="0"/>
              <a:t>to </a:t>
            </a:r>
            <a:r>
              <a:rPr lang="en-GB" sz="2400" dirty="0"/>
              <a:t>foster an understanding of the contextual dynamics of violence against women in elections and assist policy makers, political actors and civil society activists to design well-targeted solutions</a:t>
            </a:r>
            <a:r>
              <a:rPr lang="en-GB" sz="2400" dirty="0"/>
              <a:t> </a:t>
            </a:r>
            <a:endParaRPr lang="en-US" sz="2400" dirty="0"/>
          </a:p>
        </p:txBody>
      </p:sp>
      <p:sp>
        <p:nvSpPr>
          <p:cNvPr id="4" name="Title 3"/>
          <p:cNvSpPr>
            <a:spLocks noGrp="1"/>
          </p:cNvSpPr>
          <p:nvPr>
            <p:ph type="title"/>
          </p:nvPr>
        </p:nvSpPr>
        <p:spPr/>
        <p:txBody>
          <a:bodyPr/>
          <a:lstStyle/>
          <a:p>
            <a:r>
              <a:rPr lang="en-US" dirty="0" smtClean="0"/>
              <a:t>AIM of the STUDY</a:t>
            </a:r>
            <a:endParaRPr lang="en-US" dirty="0"/>
          </a:p>
        </p:txBody>
      </p:sp>
    </p:spTree>
    <p:extLst>
      <p:ext uri="{BB962C8B-B14F-4D97-AF65-F5344CB8AC3E}">
        <p14:creationId xmlns:p14="http://schemas.microsoft.com/office/powerpoint/2010/main" val="2338254241"/>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Objectives</a:t>
            </a:r>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478859576"/>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286450"/>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Objectives</a:t>
            </a:r>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32535648"/>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1195125"/>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sz="quarter" idx="1"/>
          </p:nvPr>
        </p:nvSpPr>
        <p:spPr>
          <a:xfrm>
            <a:off x="301752" y="1527047"/>
            <a:ext cx="8503920" cy="4844119"/>
          </a:xfrm>
        </p:spPr>
        <p:txBody>
          <a:bodyPr>
            <a:normAutofit/>
          </a:bodyPr>
          <a:lstStyle/>
          <a:p>
            <a:r>
              <a:rPr lang="en-GB" sz="2400" dirty="0" smtClean="0"/>
              <a:t>Technique:</a:t>
            </a:r>
          </a:p>
          <a:p>
            <a:pPr lvl="1"/>
            <a:r>
              <a:rPr lang="en-GB" sz="2400" dirty="0" smtClean="0"/>
              <a:t>The </a:t>
            </a:r>
            <a:r>
              <a:rPr lang="en-GB" sz="2400" dirty="0"/>
              <a:t>FGD technique, being a participatory method</a:t>
            </a:r>
          </a:p>
          <a:p>
            <a:r>
              <a:rPr lang="en-GB" sz="2400" dirty="0" smtClean="0"/>
              <a:t>Sample:</a:t>
            </a:r>
          </a:p>
          <a:p>
            <a:pPr lvl="1"/>
            <a:r>
              <a:rPr lang="en-GB" sz="2400" dirty="0" smtClean="0"/>
              <a:t>Two </a:t>
            </a:r>
            <a:r>
              <a:rPr lang="en-GB" sz="2400" dirty="0"/>
              <a:t>FGDs were held with eight (8) participants each – a total of 16 women consisting of voters, aspirants/candidates and election officials</a:t>
            </a:r>
          </a:p>
          <a:p>
            <a:r>
              <a:rPr lang="en-GB" sz="2400" dirty="0"/>
              <a:t>A brief PowerPoint </a:t>
            </a:r>
            <a:r>
              <a:rPr lang="en-GB" sz="2400" dirty="0" smtClean="0"/>
              <a:t>presentation:</a:t>
            </a:r>
          </a:p>
          <a:p>
            <a:pPr lvl="1"/>
            <a:r>
              <a:rPr lang="en-GB" sz="2400" dirty="0" smtClean="0"/>
              <a:t>To standardized definition of VAWIE</a:t>
            </a:r>
            <a:endParaRPr lang="en-GB" sz="2400" dirty="0"/>
          </a:p>
          <a:p>
            <a:r>
              <a:rPr lang="en-GB" sz="2400" dirty="0" smtClean="0"/>
              <a:t>Modality:</a:t>
            </a:r>
          </a:p>
          <a:p>
            <a:pPr lvl="1"/>
            <a:r>
              <a:rPr lang="en-GB" sz="2400" dirty="0" smtClean="0"/>
              <a:t>Two </a:t>
            </a:r>
            <a:r>
              <a:rPr lang="en-GB" sz="2400" dirty="0"/>
              <a:t>(2) two-hour FGD sessions were held – one in the morning and another in the afternoon</a:t>
            </a:r>
          </a:p>
          <a:p>
            <a:endParaRPr lang="en-US" sz="2400" dirty="0"/>
          </a:p>
        </p:txBody>
      </p:sp>
    </p:spTree>
    <p:extLst>
      <p:ext uri="{BB962C8B-B14F-4D97-AF65-F5344CB8AC3E}">
        <p14:creationId xmlns:p14="http://schemas.microsoft.com/office/powerpoint/2010/main" val="148604927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4312581" cy="758952"/>
          </a:xfrm>
        </p:spPr>
        <p:txBody>
          <a:bodyPr>
            <a:normAutofit fontScale="90000"/>
          </a:bodyPr>
          <a:lstStyle/>
          <a:p>
            <a:r>
              <a:rPr lang="en-US" dirty="0" smtClean="0"/>
              <a:t>Data Presentation: Discussion (1)</a:t>
            </a:r>
            <a:endParaRPr lang="en-US" dirty="0"/>
          </a:p>
        </p:txBody>
      </p:sp>
      <p:sp>
        <p:nvSpPr>
          <p:cNvPr id="4" name="Content Placeholder 3"/>
          <p:cNvSpPr>
            <a:spLocks noGrp="1"/>
          </p:cNvSpPr>
          <p:nvPr>
            <p:ph sz="half" idx="1"/>
          </p:nvPr>
        </p:nvSpPr>
        <p:spPr>
          <a:xfrm>
            <a:off x="32005" y="1371600"/>
            <a:ext cx="2402162" cy="4681728"/>
          </a:xfrm>
        </p:spPr>
        <p:txBody>
          <a:bodyPr>
            <a:normAutofit fontScale="85000" lnSpcReduction="20000"/>
          </a:bodyPr>
          <a:lstStyle/>
          <a:p>
            <a:r>
              <a:rPr lang="en-US" sz="3600" dirty="0" smtClean="0"/>
              <a:t>Nature and Extent of Violence</a:t>
            </a:r>
          </a:p>
          <a:p>
            <a:pPr lvl="1"/>
            <a:r>
              <a:rPr lang="en-US" sz="3600" dirty="0" smtClean="0"/>
              <a:t>All types of violence are present and widespread.</a:t>
            </a:r>
            <a:endParaRPr lang="en-US" sz="3600" dirty="0"/>
          </a:p>
        </p:txBody>
      </p:sp>
      <p:sp>
        <p:nvSpPr>
          <p:cNvPr id="6" name="Oval Callout 5"/>
          <p:cNvSpPr/>
          <p:nvPr/>
        </p:nvSpPr>
        <p:spPr>
          <a:xfrm>
            <a:off x="2434167" y="228600"/>
            <a:ext cx="6593417" cy="6502400"/>
          </a:xfrm>
          <a:prstGeom prst="wedgeEllipseCallout">
            <a:avLst>
              <a:gd name="adj1" fmla="val -56410"/>
              <a:gd name="adj2" fmla="val 51479"/>
            </a:avLst>
          </a:prstGeom>
          <a:ln/>
        </p:spPr>
        <p:style>
          <a:lnRef idx="1">
            <a:schemeClr val="accent1"/>
          </a:lnRef>
          <a:fillRef idx="3">
            <a:schemeClr val="accent1"/>
          </a:fillRef>
          <a:effectRef idx="2">
            <a:schemeClr val="accent1"/>
          </a:effectRef>
          <a:fontRef idx="minor">
            <a:schemeClr val="lt1"/>
          </a:fontRef>
        </p:style>
        <p:txBody>
          <a:bodyPr/>
          <a:lstStyle/>
          <a:p>
            <a:pPr algn="ctr"/>
            <a:r>
              <a:rPr lang="en-GB" i="1" dirty="0" smtClean="0"/>
              <a:t>A very important female politician that wanted to come out, came and was ready, before they knew what happened some men came to her and told her to step down. That if she does not step down, she will see what her eyes have never seen before. She said, “What can they do”; she bragged. That night, they came to her house, asked her grown up son to sleep with her which the son could not, they wanted to shoot the son, the son now slept with the mother. After the son did that, they now went away. The son now ran and left the home, till today, they have not seen that young boy and the woman could not come out again and with that kind of disgrace, she could not tell anybody. (FGD participant, 10/10/2015)</a:t>
            </a:r>
            <a:endParaRPr lang="en-GB" dirty="0"/>
          </a:p>
        </p:txBody>
      </p:sp>
    </p:spTree>
    <p:extLst>
      <p:ext uri="{BB962C8B-B14F-4D97-AF65-F5344CB8AC3E}">
        <p14:creationId xmlns:p14="http://schemas.microsoft.com/office/powerpoint/2010/main" val="3634094403"/>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4312581" cy="758952"/>
          </a:xfrm>
        </p:spPr>
        <p:txBody>
          <a:bodyPr>
            <a:normAutofit fontScale="90000"/>
          </a:bodyPr>
          <a:lstStyle/>
          <a:p>
            <a:r>
              <a:rPr lang="en-US" dirty="0" smtClean="0"/>
              <a:t>Data Presentation: Discussion (2)</a:t>
            </a:r>
            <a:endParaRPr lang="en-US" dirty="0"/>
          </a:p>
        </p:txBody>
      </p:sp>
      <p:sp>
        <p:nvSpPr>
          <p:cNvPr id="4" name="Content Placeholder 3"/>
          <p:cNvSpPr>
            <a:spLocks noGrp="1"/>
          </p:cNvSpPr>
          <p:nvPr>
            <p:ph sz="half" idx="1"/>
          </p:nvPr>
        </p:nvSpPr>
        <p:spPr>
          <a:xfrm>
            <a:off x="32004" y="1371600"/>
            <a:ext cx="3333495" cy="4681728"/>
          </a:xfrm>
        </p:spPr>
        <p:txBody>
          <a:bodyPr>
            <a:normAutofit lnSpcReduction="10000"/>
          </a:bodyPr>
          <a:lstStyle/>
          <a:p>
            <a:r>
              <a:rPr lang="en-US" sz="3600" dirty="0" smtClean="0"/>
              <a:t>Perpetrators</a:t>
            </a:r>
          </a:p>
          <a:p>
            <a:pPr lvl="1"/>
            <a:r>
              <a:rPr lang="en-US" sz="3600" dirty="0" smtClean="0"/>
              <a:t>Men</a:t>
            </a:r>
          </a:p>
          <a:p>
            <a:pPr lvl="1"/>
            <a:r>
              <a:rPr lang="en-US" sz="3600" dirty="0" smtClean="0"/>
              <a:t>Male-dominated political machinery</a:t>
            </a:r>
          </a:p>
          <a:p>
            <a:pPr lvl="1"/>
            <a:r>
              <a:rPr lang="en-US" sz="3600" dirty="0" smtClean="0"/>
              <a:t>Society</a:t>
            </a:r>
          </a:p>
          <a:p>
            <a:pPr lvl="1"/>
            <a:r>
              <a:rPr lang="en-US" sz="3600" dirty="0" smtClean="0"/>
              <a:t>Women</a:t>
            </a:r>
            <a:endParaRPr lang="en-US" sz="3600" dirty="0"/>
          </a:p>
        </p:txBody>
      </p:sp>
      <p:sp>
        <p:nvSpPr>
          <p:cNvPr id="6" name="Oval Callout 5"/>
          <p:cNvSpPr/>
          <p:nvPr/>
        </p:nvSpPr>
        <p:spPr>
          <a:xfrm>
            <a:off x="3365500" y="666750"/>
            <a:ext cx="5588000" cy="5386578"/>
          </a:xfrm>
          <a:prstGeom prst="wedgeEllipseCallout">
            <a:avLst>
              <a:gd name="adj1" fmla="val -56410"/>
              <a:gd name="adj2" fmla="val 51479"/>
            </a:avLst>
          </a:prstGeom>
          <a:solidFill>
            <a:schemeClr val="accent5">
              <a:lumMod val="50000"/>
            </a:schemeClr>
          </a:solidFill>
          <a:ln>
            <a:solidFill>
              <a:schemeClr val="accent5">
                <a:lumMod val="50000"/>
              </a:schemeClr>
            </a:solidFill>
          </a:ln>
        </p:spPr>
        <p:style>
          <a:lnRef idx="1">
            <a:schemeClr val="accent1"/>
          </a:lnRef>
          <a:fillRef idx="3">
            <a:schemeClr val="accent1"/>
          </a:fillRef>
          <a:effectRef idx="2">
            <a:schemeClr val="accent1"/>
          </a:effectRef>
          <a:fontRef idx="minor">
            <a:schemeClr val="lt1"/>
          </a:fontRef>
        </p:style>
        <p:txBody>
          <a:bodyPr/>
          <a:lstStyle/>
          <a:p>
            <a:pPr algn="ctr"/>
            <a:endParaRPr lang="en-GB" dirty="0"/>
          </a:p>
        </p:txBody>
      </p:sp>
      <p:sp>
        <p:nvSpPr>
          <p:cNvPr id="3" name="Rectangle 2"/>
          <p:cNvSpPr/>
          <p:nvPr/>
        </p:nvSpPr>
        <p:spPr>
          <a:xfrm>
            <a:off x="3735917" y="1586922"/>
            <a:ext cx="4572000" cy="3785652"/>
          </a:xfrm>
          <a:prstGeom prst="rect">
            <a:avLst/>
          </a:prstGeom>
        </p:spPr>
        <p:txBody>
          <a:bodyPr>
            <a:spAutoFit/>
          </a:bodyPr>
          <a:lstStyle/>
          <a:p>
            <a:pPr algn="ctr"/>
            <a:r>
              <a:rPr lang="en-GB" sz="2400" i="1" dirty="0">
                <a:solidFill>
                  <a:schemeClr val="bg1"/>
                </a:solidFill>
              </a:rPr>
              <a:t>The one (violence) that comes from inside too (from women), let’s talk about it. When women are jealous of each other and are the ones perpetrating violence against themselves. Because we are more in number, without money we can get somebody into position. (FGD participant, 10/10/2015)</a:t>
            </a:r>
            <a:r>
              <a:rPr lang="en-GB" sz="2400" dirty="0" smtClean="0">
                <a:solidFill>
                  <a:schemeClr val="bg1"/>
                </a:solidFill>
                <a:effectLst/>
              </a:rPr>
              <a:t> </a:t>
            </a:r>
            <a:endParaRPr lang="en-US" sz="2400" dirty="0">
              <a:solidFill>
                <a:schemeClr val="bg1"/>
              </a:solidFill>
            </a:endParaRPr>
          </a:p>
        </p:txBody>
      </p:sp>
    </p:spTree>
    <p:extLst>
      <p:ext uri="{BB962C8B-B14F-4D97-AF65-F5344CB8AC3E}">
        <p14:creationId xmlns:p14="http://schemas.microsoft.com/office/powerpoint/2010/main" val="277998903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376581" cy="758952"/>
          </a:xfrm>
        </p:spPr>
        <p:txBody>
          <a:bodyPr>
            <a:normAutofit/>
          </a:bodyPr>
          <a:lstStyle/>
          <a:p>
            <a:r>
              <a:rPr lang="en-US" dirty="0" smtClean="0"/>
              <a:t>Data Presentation: Discussion (3)</a:t>
            </a:r>
            <a:endParaRPr lang="en-US" dirty="0"/>
          </a:p>
        </p:txBody>
      </p:sp>
      <p:sp>
        <p:nvSpPr>
          <p:cNvPr id="4" name="Content Placeholder 3"/>
          <p:cNvSpPr>
            <a:spLocks noGrp="1"/>
          </p:cNvSpPr>
          <p:nvPr>
            <p:ph sz="half" idx="1"/>
          </p:nvPr>
        </p:nvSpPr>
        <p:spPr>
          <a:xfrm>
            <a:off x="32004" y="1371600"/>
            <a:ext cx="3333495" cy="4681728"/>
          </a:xfrm>
        </p:spPr>
        <p:txBody>
          <a:bodyPr>
            <a:normAutofit/>
          </a:bodyPr>
          <a:lstStyle/>
          <a:p>
            <a:r>
              <a:rPr lang="en-US" sz="3600" dirty="0" smtClean="0"/>
              <a:t>Causes of VAWIE</a:t>
            </a:r>
          </a:p>
          <a:p>
            <a:pPr lvl="1"/>
            <a:r>
              <a:rPr lang="en-US" sz="3600" dirty="0" smtClean="0"/>
              <a:t>Tradition is the root cause of all other forms of VAWIE</a:t>
            </a:r>
          </a:p>
        </p:txBody>
      </p:sp>
      <p:sp>
        <p:nvSpPr>
          <p:cNvPr id="3" name="Rectangle 2"/>
          <p:cNvSpPr/>
          <p:nvPr/>
        </p:nvSpPr>
        <p:spPr>
          <a:xfrm>
            <a:off x="4614333" y="1586922"/>
            <a:ext cx="4286250" cy="4524315"/>
          </a:xfrm>
          <a:prstGeom prst="rect">
            <a:avLst/>
          </a:prstGeom>
        </p:spPr>
        <p:txBody>
          <a:bodyPr wrap="square">
            <a:spAutoFit/>
          </a:bodyPr>
          <a:lstStyle/>
          <a:p>
            <a:pPr marL="342900" lvl="0" indent="-342900">
              <a:buFont typeface="Wingdings" charset="2"/>
              <a:buChar char="v"/>
            </a:pPr>
            <a:r>
              <a:rPr lang="en-US" sz="2400" dirty="0" smtClean="0"/>
              <a:t>Fear</a:t>
            </a:r>
            <a:r>
              <a:rPr lang="en-US" sz="2400" dirty="0"/>
              <a:t>, intimidation and inferiority complex which tradition breeds in </a:t>
            </a:r>
            <a:r>
              <a:rPr lang="en-US" sz="2400" dirty="0" smtClean="0"/>
              <a:t>women.  </a:t>
            </a:r>
            <a:endParaRPr lang="en-GB" sz="2400" dirty="0" smtClean="0"/>
          </a:p>
          <a:p>
            <a:pPr lvl="0"/>
            <a:endParaRPr lang="en-GB" sz="2400" dirty="0"/>
          </a:p>
          <a:p>
            <a:pPr marL="342900" lvl="0" indent="-342900">
              <a:buFont typeface="Wingdings" charset="2"/>
              <a:buChar char="v"/>
            </a:pPr>
            <a:r>
              <a:rPr lang="en-US" sz="2400" dirty="0"/>
              <a:t>Lack of access to critical </a:t>
            </a:r>
            <a:r>
              <a:rPr lang="en-US" sz="2400" dirty="0" smtClean="0"/>
              <a:t>resources</a:t>
            </a:r>
            <a:endParaRPr lang="en-GB" sz="2400" dirty="0"/>
          </a:p>
          <a:p>
            <a:endParaRPr lang="en-GB" sz="2400" dirty="0"/>
          </a:p>
          <a:p>
            <a:pPr marL="342900" lvl="0" indent="-342900">
              <a:buFont typeface="Wingdings" charset="2"/>
              <a:buChar char="v"/>
            </a:pPr>
            <a:r>
              <a:rPr lang="en-US" sz="2400" dirty="0"/>
              <a:t>C</a:t>
            </a:r>
            <a:r>
              <a:rPr lang="en-US" sz="2400" dirty="0" smtClean="0"/>
              <a:t>ulture </a:t>
            </a:r>
            <a:r>
              <a:rPr lang="en-US" sz="2400" dirty="0"/>
              <a:t>of money politics and ‘</a:t>
            </a:r>
            <a:r>
              <a:rPr lang="en-US" sz="2400" dirty="0" err="1"/>
              <a:t>godfatherism</a:t>
            </a:r>
            <a:r>
              <a:rPr lang="en-US" sz="2400" dirty="0"/>
              <a:t>’</a:t>
            </a:r>
            <a:endParaRPr lang="en-GB" sz="2400" dirty="0"/>
          </a:p>
          <a:p>
            <a:endParaRPr lang="en-GB" sz="2400" dirty="0"/>
          </a:p>
          <a:p>
            <a:pPr marL="342900" lvl="0" indent="-342900">
              <a:buFont typeface="Wingdings" charset="2"/>
              <a:buChar char="v"/>
            </a:pPr>
            <a:r>
              <a:rPr lang="en-US" sz="2400" dirty="0"/>
              <a:t>Domestic </a:t>
            </a:r>
            <a:r>
              <a:rPr lang="en-US" sz="2400" dirty="0" smtClean="0"/>
              <a:t>duties</a:t>
            </a:r>
            <a:r>
              <a:rPr lang="en-US" sz="2400" dirty="0"/>
              <a:t> </a:t>
            </a:r>
            <a:r>
              <a:rPr lang="en-US" sz="2400" dirty="0" smtClean="0"/>
              <a:t>limit time available to women</a:t>
            </a:r>
            <a:endParaRPr lang="en-US" sz="2400" dirty="0">
              <a:solidFill>
                <a:schemeClr val="bg1"/>
              </a:solidFill>
            </a:endParaRPr>
          </a:p>
        </p:txBody>
      </p:sp>
    </p:spTree>
    <p:extLst>
      <p:ext uri="{BB962C8B-B14F-4D97-AF65-F5344CB8AC3E}">
        <p14:creationId xmlns:p14="http://schemas.microsoft.com/office/powerpoint/2010/main" val="2579011155"/>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4312581" cy="758952"/>
          </a:xfrm>
        </p:spPr>
        <p:txBody>
          <a:bodyPr>
            <a:normAutofit fontScale="90000"/>
          </a:bodyPr>
          <a:lstStyle/>
          <a:p>
            <a:r>
              <a:rPr lang="en-US" dirty="0" smtClean="0"/>
              <a:t>Data Presentation: Discussion (4)</a:t>
            </a:r>
            <a:endParaRPr lang="en-US" dirty="0"/>
          </a:p>
        </p:txBody>
      </p:sp>
      <p:sp>
        <p:nvSpPr>
          <p:cNvPr id="4" name="Content Placeholder 3"/>
          <p:cNvSpPr>
            <a:spLocks noGrp="1"/>
          </p:cNvSpPr>
          <p:nvPr>
            <p:ph sz="half" idx="1"/>
          </p:nvPr>
        </p:nvSpPr>
        <p:spPr>
          <a:xfrm>
            <a:off x="32004" y="1371600"/>
            <a:ext cx="3269996" cy="4681728"/>
          </a:xfrm>
        </p:spPr>
        <p:txBody>
          <a:bodyPr>
            <a:normAutofit/>
          </a:bodyPr>
          <a:lstStyle/>
          <a:p>
            <a:r>
              <a:rPr lang="en-US" sz="3600" dirty="0" smtClean="0"/>
              <a:t>Impacts of VAWIE</a:t>
            </a:r>
          </a:p>
          <a:p>
            <a:pPr lvl="1"/>
            <a:r>
              <a:rPr lang="en-US" sz="3600" dirty="0" smtClean="0"/>
              <a:t>On women</a:t>
            </a:r>
          </a:p>
          <a:p>
            <a:pPr lvl="1"/>
            <a:r>
              <a:rPr lang="en-US" sz="3600" dirty="0" smtClean="0"/>
              <a:t>On quality of democracy</a:t>
            </a:r>
          </a:p>
          <a:p>
            <a:pPr marL="274320" lvl="1" indent="0">
              <a:buNone/>
            </a:pPr>
            <a:endParaRPr lang="en-US" sz="3600" dirty="0"/>
          </a:p>
        </p:txBody>
      </p:sp>
      <p:sp>
        <p:nvSpPr>
          <p:cNvPr id="3" name="Rectangle 2"/>
          <p:cNvSpPr/>
          <p:nvPr/>
        </p:nvSpPr>
        <p:spPr>
          <a:xfrm>
            <a:off x="3735917" y="1586922"/>
            <a:ext cx="4572000" cy="3785652"/>
          </a:xfrm>
          <a:prstGeom prst="rect">
            <a:avLst/>
          </a:prstGeom>
        </p:spPr>
        <p:txBody>
          <a:bodyPr>
            <a:spAutoFit/>
          </a:bodyPr>
          <a:lstStyle/>
          <a:p>
            <a:pPr algn="ctr"/>
            <a:r>
              <a:rPr lang="en-GB" sz="2400" i="1" dirty="0">
                <a:solidFill>
                  <a:schemeClr val="bg1"/>
                </a:solidFill>
              </a:rPr>
              <a:t>The one (violence) that comes from inside too (from women), let’s talk about it. When women are jealous of each other and are the ones perpetrating violence against themselves. Because we are more in number, without money we can get somebody into position. (FGD participant, 10/10/2015)</a:t>
            </a:r>
            <a:r>
              <a:rPr lang="en-GB" sz="2400" dirty="0" smtClean="0">
                <a:solidFill>
                  <a:schemeClr val="bg1"/>
                </a:solidFill>
                <a:effectLst/>
              </a:rPr>
              <a:t> </a:t>
            </a:r>
            <a:endParaRPr lang="en-US" sz="2400" dirty="0">
              <a:solidFill>
                <a:schemeClr val="bg1"/>
              </a:solidFill>
            </a:endParaRPr>
          </a:p>
        </p:txBody>
      </p:sp>
      <p:sp>
        <p:nvSpPr>
          <p:cNvPr id="5" name="Line Callout 3 4"/>
          <p:cNvSpPr/>
          <p:nvPr/>
        </p:nvSpPr>
        <p:spPr>
          <a:xfrm>
            <a:off x="3926416" y="867833"/>
            <a:ext cx="5217583" cy="5418667"/>
          </a:xfrm>
          <a:prstGeom prst="borderCallout3">
            <a:avLst>
              <a:gd name="adj1" fmla="val 18750"/>
              <a:gd name="adj2" fmla="val -8333"/>
              <a:gd name="adj3" fmla="val 18750"/>
              <a:gd name="adj4" fmla="val -16667"/>
              <a:gd name="adj5" fmla="val 100000"/>
              <a:gd name="adj6" fmla="val -16667"/>
              <a:gd name="adj7" fmla="val 103783"/>
              <a:gd name="adj8" fmla="val -4377"/>
            </a:avLst>
          </a:prstGeom>
          <a:ln>
            <a:solidFill>
              <a:schemeClr val="bg2">
                <a:lumMod val="1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4074584" y="987552"/>
            <a:ext cx="5069416" cy="5262979"/>
          </a:xfrm>
          <a:prstGeom prst="rect">
            <a:avLst/>
          </a:prstGeom>
        </p:spPr>
        <p:txBody>
          <a:bodyPr wrap="square">
            <a:spAutoFit/>
          </a:bodyPr>
          <a:lstStyle/>
          <a:p>
            <a:pPr marL="342900" lvl="0" indent="-342900">
              <a:buFont typeface="Wingdings" charset="2"/>
              <a:buChar char="q"/>
            </a:pPr>
            <a:r>
              <a:rPr lang="en-US" sz="2400" dirty="0">
                <a:solidFill>
                  <a:schemeClr val="bg1"/>
                </a:solidFill>
              </a:rPr>
              <a:t>Leaders being selected instead of elected causing lack of accountability to the electorate. For instance, the market women leader claimed that, “the local government chairpersons, they were all planted by the government of the day. They don’t have anything to give or say.”</a:t>
            </a:r>
            <a:endParaRPr lang="en-GB" sz="2400" dirty="0">
              <a:solidFill>
                <a:schemeClr val="bg1"/>
              </a:solidFill>
            </a:endParaRPr>
          </a:p>
          <a:p>
            <a:pPr marL="342900" lvl="0" indent="-342900">
              <a:buFont typeface="Wingdings" charset="2"/>
              <a:buChar char="q"/>
            </a:pPr>
            <a:endParaRPr lang="en-US" sz="2400" dirty="0" smtClean="0">
              <a:solidFill>
                <a:schemeClr val="bg1"/>
              </a:solidFill>
            </a:endParaRPr>
          </a:p>
          <a:p>
            <a:pPr marL="342900" lvl="0" indent="-342900">
              <a:buFont typeface="Wingdings" charset="2"/>
              <a:buChar char="q"/>
            </a:pPr>
            <a:r>
              <a:rPr lang="en-US" sz="2400" dirty="0" smtClean="0">
                <a:solidFill>
                  <a:schemeClr val="bg1"/>
                </a:solidFill>
              </a:rPr>
              <a:t>Poor </a:t>
            </a:r>
            <a:r>
              <a:rPr lang="en-US" sz="2400" dirty="0">
                <a:solidFill>
                  <a:schemeClr val="bg1"/>
                </a:solidFill>
              </a:rPr>
              <a:t>quality of work, which leads to underdevelopment and anarchy.</a:t>
            </a:r>
            <a:endParaRPr lang="en-GB" sz="2400" dirty="0">
              <a:solidFill>
                <a:schemeClr val="bg1"/>
              </a:solidFill>
            </a:endParaRPr>
          </a:p>
        </p:txBody>
      </p:sp>
    </p:spTree>
    <p:extLst>
      <p:ext uri="{BB962C8B-B14F-4D97-AF65-F5344CB8AC3E}">
        <p14:creationId xmlns:p14="http://schemas.microsoft.com/office/powerpoint/2010/main" val="3263814520"/>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63</TotalTime>
  <Words>1104</Words>
  <Application>Microsoft Macintosh PowerPoint</Application>
  <PresentationFormat>On-screen Show (4:3)</PresentationFormat>
  <Paragraphs>92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STOP-VAWIE Focus Group Discussions: A Report on Bayelsa State</vt:lpstr>
      <vt:lpstr>AIM of the STUDY</vt:lpstr>
      <vt:lpstr>Specific Objectives</vt:lpstr>
      <vt:lpstr>Specific Objectives</vt:lpstr>
      <vt:lpstr>METHODOLOGY</vt:lpstr>
      <vt:lpstr>Data Presentation: Discussion (1)</vt:lpstr>
      <vt:lpstr>Data Presentation: Discussion (2)</vt:lpstr>
      <vt:lpstr>Data Presentation: Discussion (3)</vt:lpstr>
      <vt:lpstr>Data Presentation: Discussion (4)</vt:lpstr>
      <vt:lpstr>Data Presentation: Discussion (5)</vt:lpstr>
      <vt:lpstr>Data Presentation: Discussion (6)</vt:lpstr>
      <vt:lpstr>SUMMARY OF KEY FINDINGS</vt:lpstr>
      <vt:lpstr>SUMMARY OF KEY FINDINGS (Contd.)</vt:lpstr>
      <vt:lpstr>VISIONS OF CHANGE</vt:lpstr>
    </vt:vector>
  </TitlesOfParts>
  <Company>NIPSS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Funmi Para-Mallam</dc:creator>
  <cp:lastModifiedBy>Funmi Para-Mallam</cp:lastModifiedBy>
  <cp:revision>8</cp:revision>
  <dcterms:created xsi:type="dcterms:W3CDTF">2015-10-26T12:54:51Z</dcterms:created>
  <dcterms:modified xsi:type="dcterms:W3CDTF">2015-10-26T13:58:34Z</dcterms:modified>
</cp:coreProperties>
</file>