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0" r:id="rId2"/>
    <p:sldId id="261" r:id="rId3"/>
    <p:sldId id="257" r:id="rId4"/>
    <p:sldId id="259" r:id="rId5"/>
    <p:sldId id="258" r:id="rId6"/>
    <p:sldId id="262" r:id="rId7"/>
    <p:sldId id="263" r:id="rId8"/>
    <p:sldId id="264" r:id="rId9"/>
    <p:sldId id="265"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9" d="100"/>
          <a:sy n="89" d="100"/>
        </p:scale>
        <p:origin x="-187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36260C-F10A-EB49-B7F6-8B41BB08424A}" type="doc">
      <dgm:prSet loTypeId="urn:microsoft.com/office/officeart/2005/8/layout/chevron2" loCatId="" qsTypeId="urn:microsoft.com/office/officeart/2005/8/quickstyle/simple5" qsCatId="simple" csTypeId="urn:microsoft.com/office/officeart/2005/8/colors/colorful3" csCatId="colorful" phldr="1"/>
      <dgm:spPr/>
      <dgm:t>
        <a:bodyPr/>
        <a:lstStyle/>
        <a:p>
          <a:endParaRPr lang="en-US"/>
        </a:p>
      </dgm:t>
    </dgm:pt>
    <dgm:pt modelId="{EA530782-5C3B-F048-A628-BC04511E1166}">
      <dgm:prSet phldrT="[Text]" custT="1"/>
      <dgm:spPr/>
      <dgm:t>
        <a:bodyPr/>
        <a:lstStyle/>
        <a:p>
          <a:r>
            <a:rPr lang="en-US" sz="2400" dirty="0" smtClean="0"/>
            <a:t>1.</a:t>
          </a:r>
          <a:endParaRPr lang="en-US" sz="2400" dirty="0"/>
        </a:p>
      </dgm:t>
    </dgm:pt>
    <dgm:pt modelId="{8C5C3E7A-D0FB-F04F-9855-71BECCAAA221}" type="parTrans" cxnId="{B0623996-3F81-D54A-92FD-0126EC158A7C}">
      <dgm:prSet/>
      <dgm:spPr/>
      <dgm:t>
        <a:bodyPr/>
        <a:lstStyle/>
        <a:p>
          <a:endParaRPr lang="en-US" sz="2400"/>
        </a:p>
      </dgm:t>
    </dgm:pt>
    <dgm:pt modelId="{A085E498-818D-8141-B69B-1D6AF9B1E420}" type="sibTrans" cxnId="{B0623996-3F81-D54A-92FD-0126EC158A7C}">
      <dgm:prSet/>
      <dgm:spPr/>
      <dgm:t>
        <a:bodyPr/>
        <a:lstStyle/>
        <a:p>
          <a:endParaRPr lang="en-US" sz="2400"/>
        </a:p>
      </dgm:t>
    </dgm:pt>
    <dgm:pt modelId="{CF90FA03-6BEF-DF49-AA24-80BC3180A1FA}">
      <dgm:prSet phldrT="[Text]" custT="1"/>
      <dgm:spPr/>
      <dgm:t>
        <a:bodyPr/>
        <a:lstStyle/>
        <a:p>
          <a:r>
            <a:rPr lang="en-US" sz="2400" dirty="0" smtClean="0"/>
            <a:t>Discover what specific forms and levels of violence female aspirants/ candidates, party activists, supporters and voters encountered</a:t>
          </a:r>
          <a:endParaRPr lang="en-US" sz="2400" dirty="0"/>
        </a:p>
      </dgm:t>
    </dgm:pt>
    <dgm:pt modelId="{A4A6F27B-DC43-8241-BC0F-627DE37CE63E}" type="parTrans" cxnId="{2EB6CF89-34F6-3A42-BFE3-01F0610633D7}">
      <dgm:prSet/>
      <dgm:spPr/>
      <dgm:t>
        <a:bodyPr/>
        <a:lstStyle/>
        <a:p>
          <a:endParaRPr lang="en-US" sz="2400"/>
        </a:p>
      </dgm:t>
    </dgm:pt>
    <dgm:pt modelId="{D8CF0604-F89D-644D-96DC-657C47C64A6D}" type="sibTrans" cxnId="{2EB6CF89-34F6-3A42-BFE3-01F0610633D7}">
      <dgm:prSet/>
      <dgm:spPr/>
      <dgm:t>
        <a:bodyPr/>
        <a:lstStyle/>
        <a:p>
          <a:endParaRPr lang="en-US" sz="2400"/>
        </a:p>
      </dgm:t>
    </dgm:pt>
    <dgm:pt modelId="{6AE7CBEB-52F9-2141-8AD4-A7483A15C6EC}">
      <dgm:prSet phldrT="[Text]" custT="1"/>
      <dgm:spPr/>
      <dgm:t>
        <a:bodyPr/>
        <a:lstStyle/>
        <a:p>
          <a:r>
            <a:rPr lang="en-US" sz="2400" dirty="0" smtClean="0"/>
            <a:t>2.</a:t>
          </a:r>
          <a:endParaRPr lang="en-US" sz="2400" dirty="0"/>
        </a:p>
      </dgm:t>
    </dgm:pt>
    <dgm:pt modelId="{53B6A622-C20C-7F43-B728-AA11B6544D52}" type="parTrans" cxnId="{A37C2D46-393D-AB4C-855B-51AE7CD29149}">
      <dgm:prSet/>
      <dgm:spPr/>
      <dgm:t>
        <a:bodyPr/>
        <a:lstStyle/>
        <a:p>
          <a:endParaRPr lang="en-US" sz="2400"/>
        </a:p>
      </dgm:t>
    </dgm:pt>
    <dgm:pt modelId="{813D0FE0-819F-8441-A838-BA4A00248681}" type="sibTrans" cxnId="{A37C2D46-393D-AB4C-855B-51AE7CD29149}">
      <dgm:prSet/>
      <dgm:spPr/>
      <dgm:t>
        <a:bodyPr/>
        <a:lstStyle/>
        <a:p>
          <a:endParaRPr lang="en-US" sz="2400"/>
        </a:p>
      </dgm:t>
    </dgm:pt>
    <dgm:pt modelId="{57A93DB0-D3CA-994F-B66E-512941F6C26C}">
      <dgm:prSet phldrT="[Text]" custT="1"/>
      <dgm:spPr/>
      <dgm:t>
        <a:bodyPr/>
        <a:lstStyle/>
        <a:p>
          <a:r>
            <a:rPr lang="en-US" sz="2400" dirty="0" smtClean="0"/>
            <a:t>Investigate the identity of the perpetrators of the various forms of electoral violence</a:t>
          </a:r>
          <a:endParaRPr lang="en-US" sz="2400" dirty="0"/>
        </a:p>
      </dgm:t>
    </dgm:pt>
    <dgm:pt modelId="{7C6DB432-B143-8F42-A8E5-14B72985087D}" type="parTrans" cxnId="{A7C8BFBF-3772-5D49-85BA-9E7CE7CD4750}">
      <dgm:prSet/>
      <dgm:spPr/>
      <dgm:t>
        <a:bodyPr/>
        <a:lstStyle/>
        <a:p>
          <a:endParaRPr lang="en-US" sz="2400"/>
        </a:p>
      </dgm:t>
    </dgm:pt>
    <dgm:pt modelId="{3C340A23-9827-5543-BEB9-553B750C3CA7}" type="sibTrans" cxnId="{A7C8BFBF-3772-5D49-85BA-9E7CE7CD4750}">
      <dgm:prSet/>
      <dgm:spPr/>
      <dgm:t>
        <a:bodyPr/>
        <a:lstStyle/>
        <a:p>
          <a:endParaRPr lang="en-US" sz="2400"/>
        </a:p>
      </dgm:t>
    </dgm:pt>
    <dgm:pt modelId="{B444B7E0-FCC6-2849-9751-60895B499270}">
      <dgm:prSet phldrT="[Text]" custT="1"/>
      <dgm:spPr/>
      <dgm:t>
        <a:bodyPr/>
        <a:lstStyle/>
        <a:p>
          <a:r>
            <a:rPr lang="en-US" sz="2400" dirty="0" smtClean="0"/>
            <a:t>3.</a:t>
          </a:r>
          <a:endParaRPr lang="en-US" sz="2400" dirty="0"/>
        </a:p>
      </dgm:t>
    </dgm:pt>
    <dgm:pt modelId="{A12F92F4-B07F-BE4B-B75C-A124BA150BC4}" type="parTrans" cxnId="{C89B7808-1DE2-584B-A7B3-11BD211F55BB}">
      <dgm:prSet/>
      <dgm:spPr/>
      <dgm:t>
        <a:bodyPr/>
        <a:lstStyle/>
        <a:p>
          <a:endParaRPr lang="en-US" sz="2400"/>
        </a:p>
      </dgm:t>
    </dgm:pt>
    <dgm:pt modelId="{D9E19A10-B89E-7E49-86E4-A1DB10365AE1}" type="sibTrans" cxnId="{C89B7808-1DE2-584B-A7B3-11BD211F55BB}">
      <dgm:prSet/>
      <dgm:spPr/>
      <dgm:t>
        <a:bodyPr/>
        <a:lstStyle/>
        <a:p>
          <a:endParaRPr lang="en-US" sz="2400"/>
        </a:p>
      </dgm:t>
    </dgm:pt>
    <dgm:pt modelId="{8FC3D457-96CB-2B4C-83F8-6E9463FF9C1C}">
      <dgm:prSet phldrT="[Text]" custT="1"/>
      <dgm:spPr/>
      <dgm:t>
        <a:bodyPr/>
        <a:lstStyle/>
        <a:p>
          <a:r>
            <a:rPr lang="en-US" sz="2400" dirty="0" smtClean="0"/>
            <a:t>Investigate the immediate and remote causes of electoral violence against women </a:t>
          </a:r>
          <a:endParaRPr lang="en-US" sz="2400" dirty="0"/>
        </a:p>
      </dgm:t>
    </dgm:pt>
    <dgm:pt modelId="{9E5E199A-F2A8-174B-AB16-E11E2781B5A2}" type="parTrans" cxnId="{3283BBCD-7111-4742-AC59-AEB615CDEA67}">
      <dgm:prSet/>
      <dgm:spPr/>
      <dgm:t>
        <a:bodyPr/>
        <a:lstStyle/>
        <a:p>
          <a:endParaRPr lang="en-US" sz="2400"/>
        </a:p>
      </dgm:t>
    </dgm:pt>
    <dgm:pt modelId="{AE73E2D0-B77F-9345-9BA9-BA3279E7AB72}" type="sibTrans" cxnId="{3283BBCD-7111-4742-AC59-AEB615CDEA67}">
      <dgm:prSet/>
      <dgm:spPr/>
      <dgm:t>
        <a:bodyPr/>
        <a:lstStyle/>
        <a:p>
          <a:endParaRPr lang="en-US" sz="2400"/>
        </a:p>
      </dgm:t>
    </dgm:pt>
    <dgm:pt modelId="{E27205D0-5069-1C41-95FE-9F0E495CF3A7}" type="pres">
      <dgm:prSet presAssocID="{5E36260C-F10A-EB49-B7F6-8B41BB08424A}" presName="linearFlow" presStyleCnt="0">
        <dgm:presLayoutVars>
          <dgm:dir/>
          <dgm:animLvl val="lvl"/>
          <dgm:resizeHandles val="exact"/>
        </dgm:presLayoutVars>
      </dgm:prSet>
      <dgm:spPr/>
      <dgm:t>
        <a:bodyPr/>
        <a:lstStyle/>
        <a:p>
          <a:endParaRPr lang="en-GB"/>
        </a:p>
      </dgm:t>
    </dgm:pt>
    <dgm:pt modelId="{3B3134C6-BD0F-DE4A-BE14-6E3247917AE8}" type="pres">
      <dgm:prSet presAssocID="{EA530782-5C3B-F048-A628-BC04511E1166}" presName="composite" presStyleCnt="0"/>
      <dgm:spPr/>
    </dgm:pt>
    <dgm:pt modelId="{176E9158-39A2-B04E-85A7-A43659437F2C}" type="pres">
      <dgm:prSet presAssocID="{EA530782-5C3B-F048-A628-BC04511E1166}" presName="parentText" presStyleLbl="alignNode1" presStyleIdx="0" presStyleCnt="3">
        <dgm:presLayoutVars>
          <dgm:chMax val="1"/>
          <dgm:bulletEnabled val="1"/>
        </dgm:presLayoutVars>
      </dgm:prSet>
      <dgm:spPr/>
      <dgm:t>
        <a:bodyPr/>
        <a:lstStyle/>
        <a:p>
          <a:endParaRPr lang="en-GB"/>
        </a:p>
      </dgm:t>
    </dgm:pt>
    <dgm:pt modelId="{84AA3F17-CEF6-6A46-86F7-AA50A1DBB4D1}" type="pres">
      <dgm:prSet presAssocID="{EA530782-5C3B-F048-A628-BC04511E1166}" presName="descendantText" presStyleLbl="alignAcc1" presStyleIdx="0" presStyleCnt="3">
        <dgm:presLayoutVars>
          <dgm:bulletEnabled val="1"/>
        </dgm:presLayoutVars>
      </dgm:prSet>
      <dgm:spPr/>
      <dgm:t>
        <a:bodyPr/>
        <a:lstStyle/>
        <a:p>
          <a:endParaRPr lang="en-US"/>
        </a:p>
      </dgm:t>
    </dgm:pt>
    <dgm:pt modelId="{7683F494-2945-E148-85DF-59AA63CA1FEB}" type="pres">
      <dgm:prSet presAssocID="{A085E498-818D-8141-B69B-1D6AF9B1E420}" presName="sp" presStyleCnt="0"/>
      <dgm:spPr/>
    </dgm:pt>
    <dgm:pt modelId="{CF15B254-50BA-C947-AB02-C3480E736CD5}" type="pres">
      <dgm:prSet presAssocID="{6AE7CBEB-52F9-2141-8AD4-A7483A15C6EC}" presName="composite" presStyleCnt="0"/>
      <dgm:spPr/>
    </dgm:pt>
    <dgm:pt modelId="{D65CBD38-4C00-F748-A7ED-50336D84D390}" type="pres">
      <dgm:prSet presAssocID="{6AE7CBEB-52F9-2141-8AD4-A7483A15C6EC}" presName="parentText" presStyleLbl="alignNode1" presStyleIdx="1" presStyleCnt="3">
        <dgm:presLayoutVars>
          <dgm:chMax val="1"/>
          <dgm:bulletEnabled val="1"/>
        </dgm:presLayoutVars>
      </dgm:prSet>
      <dgm:spPr/>
      <dgm:t>
        <a:bodyPr/>
        <a:lstStyle/>
        <a:p>
          <a:endParaRPr lang="en-GB"/>
        </a:p>
      </dgm:t>
    </dgm:pt>
    <dgm:pt modelId="{2D5517AC-BB08-5046-A26B-45591B91949C}" type="pres">
      <dgm:prSet presAssocID="{6AE7CBEB-52F9-2141-8AD4-A7483A15C6EC}" presName="descendantText" presStyleLbl="alignAcc1" presStyleIdx="1" presStyleCnt="3">
        <dgm:presLayoutVars>
          <dgm:bulletEnabled val="1"/>
        </dgm:presLayoutVars>
      </dgm:prSet>
      <dgm:spPr/>
      <dgm:t>
        <a:bodyPr/>
        <a:lstStyle/>
        <a:p>
          <a:endParaRPr lang="en-US"/>
        </a:p>
      </dgm:t>
    </dgm:pt>
    <dgm:pt modelId="{2799C0C0-0434-DB47-B8EE-034EC64AB756}" type="pres">
      <dgm:prSet presAssocID="{813D0FE0-819F-8441-A838-BA4A00248681}" presName="sp" presStyleCnt="0"/>
      <dgm:spPr/>
    </dgm:pt>
    <dgm:pt modelId="{2D4D5922-D162-B64E-9870-BE19461B6E47}" type="pres">
      <dgm:prSet presAssocID="{B444B7E0-FCC6-2849-9751-60895B499270}" presName="composite" presStyleCnt="0"/>
      <dgm:spPr/>
    </dgm:pt>
    <dgm:pt modelId="{35BF48D3-914F-754D-B712-D2D5BD36CD48}" type="pres">
      <dgm:prSet presAssocID="{B444B7E0-FCC6-2849-9751-60895B499270}" presName="parentText" presStyleLbl="alignNode1" presStyleIdx="2" presStyleCnt="3">
        <dgm:presLayoutVars>
          <dgm:chMax val="1"/>
          <dgm:bulletEnabled val="1"/>
        </dgm:presLayoutVars>
      </dgm:prSet>
      <dgm:spPr/>
      <dgm:t>
        <a:bodyPr/>
        <a:lstStyle/>
        <a:p>
          <a:endParaRPr lang="en-GB"/>
        </a:p>
      </dgm:t>
    </dgm:pt>
    <dgm:pt modelId="{0CEDD6C8-CC1B-8642-943B-FD28CB66E7C8}" type="pres">
      <dgm:prSet presAssocID="{B444B7E0-FCC6-2849-9751-60895B499270}" presName="descendantText" presStyleLbl="alignAcc1" presStyleIdx="2" presStyleCnt="3">
        <dgm:presLayoutVars>
          <dgm:bulletEnabled val="1"/>
        </dgm:presLayoutVars>
      </dgm:prSet>
      <dgm:spPr/>
      <dgm:t>
        <a:bodyPr/>
        <a:lstStyle/>
        <a:p>
          <a:endParaRPr lang="en-US"/>
        </a:p>
      </dgm:t>
    </dgm:pt>
  </dgm:ptLst>
  <dgm:cxnLst>
    <dgm:cxn modelId="{A7C8BFBF-3772-5D49-85BA-9E7CE7CD4750}" srcId="{6AE7CBEB-52F9-2141-8AD4-A7483A15C6EC}" destId="{57A93DB0-D3CA-994F-B66E-512941F6C26C}" srcOrd="0" destOrd="0" parTransId="{7C6DB432-B143-8F42-A8E5-14B72985087D}" sibTransId="{3C340A23-9827-5543-BEB9-553B750C3CA7}"/>
    <dgm:cxn modelId="{7B79516B-3C43-F04F-B659-18F437643F86}" type="presOf" srcId="{CF90FA03-6BEF-DF49-AA24-80BC3180A1FA}" destId="{84AA3F17-CEF6-6A46-86F7-AA50A1DBB4D1}" srcOrd="0" destOrd="0" presId="urn:microsoft.com/office/officeart/2005/8/layout/chevron2"/>
    <dgm:cxn modelId="{2C6686DC-294B-5944-8083-FDEE675459E1}" type="presOf" srcId="{57A93DB0-D3CA-994F-B66E-512941F6C26C}" destId="{2D5517AC-BB08-5046-A26B-45591B91949C}" srcOrd="0" destOrd="0" presId="urn:microsoft.com/office/officeart/2005/8/layout/chevron2"/>
    <dgm:cxn modelId="{B0623996-3F81-D54A-92FD-0126EC158A7C}" srcId="{5E36260C-F10A-EB49-B7F6-8B41BB08424A}" destId="{EA530782-5C3B-F048-A628-BC04511E1166}" srcOrd="0" destOrd="0" parTransId="{8C5C3E7A-D0FB-F04F-9855-71BECCAAA221}" sibTransId="{A085E498-818D-8141-B69B-1D6AF9B1E420}"/>
    <dgm:cxn modelId="{2BDE60DD-630B-9540-9320-A80A7A58D3E6}" type="presOf" srcId="{B444B7E0-FCC6-2849-9751-60895B499270}" destId="{35BF48D3-914F-754D-B712-D2D5BD36CD48}" srcOrd="0" destOrd="0" presId="urn:microsoft.com/office/officeart/2005/8/layout/chevron2"/>
    <dgm:cxn modelId="{8F98FC45-7A59-0C49-AFB0-3C373BA74848}" type="presOf" srcId="{EA530782-5C3B-F048-A628-BC04511E1166}" destId="{176E9158-39A2-B04E-85A7-A43659437F2C}" srcOrd="0" destOrd="0" presId="urn:microsoft.com/office/officeart/2005/8/layout/chevron2"/>
    <dgm:cxn modelId="{BCB4C686-CC50-B24C-885D-D2CA0BC9357B}" type="presOf" srcId="{5E36260C-F10A-EB49-B7F6-8B41BB08424A}" destId="{E27205D0-5069-1C41-95FE-9F0E495CF3A7}" srcOrd="0" destOrd="0" presId="urn:microsoft.com/office/officeart/2005/8/layout/chevron2"/>
    <dgm:cxn modelId="{6FA53DA5-243C-304B-8945-916CE40D4A6A}" type="presOf" srcId="{8FC3D457-96CB-2B4C-83F8-6E9463FF9C1C}" destId="{0CEDD6C8-CC1B-8642-943B-FD28CB66E7C8}" srcOrd="0" destOrd="0" presId="urn:microsoft.com/office/officeart/2005/8/layout/chevron2"/>
    <dgm:cxn modelId="{A37C2D46-393D-AB4C-855B-51AE7CD29149}" srcId="{5E36260C-F10A-EB49-B7F6-8B41BB08424A}" destId="{6AE7CBEB-52F9-2141-8AD4-A7483A15C6EC}" srcOrd="1" destOrd="0" parTransId="{53B6A622-C20C-7F43-B728-AA11B6544D52}" sibTransId="{813D0FE0-819F-8441-A838-BA4A00248681}"/>
    <dgm:cxn modelId="{C89B7808-1DE2-584B-A7B3-11BD211F55BB}" srcId="{5E36260C-F10A-EB49-B7F6-8B41BB08424A}" destId="{B444B7E0-FCC6-2849-9751-60895B499270}" srcOrd="2" destOrd="0" parTransId="{A12F92F4-B07F-BE4B-B75C-A124BA150BC4}" sibTransId="{D9E19A10-B89E-7E49-86E4-A1DB10365AE1}"/>
    <dgm:cxn modelId="{18EF6B2E-A864-1241-AAAB-EDC26791D105}" type="presOf" srcId="{6AE7CBEB-52F9-2141-8AD4-A7483A15C6EC}" destId="{D65CBD38-4C00-F748-A7ED-50336D84D390}" srcOrd="0" destOrd="0" presId="urn:microsoft.com/office/officeart/2005/8/layout/chevron2"/>
    <dgm:cxn modelId="{2EB6CF89-34F6-3A42-BFE3-01F0610633D7}" srcId="{EA530782-5C3B-F048-A628-BC04511E1166}" destId="{CF90FA03-6BEF-DF49-AA24-80BC3180A1FA}" srcOrd="0" destOrd="0" parTransId="{A4A6F27B-DC43-8241-BC0F-627DE37CE63E}" sibTransId="{D8CF0604-F89D-644D-96DC-657C47C64A6D}"/>
    <dgm:cxn modelId="{3283BBCD-7111-4742-AC59-AEB615CDEA67}" srcId="{B444B7E0-FCC6-2849-9751-60895B499270}" destId="{8FC3D457-96CB-2B4C-83F8-6E9463FF9C1C}" srcOrd="0" destOrd="0" parTransId="{9E5E199A-F2A8-174B-AB16-E11E2781B5A2}" sibTransId="{AE73E2D0-B77F-9345-9BA9-BA3279E7AB72}"/>
    <dgm:cxn modelId="{BB725B59-FB9D-1044-BDA2-F19BAF37A760}" type="presParOf" srcId="{E27205D0-5069-1C41-95FE-9F0E495CF3A7}" destId="{3B3134C6-BD0F-DE4A-BE14-6E3247917AE8}" srcOrd="0" destOrd="0" presId="urn:microsoft.com/office/officeart/2005/8/layout/chevron2"/>
    <dgm:cxn modelId="{103C13E0-F308-E945-A198-F46944CF0AEC}" type="presParOf" srcId="{3B3134C6-BD0F-DE4A-BE14-6E3247917AE8}" destId="{176E9158-39A2-B04E-85A7-A43659437F2C}" srcOrd="0" destOrd="0" presId="urn:microsoft.com/office/officeart/2005/8/layout/chevron2"/>
    <dgm:cxn modelId="{326DDAA1-E6E9-F44F-A9DE-1E1D549AC6F3}" type="presParOf" srcId="{3B3134C6-BD0F-DE4A-BE14-6E3247917AE8}" destId="{84AA3F17-CEF6-6A46-86F7-AA50A1DBB4D1}" srcOrd="1" destOrd="0" presId="urn:microsoft.com/office/officeart/2005/8/layout/chevron2"/>
    <dgm:cxn modelId="{9F9245D1-2810-4D48-AC59-5273CFE7A171}" type="presParOf" srcId="{E27205D0-5069-1C41-95FE-9F0E495CF3A7}" destId="{7683F494-2945-E148-85DF-59AA63CA1FEB}" srcOrd="1" destOrd="0" presId="urn:microsoft.com/office/officeart/2005/8/layout/chevron2"/>
    <dgm:cxn modelId="{E3D8A890-04DB-894E-831B-9C2552A9AD85}" type="presParOf" srcId="{E27205D0-5069-1C41-95FE-9F0E495CF3A7}" destId="{CF15B254-50BA-C947-AB02-C3480E736CD5}" srcOrd="2" destOrd="0" presId="urn:microsoft.com/office/officeart/2005/8/layout/chevron2"/>
    <dgm:cxn modelId="{E24B3425-BF88-9C41-9A5B-87415AD6CCEF}" type="presParOf" srcId="{CF15B254-50BA-C947-AB02-C3480E736CD5}" destId="{D65CBD38-4C00-F748-A7ED-50336D84D390}" srcOrd="0" destOrd="0" presId="urn:microsoft.com/office/officeart/2005/8/layout/chevron2"/>
    <dgm:cxn modelId="{DAC29EB3-FBB9-974A-8B05-44626F7A8CF3}" type="presParOf" srcId="{CF15B254-50BA-C947-AB02-C3480E736CD5}" destId="{2D5517AC-BB08-5046-A26B-45591B91949C}" srcOrd="1" destOrd="0" presId="urn:microsoft.com/office/officeart/2005/8/layout/chevron2"/>
    <dgm:cxn modelId="{1C773330-9760-8442-87D2-B74A991B6B5D}" type="presParOf" srcId="{E27205D0-5069-1C41-95FE-9F0E495CF3A7}" destId="{2799C0C0-0434-DB47-B8EE-034EC64AB756}" srcOrd="3" destOrd="0" presId="urn:microsoft.com/office/officeart/2005/8/layout/chevron2"/>
    <dgm:cxn modelId="{0C99CD31-F385-D14B-AF0D-D9443F070C64}" type="presParOf" srcId="{E27205D0-5069-1C41-95FE-9F0E495CF3A7}" destId="{2D4D5922-D162-B64E-9870-BE19461B6E47}" srcOrd="4" destOrd="0" presId="urn:microsoft.com/office/officeart/2005/8/layout/chevron2"/>
    <dgm:cxn modelId="{3F78CDBF-FC37-2849-94CC-B84F1C51F039}" type="presParOf" srcId="{2D4D5922-D162-B64E-9870-BE19461B6E47}" destId="{35BF48D3-914F-754D-B712-D2D5BD36CD48}" srcOrd="0" destOrd="0" presId="urn:microsoft.com/office/officeart/2005/8/layout/chevron2"/>
    <dgm:cxn modelId="{6A72816E-3A73-E445-A033-1AB776E325AC}" type="presParOf" srcId="{2D4D5922-D162-B64E-9870-BE19461B6E47}" destId="{0CEDD6C8-CC1B-8642-943B-FD28CB66E7C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36260C-F10A-EB49-B7F6-8B41BB08424A}" type="doc">
      <dgm:prSet loTypeId="urn:microsoft.com/office/officeart/2005/8/layout/chevron2" loCatId="" qsTypeId="urn:microsoft.com/office/officeart/2005/8/quickstyle/simple5" qsCatId="simple" csTypeId="urn:microsoft.com/office/officeart/2005/8/colors/colorful4" csCatId="colorful" phldr="1"/>
      <dgm:spPr/>
      <dgm:t>
        <a:bodyPr/>
        <a:lstStyle/>
        <a:p>
          <a:endParaRPr lang="en-US"/>
        </a:p>
      </dgm:t>
    </dgm:pt>
    <dgm:pt modelId="{EA530782-5C3B-F048-A628-BC04511E1166}">
      <dgm:prSet phldrT="[Text]"/>
      <dgm:spPr/>
      <dgm:t>
        <a:bodyPr/>
        <a:lstStyle/>
        <a:p>
          <a:r>
            <a:rPr lang="en-US" dirty="0" smtClean="0"/>
            <a:t>4.</a:t>
          </a:r>
          <a:endParaRPr lang="en-US" dirty="0"/>
        </a:p>
      </dgm:t>
    </dgm:pt>
    <dgm:pt modelId="{8C5C3E7A-D0FB-F04F-9855-71BECCAAA221}" type="parTrans" cxnId="{B0623996-3F81-D54A-92FD-0126EC158A7C}">
      <dgm:prSet/>
      <dgm:spPr/>
      <dgm:t>
        <a:bodyPr/>
        <a:lstStyle/>
        <a:p>
          <a:endParaRPr lang="en-US"/>
        </a:p>
      </dgm:t>
    </dgm:pt>
    <dgm:pt modelId="{A085E498-818D-8141-B69B-1D6AF9B1E420}" type="sibTrans" cxnId="{B0623996-3F81-D54A-92FD-0126EC158A7C}">
      <dgm:prSet/>
      <dgm:spPr/>
      <dgm:t>
        <a:bodyPr/>
        <a:lstStyle/>
        <a:p>
          <a:endParaRPr lang="en-US"/>
        </a:p>
      </dgm:t>
    </dgm:pt>
    <dgm:pt modelId="{CF90FA03-6BEF-DF49-AA24-80BC3180A1FA}">
      <dgm:prSet phldrT="[Text]"/>
      <dgm:spPr/>
      <dgm:t>
        <a:bodyPr/>
        <a:lstStyle/>
        <a:p>
          <a:r>
            <a:rPr lang="en-US" dirty="0" smtClean="0"/>
            <a:t>Understand the potential or actual impact of VAWIE on women’s ability to participate in the electoral process as well as on the democratic quality of the election</a:t>
          </a:r>
          <a:endParaRPr lang="en-US" dirty="0"/>
        </a:p>
      </dgm:t>
    </dgm:pt>
    <dgm:pt modelId="{A4A6F27B-DC43-8241-BC0F-627DE37CE63E}" type="parTrans" cxnId="{2EB6CF89-34F6-3A42-BFE3-01F0610633D7}">
      <dgm:prSet/>
      <dgm:spPr/>
      <dgm:t>
        <a:bodyPr/>
        <a:lstStyle/>
        <a:p>
          <a:endParaRPr lang="en-US"/>
        </a:p>
      </dgm:t>
    </dgm:pt>
    <dgm:pt modelId="{D8CF0604-F89D-644D-96DC-657C47C64A6D}" type="sibTrans" cxnId="{2EB6CF89-34F6-3A42-BFE3-01F0610633D7}">
      <dgm:prSet/>
      <dgm:spPr/>
      <dgm:t>
        <a:bodyPr/>
        <a:lstStyle/>
        <a:p>
          <a:endParaRPr lang="en-US"/>
        </a:p>
      </dgm:t>
    </dgm:pt>
    <dgm:pt modelId="{6AE7CBEB-52F9-2141-8AD4-A7483A15C6EC}">
      <dgm:prSet phldrT="[Text]"/>
      <dgm:spPr/>
      <dgm:t>
        <a:bodyPr/>
        <a:lstStyle/>
        <a:p>
          <a:r>
            <a:rPr lang="en-US" dirty="0" smtClean="0"/>
            <a:t>5.</a:t>
          </a:r>
          <a:endParaRPr lang="en-US" dirty="0"/>
        </a:p>
      </dgm:t>
    </dgm:pt>
    <dgm:pt modelId="{53B6A622-C20C-7F43-B728-AA11B6544D52}" type="parTrans" cxnId="{A37C2D46-393D-AB4C-855B-51AE7CD29149}">
      <dgm:prSet/>
      <dgm:spPr/>
      <dgm:t>
        <a:bodyPr/>
        <a:lstStyle/>
        <a:p>
          <a:endParaRPr lang="en-US"/>
        </a:p>
      </dgm:t>
    </dgm:pt>
    <dgm:pt modelId="{813D0FE0-819F-8441-A838-BA4A00248681}" type="sibTrans" cxnId="{A37C2D46-393D-AB4C-855B-51AE7CD29149}">
      <dgm:prSet/>
      <dgm:spPr/>
      <dgm:t>
        <a:bodyPr/>
        <a:lstStyle/>
        <a:p>
          <a:endParaRPr lang="en-US"/>
        </a:p>
      </dgm:t>
    </dgm:pt>
    <dgm:pt modelId="{57A93DB0-D3CA-994F-B66E-512941F6C26C}">
      <dgm:prSet phldrT="[Text]"/>
      <dgm:spPr/>
      <dgm:t>
        <a:bodyPr/>
        <a:lstStyle/>
        <a:p>
          <a:r>
            <a:rPr lang="en-US" dirty="0" smtClean="0"/>
            <a:t>Assess the nature and effectiveness of state or non-state institutional mechanisms in providing redress for female victims of electoral violence</a:t>
          </a:r>
          <a:endParaRPr lang="en-US" dirty="0"/>
        </a:p>
      </dgm:t>
    </dgm:pt>
    <dgm:pt modelId="{7C6DB432-B143-8F42-A8E5-14B72985087D}" type="parTrans" cxnId="{A7C8BFBF-3772-5D49-85BA-9E7CE7CD4750}">
      <dgm:prSet/>
      <dgm:spPr/>
      <dgm:t>
        <a:bodyPr/>
        <a:lstStyle/>
        <a:p>
          <a:endParaRPr lang="en-US"/>
        </a:p>
      </dgm:t>
    </dgm:pt>
    <dgm:pt modelId="{3C340A23-9827-5543-BEB9-553B750C3CA7}" type="sibTrans" cxnId="{A7C8BFBF-3772-5D49-85BA-9E7CE7CD4750}">
      <dgm:prSet/>
      <dgm:spPr/>
      <dgm:t>
        <a:bodyPr/>
        <a:lstStyle/>
        <a:p>
          <a:endParaRPr lang="en-US"/>
        </a:p>
      </dgm:t>
    </dgm:pt>
    <dgm:pt modelId="{B444B7E0-FCC6-2849-9751-60895B499270}">
      <dgm:prSet phldrT="[Text]"/>
      <dgm:spPr/>
      <dgm:t>
        <a:bodyPr/>
        <a:lstStyle/>
        <a:p>
          <a:r>
            <a:rPr lang="en-US" dirty="0" smtClean="0"/>
            <a:t>6.</a:t>
          </a:r>
          <a:endParaRPr lang="en-US" dirty="0"/>
        </a:p>
      </dgm:t>
    </dgm:pt>
    <dgm:pt modelId="{A12F92F4-B07F-BE4B-B75C-A124BA150BC4}" type="parTrans" cxnId="{C89B7808-1DE2-584B-A7B3-11BD211F55BB}">
      <dgm:prSet/>
      <dgm:spPr/>
      <dgm:t>
        <a:bodyPr/>
        <a:lstStyle/>
        <a:p>
          <a:endParaRPr lang="en-US"/>
        </a:p>
      </dgm:t>
    </dgm:pt>
    <dgm:pt modelId="{D9E19A10-B89E-7E49-86E4-A1DB10365AE1}" type="sibTrans" cxnId="{C89B7808-1DE2-584B-A7B3-11BD211F55BB}">
      <dgm:prSet/>
      <dgm:spPr/>
      <dgm:t>
        <a:bodyPr/>
        <a:lstStyle/>
        <a:p>
          <a:endParaRPr lang="en-US"/>
        </a:p>
      </dgm:t>
    </dgm:pt>
    <dgm:pt modelId="{8FC3D457-96CB-2B4C-83F8-6E9463FF9C1C}">
      <dgm:prSet phldrT="[Text]"/>
      <dgm:spPr/>
      <dgm:t>
        <a:bodyPr/>
        <a:lstStyle/>
        <a:p>
          <a:r>
            <a:rPr lang="en-US" dirty="0" smtClean="0"/>
            <a:t>Gain an understanding of women’s perspectives on possible solutions to electoral violence</a:t>
          </a:r>
          <a:endParaRPr lang="en-US" dirty="0"/>
        </a:p>
      </dgm:t>
    </dgm:pt>
    <dgm:pt modelId="{9E5E199A-F2A8-174B-AB16-E11E2781B5A2}" type="parTrans" cxnId="{3283BBCD-7111-4742-AC59-AEB615CDEA67}">
      <dgm:prSet/>
      <dgm:spPr/>
      <dgm:t>
        <a:bodyPr/>
        <a:lstStyle/>
        <a:p>
          <a:endParaRPr lang="en-US"/>
        </a:p>
      </dgm:t>
    </dgm:pt>
    <dgm:pt modelId="{AE73E2D0-B77F-9345-9BA9-BA3279E7AB72}" type="sibTrans" cxnId="{3283BBCD-7111-4742-AC59-AEB615CDEA67}">
      <dgm:prSet/>
      <dgm:spPr/>
      <dgm:t>
        <a:bodyPr/>
        <a:lstStyle/>
        <a:p>
          <a:endParaRPr lang="en-US"/>
        </a:p>
      </dgm:t>
    </dgm:pt>
    <dgm:pt modelId="{E27205D0-5069-1C41-95FE-9F0E495CF3A7}" type="pres">
      <dgm:prSet presAssocID="{5E36260C-F10A-EB49-B7F6-8B41BB08424A}" presName="linearFlow" presStyleCnt="0">
        <dgm:presLayoutVars>
          <dgm:dir/>
          <dgm:animLvl val="lvl"/>
          <dgm:resizeHandles val="exact"/>
        </dgm:presLayoutVars>
      </dgm:prSet>
      <dgm:spPr/>
      <dgm:t>
        <a:bodyPr/>
        <a:lstStyle/>
        <a:p>
          <a:endParaRPr lang="en-GB"/>
        </a:p>
      </dgm:t>
    </dgm:pt>
    <dgm:pt modelId="{3B3134C6-BD0F-DE4A-BE14-6E3247917AE8}" type="pres">
      <dgm:prSet presAssocID="{EA530782-5C3B-F048-A628-BC04511E1166}" presName="composite" presStyleCnt="0"/>
      <dgm:spPr/>
    </dgm:pt>
    <dgm:pt modelId="{176E9158-39A2-B04E-85A7-A43659437F2C}" type="pres">
      <dgm:prSet presAssocID="{EA530782-5C3B-F048-A628-BC04511E1166}" presName="parentText" presStyleLbl="alignNode1" presStyleIdx="0" presStyleCnt="3">
        <dgm:presLayoutVars>
          <dgm:chMax val="1"/>
          <dgm:bulletEnabled val="1"/>
        </dgm:presLayoutVars>
      </dgm:prSet>
      <dgm:spPr/>
      <dgm:t>
        <a:bodyPr/>
        <a:lstStyle/>
        <a:p>
          <a:endParaRPr lang="en-GB"/>
        </a:p>
      </dgm:t>
    </dgm:pt>
    <dgm:pt modelId="{84AA3F17-CEF6-6A46-86F7-AA50A1DBB4D1}" type="pres">
      <dgm:prSet presAssocID="{EA530782-5C3B-F048-A628-BC04511E1166}" presName="descendantText" presStyleLbl="alignAcc1" presStyleIdx="0" presStyleCnt="3">
        <dgm:presLayoutVars>
          <dgm:bulletEnabled val="1"/>
        </dgm:presLayoutVars>
      </dgm:prSet>
      <dgm:spPr/>
      <dgm:t>
        <a:bodyPr/>
        <a:lstStyle/>
        <a:p>
          <a:endParaRPr lang="en-US"/>
        </a:p>
      </dgm:t>
    </dgm:pt>
    <dgm:pt modelId="{7683F494-2945-E148-85DF-59AA63CA1FEB}" type="pres">
      <dgm:prSet presAssocID="{A085E498-818D-8141-B69B-1D6AF9B1E420}" presName="sp" presStyleCnt="0"/>
      <dgm:spPr/>
    </dgm:pt>
    <dgm:pt modelId="{CF15B254-50BA-C947-AB02-C3480E736CD5}" type="pres">
      <dgm:prSet presAssocID="{6AE7CBEB-52F9-2141-8AD4-A7483A15C6EC}" presName="composite" presStyleCnt="0"/>
      <dgm:spPr/>
    </dgm:pt>
    <dgm:pt modelId="{D65CBD38-4C00-F748-A7ED-50336D84D390}" type="pres">
      <dgm:prSet presAssocID="{6AE7CBEB-52F9-2141-8AD4-A7483A15C6EC}" presName="parentText" presStyleLbl="alignNode1" presStyleIdx="1" presStyleCnt="3">
        <dgm:presLayoutVars>
          <dgm:chMax val="1"/>
          <dgm:bulletEnabled val="1"/>
        </dgm:presLayoutVars>
      </dgm:prSet>
      <dgm:spPr/>
      <dgm:t>
        <a:bodyPr/>
        <a:lstStyle/>
        <a:p>
          <a:endParaRPr lang="en-GB"/>
        </a:p>
      </dgm:t>
    </dgm:pt>
    <dgm:pt modelId="{2D5517AC-BB08-5046-A26B-45591B91949C}" type="pres">
      <dgm:prSet presAssocID="{6AE7CBEB-52F9-2141-8AD4-A7483A15C6EC}" presName="descendantText" presStyleLbl="alignAcc1" presStyleIdx="1" presStyleCnt="3">
        <dgm:presLayoutVars>
          <dgm:bulletEnabled val="1"/>
        </dgm:presLayoutVars>
      </dgm:prSet>
      <dgm:spPr/>
      <dgm:t>
        <a:bodyPr/>
        <a:lstStyle/>
        <a:p>
          <a:endParaRPr lang="en-US"/>
        </a:p>
      </dgm:t>
    </dgm:pt>
    <dgm:pt modelId="{2799C0C0-0434-DB47-B8EE-034EC64AB756}" type="pres">
      <dgm:prSet presAssocID="{813D0FE0-819F-8441-A838-BA4A00248681}" presName="sp" presStyleCnt="0"/>
      <dgm:spPr/>
    </dgm:pt>
    <dgm:pt modelId="{2D4D5922-D162-B64E-9870-BE19461B6E47}" type="pres">
      <dgm:prSet presAssocID="{B444B7E0-FCC6-2849-9751-60895B499270}" presName="composite" presStyleCnt="0"/>
      <dgm:spPr/>
    </dgm:pt>
    <dgm:pt modelId="{35BF48D3-914F-754D-B712-D2D5BD36CD48}" type="pres">
      <dgm:prSet presAssocID="{B444B7E0-FCC6-2849-9751-60895B499270}" presName="parentText" presStyleLbl="alignNode1" presStyleIdx="2" presStyleCnt="3">
        <dgm:presLayoutVars>
          <dgm:chMax val="1"/>
          <dgm:bulletEnabled val="1"/>
        </dgm:presLayoutVars>
      </dgm:prSet>
      <dgm:spPr/>
      <dgm:t>
        <a:bodyPr/>
        <a:lstStyle/>
        <a:p>
          <a:endParaRPr lang="en-GB"/>
        </a:p>
      </dgm:t>
    </dgm:pt>
    <dgm:pt modelId="{0CEDD6C8-CC1B-8642-943B-FD28CB66E7C8}" type="pres">
      <dgm:prSet presAssocID="{B444B7E0-FCC6-2849-9751-60895B499270}" presName="descendantText" presStyleLbl="alignAcc1" presStyleIdx="2" presStyleCnt="3">
        <dgm:presLayoutVars>
          <dgm:bulletEnabled val="1"/>
        </dgm:presLayoutVars>
      </dgm:prSet>
      <dgm:spPr/>
      <dgm:t>
        <a:bodyPr/>
        <a:lstStyle/>
        <a:p>
          <a:endParaRPr lang="en-US"/>
        </a:p>
      </dgm:t>
    </dgm:pt>
  </dgm:ptLst>
  <dgm:cxnLst>
    <dgm:cxn modelId="{A7C8BFBF-3772-5D49-85BA-9E7CE7CD4750}" srcId="{6AE7CBEB-52F9-2141-8AD4-A7483A15C6EC}" destId="{57A93DB0-D3CA-994F-B66E-512941F6C26C}" srcOrd="0" destOrd="0" parTransId="{7C6DB432-B143-8F42-A8E5-14B72985087D}" sibTransId="{3C340A23-9827-5543-BEB9-553B750C3CA7}"/>
    <dgm:cxn modelId="{3A00A3EE-73B7-AA43-B2AC-BAB09D9C4B51}" type="presOf" srcId="{57A93DB0-D3CA-994F-B66E-512941F6C26C}" destId="{2D5517AC-BB08-5046-A26B-45591B91949C}" srcOrd="0" destOrd="0" presId="urn:microsoft.com/office/officeart/2005/8/layout/chevron2"/>
    <dgm:cxn modelId="{B0623996-3F81-D54A-92FD-0126EC158A7C}" srcId="{5E36260C-F10A-EB49-B7F6-8B41BB08424A}" destId="{EA530782-5C3B-F048-A628-BC04511E1166}" srcOrd="0" destOrd="0" parTransId="{8C5C3E7A-D0FB-F04F-9855-71BECCAAA221}" sibTransId="{A085E498-818D-8141-B69B-1D6AF9B1E420}"/>
    <dgm:cxn modelId="{C49EA11E-5979-1148-AA0C-833EA5D20805}" type="presOf" srcId="{8FC3D457-96CB-2B4C-83F8-6E9463FF9C1C}" destId="{0CEDD6C8-CC1B-8642-943B-FD28CB66E7C8}" srcOrd="0" destOrd="0" presId="urn:microsoft.com/office/officeart/2005/8/layout/chevron2"/>
    <dgm:cxn modelId="{D4A2B468-24E2-854A-ABFD-270B1B7C471E}" type="presOf" srcId="{B444B7E0-FCC6-2849-9751-60895B499270}" destId="{35BF48D3-914F-754D-B712-D2D5BD36CD48}" srcOrd="0" destOrd="0" presId="urn:microsoft.com/office/officeart/2005/8/layout/chevron2"/>
    <dgm:cxn modelId="{53D23D3E-2A1A-424F-9B9A-3C08D0325510}" type="presOf" srcId="{EA530782-5C3B-F048-A628-BC04511E1166}" destId="{176E9158-39A2-B04E-85A7-A43659437F2C}" srcOrd="0" destOrd="0" presId="urn:microsoft.com/office/officeart/2005/8/layout/chevron2"/>
    <dgm:cxn modelId="{A37C2D46-393D-AB4C-855B-51AE7CD29149}" srcId="{5E36260C-F10A-EB49-B7F6-8B41BB08424A}" destId="{6AE7CBEB-52F9-2141-8AD4-A7483A15C6EC}" srcOrd="1" destOrd="0" parTransId="{53B6A622-C20C-7F43-B728-AA11B6544D52}" sibTransId="{813D0FE0-819F-8441-A838-BA4A00248681}"/>
    <dgm:cxn modelId="{33B3DCFB-F864-1B4B-B87B-4D80E1E48E1D}" type="presOf" srcId="{6AE7CBEB-52F9-2141-8AD4-A7483A15C6EC}" destId="{D65CBD38-4C00-F748-A7ED-50336D84D390}" srcOrd="0" destOrd="0" presId="urn:microsoft.com/office/officeart/2005/8/layout/chevron2"/>
    <dgm:cxn modelId="{C89B7808-1DE2-584B-A7B3-11BD211F55BB}" srcId="{5E36260C-F10A-EB49-B7F6-8B41BB08424A}" destId="{B444B7E0-FCC6-2849-9751-60895B499270}" srcOrd="2" destOrd="0" parTransId="{A12F92F4-B07F-BE4B-B75C-A124BA150BC4}" sibTransId="{D9E19A10-B89E-7E49-86E4-A1DB10365AE1}"/>
    <dgm:cxn modelId="{C505B89A-5509-2B49-8EE6-1CA5DFD1313B}" type="presOf" srcId="{CF90FA03-6BEF-DF49-AA24-80BC3180A1FA}" destId="{84AA3F17-CEF6-6A46-86F7-AA50A1DBB4D1}" srcOrd="0" destOrd="0" presId="urn:microsoft.com/office/officeart/2005/8/layout/chevron2"/>
    <dgm:cxn modelId="{2E96041C-071E-2C4D-9336-D4EAF22EA534}" type="presOf" srcId="{5E36260C-F10A-EB49-B7F6-8B41BB08424A}" destId="{E27205D0-5069-1C41-95FE-9F0E495CF3A7}" srcOrd="0" destOrd="0" presId="urn:microsoft.com/office/officeart/2005/8/layout/chevron2"/>
    <dgm:cxn modelId="{2EB6CF89-34F6-3A42-BFE3-01F0610633D7}" srcId="{EA530782-5C3B-F048-A628-BC04511E1166}" destId="{CF90FA03-6BEF-DF49-AA24-80BC3180A1FA}" srcOrd="0" destOrd="0" parTransId="{A4A6F27B-DC43-8241-BC0F-627DE37CE63E}" sibTransId="{D8CF0604-F89D-644D-96DC-657C47C64A6D}"/>
    <dgm:cxn modelId="{3283BBCD-7111-4742-AC59-AEB615CDEA67}" srcId="{B444B7E0-FCC6-2849-9751-60895B499270}" destId="{8FC3D457-96CB-2B4C-83F8-6E9463FF9C1C}" srcOrd="0" destOrd="0" parTransId="{9E5E199A-F2A8-174B-AB16-E11E2781B5A2}" sibTransId="{AE73E2D0-B77F-9345-9BA9-BA3279E7AB72}"/>
    <dgm:cxn modelId="{B5324A0A-30AA-424C-91D1-9703BAD52491}" type="presParOf" srcId="{E27205D0-5069-1C41-95FE-9F0E495CF3A7}" destId="{3B3134C6-BD0F-DE4A-BE14-6E3247917AE8}" srcOrd="0" destOrd="0" presId="urn:microsoft.com/office/officeart/2005/8/layout/chevron2"/>
    <dgm:cxn modelId="{5F7DD459-305D-9348-9CE7-4A5029E1E9F3}" type="presParOf" srcId="{3B3134C6-BD0F-DE4A-BE14-6E3247917AE8}" destId="{176E9158-39A2-B04E-85A7-A43659437F2C}" srcOrd="0" destOrd="0" presId="urn:microsoft.com/office/officeart/2005/8/layout/chevron2"/>
    <dgm:cxn modelId="{E8CEC0BE-4D9B-944E-AF59-33259F2D4E3A}" type="presParOf" srcId="{3B3134C6-BD0F-DE4A-BE14-6E3247917AE8}" destId="{84AA3F17-CEF6-6A46-86F7-AA50A1DBB4D1}" srcOrd="1" destOrd="0" presId="urn:microsoft.com/office/officeart/2005/8/layout/chevron2"/>
    <dgm:cxn modelId="{78D61240-C3A6-CD4F-9C6C-D84BDF3122EA}" type="presParOf" srcId="{E27205D0-5069-1C41-95FE-9F0E495CF3A7}" destId="{7683F494-2945-E148-85DF-59AA63CA1FEB}" srcOrd="1" destOrd="0" presId="urn:microsoft.com/office/officeart/2005/8/layout/chevron2"/>
    <dgm:cxn modelId="{E1805C12-CE98-B44A-8A69-327469FBF367}" type="presParOf" srcId="{E27205D0-5069-1C41-95FE-9F0E495CF3A7}" destId="{CF15B254-50BA-C947-AB02-C3480E736CD5}" srcOrd="2" destOrd="0" presId="urn:microsoft.com/office/officeart/2005/8/layout/chevron2"/>
    <dgm:cxn modelId="{3967176C-F3DD-9848-A1D8-776BD98998DF}" type="presParOf" srcId="{CF15B254-50BA-C947-AB02-C3480E736CD5}" destId="{D65CBD38-4C00-F748-A7ED-50336D84D390}" srcOrd="0" destOrd="0" presId="urn:microsoft.com/office/officeart/2005/8/layout/chevron2"/>
    <dgm:cxn modelId="{684A9196-530B-8D47-B9DA-B7E321A5B195}" type="presParOf" srcId="{CF15B254-50BA-C947-AB02-C3480E736CD5}" destId="{2D5517AC-BB08-5046-A26B-45591B91949C}" srcOrd="1" destOrd="0" presId="urn:microsoft.com/office/officeart/2005/8/layout/chevron2"/>
    <dgm:cxn modelId="{4FF3BC3E-4FF1-3E44-AD20-33C67998BA45}" type="presParOf" srcId="{E27205D0-5069-1C41-95FE-9F0E495CF3A7}" destId="{2799C0C0-0434-DB47-B8EE-034EC64AB756}" srcOrd="3" destOrd="0" presId="urn:microsoft.com/office/officeart/2005/8/layout/chevron2"/>
    <dgm:cxn modelId="{67D4958C-431D-3D41-A3CD-9CBB6F7E5B17}" type="presParOf" srcId="{E27205D0-5069-1C41-95FE-9F0E495CF3A7}" destId="{2D4D5922-D162-B64E-9870-BE19461B6E47}" srcOrd="4" destOrd="0" presId="urn:microsoft.com/office/officeart/2005/8/layout/chevron2"/>
    <dgm:cxn modelId="{5062CB95-F3B2-2F49-9927-F9AA2887A809}" type="presParOf" srcId="{2D4D5922-D162-B64E-9870-BE19461B6E47}" destId="{35BF48D3-914F-754D-B712-D2D5BD36CD48}" srcOrd="0" destOrd="0" presId="urn:microsoft.com/office/officeart/2005/8/layout/chevron2"/>
    <dgm:cxn modelId="{CCD32E04-2201-5146-8195-B3CD9A78D9CB}" type="presParOf" srcId="{2D4D5922-D162-B64E-9870-BE19461B6E47}" destId="{0CEDD6C8-CC1B-8642-943B-FD28CB66E7C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5BCAC9-262B-FA45-9633-5486938598FD}" type="doc">
      <dgm:prSet loTypeId="urn:microsoft.com/office/officeart/2005/8/layout/hProcess9" loCatId="" qsTypeId="urn:microsoft.com/office/officeart/2005/8/quickstyle/3D7" qsCatId="3D" csTypeId="urn:microsoft.com/office/officeart/2005/8/colors/accent2_4" csCatId="accent2" phldr="1"/>
      <dgm:spPr/>
      <dgm:t>
        <a:bodyPr/>
        <a:lstStyle/>
        <a:p>
          <a:endParaRPr lang="en-US"/>
        </a:p>
      </dgm:t>
    </dgm:pt>
    <dgm:pt modelId="{C50C2FC9-4120-714A-8A42-671B33503029}">
      <dgm:prSet/>
      <dgm:spPr/>
      <dgm:t>
        <a:bodyPr/>
        <a:lstStyle/>
        <a:p>
          <a:pPr rtl="0"/>
          <a:r>
            <a:rPr lang="en-GB" dirty="0" smtClean="0"/>
            <a:t>The women had their own vision of what a democratic </a:t>
          </a:r>
          <a:r>
            <a:rPr lang="en-GB" dirty="0" err="1" smtClean="0"/>
            <a:t>Kogi</a:t>
          </a:r>
          <a:r>
            <a:rPr lang="en-GB" dirty="0" smtClean="0"/>
            <a:t> State should look like. They would like to see a female governor or speaker of the state house of assembly, and active participation of women at all levels of governance. </a:t>
          </a:r>
          <a:endParaRPr lang="en-GB" dirty="0"/>
        </a:p>
      </dgm:t>
    </dgm:pt>
    <dgm:pt modelId="{0100CC02-D970-6F46-9C95-18D239420E86}" type="parTrans" cxnId="{6BD7A46B-8CB9-6A4E-8FE3-F06F37CB7404}">
      <dgm:prSet/>
      <dgm:spPr/>
      <dgm:t>
        <a:bodyPr/>
        <a:lstStyle/>
        <a:p>
          <a:endParaRPr lang="en-US"/>
        </a:p>
      </dgm:t>
    </dgm:pt>
    <dgm:pt modelId="{9EB8206E-8BF7-A348-8A34-8C1E3B4F1A3A}" type="sibTrans" cxnId="{6BD7A46B-8CB9-6A4E-8FE3-F06F37CB7404}">
      <dgm:prSet/>
      <dgm:spPr/>
      <dgm:t>
        <a:bodyPr/>
        <a:lstStyle/>
        <a:p>
          <a:endParaRPr lang="en-US"/>
        </a:p>
      </dgm:t>
    </dgm:pt>
    <dgm:pt modelId="{F47325E2-BA9E-D24E-8208-0600A36251D0}" type="pres">
      <dgm:prSet presAssocID="{D75BCAC9-262B-FA45-9633-5486938598FD}" presName="CompostProcess" presStyleCnt="0">
        <dgm:presLayoutVars>
          <dgm:dir/>
          <dgm:resizeHandles val="exact"/>
        </dgm:presLayoutVars>
      </dgm:prSet>
      <dgm:spPr/>
      <dgm:t>
        <a:bodyPr/>
        <a:lstStyle/>
        <a:p>
          <a:endParaRPr lang="en-GB"/>
        </a:p>
      </dgm:t>
    </dgm:pt>
    <dgm:pt modelId="{43A66D57-9606-C246-9D1A-CA9259A5AA2A}" type="pres">
      <dgm:prSet presAssocID="{D75BCAC9-262B-FA45-9633-5486938598FD}" presName="arrow" presStyleLbl="bgShp" presStyleIdx="0" presStyleCnt="1"/>
      <dgm:spPr/>
    </dgm:pt>
    <dgm:pt modelId="{F4DED18D-403B-C849-8DBC-4FF511787897}" type="pres">
      <dgm:prSet presAssocID="{D75BCAC9-262B-FA45-9633-5486938598FD}" presName="linearProcess" presStyleCnt="0"/>
      <dgm:spPr/>
    </dgm:pt>
    <dgm:pt modelId="{8ACC27EC-F0BE-DC4E-A464-A02C50DECAAD}" type="pres">
      <dgm:prSet presAssocID="{C50C2FC9-4120-714A-8A42-671B33503029}" presName="textNode" presStyleLbl="node1" presStyleIdx="0" presStyleCnt="1">
        <dgm:presLayoutVars>
          <dgm:bulletEnabled val="1"/>
        </dgm:presLayoutVars>
      </dgm:prSet>
      <dgm:spPr/>
      <dgm:t>
        <a:bodyPr/>
        <a:lstStyle/>
        <a:p>
          <a:endParaRPr lang="en-GB"/>
        </a:p>
      </dgm:t>
    </dgm:pt>
  </dgm:ptLst>
  <dgm:cxnLst>
    <dgm:cxn modelId="{8CA5701B-24C4-A342-99BA-06F3EE622CDF}" type="presOf" srcId="{C50C2FC9-4120-714A-8A42-671B33503029}" destId="{8ACC27EC-F0BE-DC4E-A464-A02C50DECAAD}" srcOrd="0" destOrd="0" presId="urn:microsoft.com/office/officeart/2005/8/layout/hProcess9"/>
    <dgm:cxn modelId="{6BD7A46B-8CB9-6A4E-8FE3-F06F37CB7404}" srcId="{D75BCAC9-262B-FA45-9633-5486938598FD}" destId="{C50C2FC9-4120-714A-8A42-671B33503029}" srcOrd="0" destOrd="0" parTransId="{0100CC02-D970-6F46-9C95-18D239420E86}" sibTransId="{9EB8206E-8BF7-A348-8A34-8C1E3B4F1A3A}"/>
    <dgm:cxn modelId="{A7E1D005-4F02-904E-9B6F-9E6BFBDE2462}" type="presOf" srcId="{D75BCAC9-262B-FA45-9633-5486938598FD}" destId="{F47325E2-BA9E-D24E-8208-0600A36251D0}" srcOrd="0" destOrd="0" presId="urn:microsoft.com/office/officeart/2005/8/layout/hProcess9"/>
    <dgm:cxn modelId="{B5B3929E-FFC7-5840-8684-CE94838E954B}" type="presParOf" srcId="{F47325E2-BA9E-D24E-8208-0600A36251D0}" destId="{43A66D57-9606-C246-9D1A-CA9259A5AA2A}" srcOrd="0" destOrd="0" presId="urn:microsoft.com/office/officeart/2005/8/layout/hProcess9"/>
    <dgm:cxn modelId="{BF76FAD8-01CB-4343-9FA4-1FD4F6C75E21}" type="presParOf" srcId="{F47325E2-BA9E-D24E-8208-0600A36251D0}" destId="{F4DED18D-403B-C849-8DBC-4FF511787897}" srcOrd="1" destOrd="0" presId="urn:microsoft.com/office/officeart/2005/8/layout/hProcess9"/>
    <dgm:cxn modelId="{E2DA1ED4-E1EC-3849-8DFA-C0704FCA6605}" type="presParOf" srcId="{F4DED18D-403B-C849-8DBC-4FF511787897}" destId="{8ACC27EC-F0BE-DC4E-A464-A02C50DECAA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E9158-39A2-B04E-85A7-A43659437F2C}">
      <dsp:nvSpPr>
        <dsp:cNvPr id="0" name=""/>
        <dsp:cNvSpPr/>
      </dsp:nvSpPr>
      <dsp:spPr>
        <a:xfrm rot="5400000">
          <a:off x="-247556" y="251355"/>
          <a:ext cx="1650378" cy="1155265"/>
        </a:xfrm>
        <a:prstGeom prst="chevron">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1.</a:t>
          </a:r>
          <a:endParaRPr lang="en-US" sz="2400" kern="1200" dirty="0"/>
        </a:p>
      </dsp:txBody>
      <dsp:txXfrm rot="-5400000">
        <a:off x="1" y="581432"/>
        <a:ext cx="1155265" cy="495113"/>
      </dsp:txXfrm>
    </dsp:sp>
    <dsp:sp modelId="{84AA3F17-CEF6-6A46-86F7-AA50A1DBB4D1}">
      <dsp:nvSpPr>
        <dsp:cNvPr id="0" name=""/>
        <dsp:cNvSpPr/>
      </dsp:nvSpPr>
      <dsp:spPr>
        <a:xfrm rot="5400000">
          <a:off x="4293378" y="-3134314"/>
          <a:ext cx="1072746" cy="7348972"/>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Discover what specific forms and levels of violence female aspirants/ candidates, party activists, supporters and voters encountered</a:t>
          </a:r>
          <a:endParaRPr lang="en-US" sz="2400" kern="1200" dirty="0"/>
        </a:p>
      </dsp:txBody>
      <dsp:txXfrm rot="-5400000">
        <a:off x="1155266" y="56165"/>
        <a:ext cx="7296605" cy="968012"/>
      </dsp:txXfrm>
    </dsp:sp>
    <dsp:sp modelId="{D65CBD38-4C00-F748-A7ED-50336D84D390}">
      <dsp:nvSpPr>
        <dsp:cNvPr id="0" name=""/>
        <dsp:cNvSpPr/>
      </dsp:nvSpPr>
      <dsp:spPr>
        <a:xfrm rot="5400000">
          <a:off x="-247556" y="1708367"/>
          <a:ext cx="1650378" cy="1155265"/>
        </a:xfrm>
        <a:prstGeom prst="chevron">
          <a:avLst/>
        </a:prstGeom>
        <a:solidFill>
          <a:schemeClr val="accent3">
            <a:hueOff val="-4745762"/>
            <a:satOff val="-3118"/>
            <a:lumOff val="-6078"/>
            <a:alphaOff val="0"/>
          </a:schemeClr>
        </a:solidFill>
        <a:ln w="9525" cap="flat" cmpd="sng" algn="ctr">
          <a:solidFill>
            <a:schemeClr val="accent3">
              <a:hueOff val="-4745762"/>
              <a:satOff val="-3118"/>
              <a:lumOff val="-6078"/>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4745762"/>
              <a:satOff val="-3118"/>
              <a:lumOff val="-6078"/>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2.</a:t>
          </a:r>
          <a:endParaRPr lang="en-US" sz="2400" kern="1200" dirty="0"/>
        </a:p>
      </dsp:txBody>
      <dsp:txXfrm rot="-5400000">
        <a:off x="1" y="2038444"/>
        <a:ext cx="1155265" cy="495113"/>
      </dsp:txXfrm>
    </dsp:sp>
    <dsp:sp modelId="{2D5517AC-BB08-5046-A26B-45591B91949C}">
      <dsp:nvSpPr>
        <dsp:cNvPr id="0" name=""/>
        <dsp:cNvSpPr/>
      </dsp:nvSpPr>
      <dsp:spPr>
        <a:xfrm rot="5400000">
          <a:off x="4293378" y="-1677302"/>
          <a:ext cx="1072746" cy="7348972"/>
        </a:xfrm>
        <a:prstGeom prst="round2SameRect">
          <a:avLst/>
        </a:prstGeom>
        <a:solidFill>
          <a:schemeClr val="lt1">
            <a:alpha val="90000"/>
            <a:hueOff val="0"/>
            <a:satOff val="0"/>
            <a:lumOff val="0"/>
            <a:alphaOff val="0"/>
          </a:schemeClr>
        </a:solidFill>
        <a:ln w="9525" cap="flat" cmpd="sng" algn="ctr">
          <a:solidFill>
            <a:schemeClr val="accent3">
              <a:hueOff val="-4745762"/>
              <a:satOff val="-3118"/>
              <a:lumOff val="-6078"/>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Investigate the identity of the perpetrators of the various forms of electoral violence</a:t>
          </a:r>
          <a:endParaRPr lang="en-US" sz="2400" kern="1200" dirty="0"/>
        </a:p>
      </dsp:txBody>
      <dsp:txXfrm rot="-5400000">
        <a:off x="1155266" y="1513177"/>
        <a:ext cx="7296605" cy="968012"/>
      </dsp:txXfrm>
    </dsp:sp>
    <dsp:sp modelId="{35BF48D3-914F-754D-B712-D2D5BD36CD48}">
      <dsp:nvSpPr>
        <dsp:cNvPr id="0" name=""/>
        <dsp:cNvSpPr/>
      </dsp:nvSpPr>
      <dsp:spPr>
        <a:xfrm rot="5400000">
          <a:off x="-247556" y="3165379"/>
          <a:ext cx="1650378" cy="1155265"/>
        </a:xfrm>
        <a:prstGeom prst="chevron">
          <a:avLst/>
        </a:prstGeom>
        <a:solidFill>
          <a:schemeClr val="accent3">
            <a:hueOff val="-9491525"/>
            <a:satOff val="-6236"/>
            <a:lumOff val="-12157"/>
            <a:alphaOff val="0"/>
          </a:schemeClr>
        </a:solidFill>
        <a:ln w="9525" cap="flat" cmpd="sng" algn="ctr">
          <a:solidFill>
            <a:schemeClr val="accent3">
              <a:hueOff val="-9491525"/>
              <a:satOff val="-6236"/>
              <a:lumOff val="-12157"/>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9491525"/>
              <a:satOff val="-6236"/>
              <a:lumOff val="-12157"/>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3.</a:t>
          </a:r>
          <a:endParaRPr lang="en-US" sz="2400" kern="1200" dirty="0"/>
        </a:p>
      </dsp:txBody>
      <dsp:txXfrm rot="-5400000">
        <a:off x="1" y="3495456"/>
        <a:ext cx="1155265" cy="495113"/>
      </dsp:txXfrm>
    </dsp:sp>
    <dsp:sp modelId="{0CEDD6C8-CC1B-8642-943B-FD28CB66E7C8}">
      <dsp:nvSpPr>
        <dsp:cNvPr id="0" name=""/>
        <dsp:cNvSpPr/>
      </dsp:nvSpPr>
      <dsp:spPr>
        <a:xfrm rot="5400000">
          <a:off x="4293378" y="-220291"/>
          <a:ext cx="1072746" cy="7348972"/>
        </a:xfrm>
        <a:prstGeom prst="round2SameRect">
          <a:avLst/>
        </a:prstGeom>
        <a:solidFill>
          <a:schemeClr val="lt1">
            <a:alpha val="90000"/>
            <a:hueOff val="0"/>
            <a:satOff val="0"/>
            <a:lumOff val="0"/>
            <a:alphaOff val="0"/>
          </a:schemeClr>
        </a:solidFill>
        <a:ln w="9525" cap="flat" cmpd="sng" algn="ctr">
          <a:solidFill>
            <a:schemeClr val="accent3">
              <a:hueOff val="-9491525"/>
              <a:satOff val="-6236"/>
              <a:lumOff val="-12157"/>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Investigate the immediate and remote causes of electoral violence against women </a:t>
          </a:r>
          <a:endParaRPr lang="en-US" sz="2400" kern="1200" dirty="0"/>
        </a:p>
      </dsp:txBody>
      <dsp:txXfrm rot="-5400000">
        <a:off x="1155266" y="2970188"/>
        <a:ext cx="7296605" cy="968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E9158-39A2-B04E-85A7-A43659437F2C}">
      <dsp:nvSpPr>
        <dsp:cNvPr id="0" name=""/>
        <dsp:cNvSpPr/>
      </dsp:nvSpPr>
      <dsp:spPr>
        <a:xfrm rot="5400000">
          <a:off x="-247798" y="249366"/>
          <a:ext cx="1651992" cy="1156394"/>
        </a:xfrm>
        <a:prstGeom prst="chevron">
          <a:avLst/>
        </a:prstGeom>
        <a:solidFill>
          <a:schemeClr val="accent4">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0"/>
              <a:satOff val="0"/>
              <a:lumOff val="0"/>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4.</a:t>
          </a:r>
          <a:endParaRPr lang="en-US" sz="3200" kern="1200" dirty="0"/>
        </a:p>
      </dsp:txBody>
      <dsp:txXfrm rot="-5400000">
        <a:off x="1" y="579764"/>
        <a:ext cx="1156394" cy="495598"/>
      </dsp:txXfrm>
    </dsp:sp>
    <dsp:sp modelId="{84AA3F17-CEF6-6A46-86F7-AA50A1DBB4D1}">
      <dsp:nvSpPr>
        <dsp:cNvPr id="0" name=""/>
        <dsp:cNvSpPr/>
      </dsp:nvSpPr>
      <dsp:spPr>
        <a:xfrm rot="5400000">
          <a:off x="4293418" y="-3135456"/>
          <a:ext cx="1073794" cy="7347843"/>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Understand the potential or actual impact of VAWIE on women’s ability to participate in the electoral process as well as on the democratic quality of the election</a:t>
          </a:r>
          <a:endParaRPr lang="en-US" sz="2200" kern="1200" dirty="0"/>
        </a:p>
      </dsp:txBody>
      <dsp:txXfrm rot="-5400000">
        <a:off x="1156394" y="53986"/>
        <a:ext cx="7295425" cy="968958"/>
      </dsp:txXfrm>
    </dsp:sp>
    <dsp:sp modelId="{D65CBD38-4C00-F748-A7ED-50336D84D390}">
      <dsp:nvSpPr>
        <dsp:cNvPr id="0" name=""/>
        <dsp:cNvSpPr/>
      </dsp:nvSpPr>
      <dsp:spPr>
        <a:xfrm rot="5400000">
          <a:off x="-247798" y="1707802"/>
          <a:ext cx="1651992" cy="1156394"/>
        </a:xfrm>
        <a:prstGeom prst="chevron">
          <a:avLst/>
        </a:prstGeom>
        <a:solidFill>
          <a:schemeClr val="accent4">
            <a:hueOff val="2742807"/>
            <a:satOff val="3723"/>
            <a:lumOff val="6275"/>
            <a:alphaOff val="0"/>
          </a:schemeClr>
        </a:solidFill>
        <a:ln w="9525" cap="flat" cmpd="sng" algn="ctr">
          <a:solidFill>
            <a:schemeClr val="accent4">
              <a:hueOff val="2742807"/>
              <a:satOff val="3723"/>
              <a:lumOff val="6275"/>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2742807"/>
              <a:satOff val="3723"/>
              <a:lumOff val="6275"/>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5.</a:t>
          </a:r>
          <a:endParaRPr lang="en-US" sz="3200" kern="1200" dirty="0"/>
        </a:p>
      </dsp:txBody>
      <dsp:txXfrm rot="-5400000">
        <a:off x="1" y="2038200"/>
        <a:ext cx="1156394" cy="495598"/>
      </dsp:txXfrm>
    </dsp:sp>
    <dsp:sp modelId="{2D5517AC-BB08-5046-A26B-45591B91949C}">
      <dsp:nvSpPr>
        <dsp:cNvPr id="0" name=""/>
        <dsp:cNvSpPr/>
      </dsp:nvSpPr>
      <dsp:spPr>
        <a:xfrm rot="5400000">
          <a:off x="4293418" y="-1677020"/>
          <a:ext cx="1073794" cy="7347843"/>
        </a:xfrm>
        <a:prstGeom prst="round2SameRect">
          <a:avLst/>
        </a:prstGeom>
        <a:solidFill>
          <a:schemeClr val="lt1">
            <a:alpha val="90000"/>
            <a:hueOff val="0"/>
            <a:satOff val="0"/>
            <a:lumOff val="0"/>
            <a:alphaOff val="0"/>
          </a:schemeClr>
        </a:solidFill>
        <a:ln w="9525" cap="flat" cmpd="sng" algn="ctr">
          <a:solidFill>
            <a:schemeClr val="accent4">
              <a:hueOff val="2742807"/>
              <a:satOff val="3723"/>
              <a:lumOff val="6275"/>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Assess the nature and effectiveness of state or non-state institutional mechanisms in providing redress for female victims of electoral violence</a:t>
          </a:r>
          <a:endParaRPr lang="en-US" sz="2200" kern="1200" dirty="0"/>
        </a:p>
      </dsp:txBody>
      <dsp:txXfrm rot="-5400000">
        <a:off x="1156394" y="1512422"/>
        <a:ext cx="7295425" cy="968958"/>
      </dsp:txXfrm>
    </dsp:sp>
    <dsp:sp modelId="{35BF48D3-914F-754D-B712-D2D5BD36CD48}">
      <dsp:nvSpPr>
        <dsp:cNvPr id="0" name=""/>
        <dsp:cNvSpPr/>
      </dsp:nvSpPr>
      <dsp:spPr>
        <a:xfrm rot="5400000">
          <a:off x="-247798" y="3166238"/>
          <a:ext cx="1651992" cy="1156394"/>
        </a:xfrm>
        <a:prstGeom prst="chevron">
          <a:avLst/>
        </a:prstGeom>
        <a:solidFill>
          <a:schemeClr val="accent4">
            <a:hueOff val="5485614"/>
            <a:satOff val="7445"/>
            <a:lumOff val="12549"/>
            <a:alphaOff val="0"/>
          </a:schemeClr>
        </a:solidFill>
        <a:ln w="9525" cap="flat" cmpd="sng" algn="ctr">
          <a:solidFill>
            <a:schemeClr val="accent4">
              <a:hueOff val="5485614"/>
              <a:satOff val="7445"/>
              <a:lumOff val="12549"/>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5485614"/>
              <a:satOff val="7445"/>
              <a:lumOff val="12549"/>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6.</a:t>
          </a:r>
          <a:endParaRPr lang="en-US" sz="3200" kern="1200" dirty="0"/>
        </a:p>
      </dsp:txBody>
      <dsp:txXfrm rot="-5400000">
        <a:off x="1" y="3496636"/>
        <a:ext cx="1156394" cy="495598"/>
      </dsp:txXfrm>
    </dsp:sp>
    <dsp:sp modelId="{0CEDD6C8-CC1B-8642-943B-FD28CB66E7C8}">
      <dsp:nvSpPr>
        <dsp:cNvPr id="0" name=""/>
        <dsp:cNvSpPr/>
      </dsp:nvSpPr>
      <dsp:spPr>
        <a:xfrm rot="5400000">
          <a:off x="4293418" y="-218584"/>
          <a:ext cx="1073794" cy="7347843"/>
        </a:xfrm>
        <a:prstGeom prst="round2SameRect">
          <a:avLst/>
        </a:prstGeom>
        <a:solidFill>
          <a:schemeClr val="lt1">
            <a:alpha val="90000"/>
            <a:hueOff val="0"/>
            <a:satOff val="0"/>
            <a:lumOff val="0"/>
            <a:alphaOff val="0"/>
          </a:schemeClr>
        </a:solidFill>
        <a:ln w="9525" cap="flat" cmpd="sng" algn="ctr">
          <a:solidFill>
            <a:schemeClr val="accent4">
              <a:hueOff val="5485614"/>
              <a:satOff val="7445"/>
              <a:lumOff val="12549"/>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Gain an understanding of women’s perspectives on possible solutions to electoral violence</a:t>
          </a:r>
          <a:endParaRPr lang="en-US" sz="2200" kern="1200" dirty="0"/>
        </a:p>
      </dsp:txBody>
      <dsp:txXfrm rot="-5400000">
        <a:off x="1156394" y="2970858"/>
        <a:ext cx="7295425" cy="9689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66D57-9606-C246-9D1A-CA9259A5AA2A}">
      <dsp:nvSpPr>
        <dsp:cNvPr id="0" name=""/>
        <dsp:cNvSpPr/>
      </dsp:nvSpPr>
      <dsp:spPr>
        <a:xfrm>
          <a:off x="660425" y="0"/>
          <a:ext cx="7484821" cy="5870448"/>
        </a:xfrm>
        <a:prstGeom prst="rightArrow">
          <a:avLst/>
        </a:prstGeom>
        <a:solidFill>
          <a:schemeClr val="accent2">
            <a:tint val="55000"/>
            <a:hueOff val="0"/>
            <a:satOff val="0"/>
            <a:lumOff val="0"/>
            <a:alphaOff val="0"/>
          </a:scheme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8ACC27EC-F0BE-DC4E-A464-A02C50DECAAD}">
      <dsp:nvSpPr>
        <dsp:cNvPr id="0" name=""/>
        <dsp:cNvSpPr/>
      </dsp:nvSpPr>
      <dsp:spPr>
        <a:xfrm>
          <a:off x="385248" y="1761134"/>
          <a:ext cx="8035175" cy="2348179"/>
        </a:xfrm>
        <a:prstGeom prst="roundRect">
          <a:avLst/>
        </a:prstGeom>
        <a:solidFill>
          <a:schemeClr val="accent2">
            <a:shade val="50000"/>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The women had their own vision of what a democratic </a:t>
          </a:r>
          <a:r>
            <a:rPr lang="en-GB" sz="2700" kern="1200" dirty="0" err="1" smtClean="0"/>
            <a:t>Kogi</a:t>
          </a:r>
          <a:r>
            <a:rPr lang="en-GB" sz="2700" kern="1200" dirty="0" smtClean="0"/>
            <a:t> State should look like. They would like to see a female governor or speaker of the state house of assembly, and active participation of women at all levels of governance. </a:t>
          </a:r>
          <a:endParaRPr lang="en-GB" sz="2700" kern="1200" dirty="0"/>
        </a:p>
      </dsp:txBody>
      <dsp:txXfrm>
        <a:off x="499877" y="1875763"/>
        <a:ext cx="7805917" cy="211892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5B31B4-CE6C-A74A-BC93-B5287B9E5A25}" type="datetimeFigureOut">
              <a:rPr lang="en-US" smtClean="0"/>
              <a:t>27/10/2015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9B65EB-477B-4F4C-9538-F672BEABB1D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B31B4-CE6C-A74A-BC93-B5287B9E5A25}" type="datetimeFigureOut">
              <a:rPr lang="en-US" smtClean="0"/>
              <a:t>27/10/2015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B65EB-477B-4F4C-9538-F672BEABB1D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9B65EB-477B-4F4C-9538-F672BEABB1D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B31B4-CE6C-A74A-BC93-B5287B9E5A25}" type="datetimeFigureOut">
              <a:rPr lang="en-US" smtClean="0"/>
              <a:t>27/10/2015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5B31B4-CE6C-A74A-BC93-B5287B9E5A25}" type="datetimeFigureOut">
              <a:rPr lang="en-US" smtClean="0"/>
              <a:t>27/10/2015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9B65EB-477B-4F4C-9538-F672BEABB1DD}"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C5B31B4-CE6C-A74A-BC93-B5287B9E5A25}" type="datetimeFigureOut">
              <a:rPr lang="en-US" smtClean="0"/>
              <a:t>27/10/2015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9B65EB-477B-4F4C-9538-F672BEABB1D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C5B31B4-CE6C-A74A-BC93-B5287B9E5A25}" type="datetimeFigureOut">
              <a:rPr lang="en-US" smtClean="0"/>
              <a:t>27/10/2015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B65EB-477B-4F4C-9538-F672BEABB1D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5B31B4-CE6C-A74A-BC93-B5287B9E5A25}" type="datetimeFigureOut">
              <a:rPr lang="en-US" smtClean="0"/>
              <a:t>27/10/2015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9B65EB-477B-4F4C-9538-F672BEABB1D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5B31B4-CE6C-A74A-BC93-B5287B9E5A25}" type="datetimeFigureOut">
              <a:rPr lang="en-US" smtClean="0"/>
              <a:t>27/10/2015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9B65EB-477B-4F4C-9538-F672BEABB1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5B31B4-CE6C-A74A-BC93-B5287B9E5A25}" type="datetimeFigureOut">
              <a:rPr lang="en-US" smtClean="0"/>
              <a:t>27/10/2015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9B65EB-477B-4F4C-9538-F672BEABB1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9B65EB-477B-4F4C-9538-F672BEABB1D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C5B31B4-CE6C-A74A-BC93-B5287B9E5A25}" type="datetimeFigureOut">
              <a:rPr lang="en-US" smtClean="0"/>
              <a:t>27/10/2015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9B65EB-477B-4F4C-9538-F672BEABB1D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C5B31B4-CE6C-A74A-BC93-B5287B9E5A25}" type="datetimeFigureOut">
              <a:rPr lang="en-US" smtClean="0"/>
              <a:t>27/10/2015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C5B31B4-CE6C-A74A-BC93-B5287B9E5A25}" type="datetimeFigureOut">
              <a:rPr lang="en-US" smtClean="0"/>
              <a:t>27/10/2015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9B65EB-477B-4F4C-9538-F672BEABB1DD}"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21734"/>
            <a:ext cx="8509000" cy="1924050"/>
          </a:xfrm>
        </p:spPr>
        <p:txBody>
          <a:bodyPr>
            <a:noAutofit/>
          </a:bodyPr>
          <a:lstStyle/>
          <a:p>
            <a:pPr algn="ctr"/>
            <a:r>
              <a:rPr lang="en-US" sz="4400" b="1" dirty="0" smtClean="0"/>
              <a:t>STOP-VAWIE Focus Group Discussions: A Report on </a:t>
            </a:r>
            <a:r>
              <a:rPr lang="en-US" sz="4400" b="1" dirty="0" err="1" smtClean="0"/>
              <a:t>Kogi</a:t>
            </a:r>
            <a:r>
              <a:rPr lang="en-US" sz="4400" b="1" dirty="0" smtClean="0"/>
              <a:t> State</a:t>
            </a:r>
            <a:endParaRPr lang="en-US" sz="4400" b="1" dirty="0"/>
          </a:p>
        </p:txBody>
      </p:sp>
      <p:sp>
        <p:nvSpPr>
          <p:cNvPr id="3" name="Subtitle 2"/>
          <p:cNvSpPr>
            <a:spLocks noGrp="1"/>
          </p:cNvSpPr>
          <p:nvPr>
            <p:ph type="subTitle" idx="1"/>
          </p:nvPr>
        </p:nvSpPr>
        <p:spPr>
          <a:xfrm>
            <a:off x="760944" y="3835400"/>
            <a:ext cx="8002056" cy="1714500"/>
          </a:xfrm>
        </p:spPr>
        <p:txBody>
          <a:bodyPr>
            <a:noAutofit/>
          </a:bodyPr>
          <a:lstStyle/>
          <a:p>
            <a:pPr>
              <a:spcBef>
                <a:spcPts val="0"/>
              </a:spcBef>
            </a:pPr>
            <a:r>
              <a:rPr lang="en-US" sz="2400" cap="none" dirty="0" smtClean="0"/>
              <a:t>Prof O J Para-Mallam</a:t>
            </a:r>
            <a:r>
              <a:rPr lang="en-US" sz="2400" dirty="0" smtClean="0"/>
              <a:t>, </a:t>
            </a:r>
            <a:r>
              <a:rPr lang="en-US" sz="2400" cap="none" dirty="0" err="1" smtClean="0"/>
              <a:t>mni</a:t>
            </a:r>
            <a:r>
              <a:rPr lang="en-US" sz="2400" cap="none" dirty="0" smtClean="0"/>
              <a:t> - Consultant</a:t>
            </a:r>
            <a:endParaRPr lang="en-US" sz="2400" cap="none" dirty="0"/>
          </a:p>
          <a:p>
            <a:pPr>
              <a:spcBef>
                <a:spcPts val="0"/>
              </a:spcBef>
            </a:pPr>
            <a:r>
              <a:rPr lang="en-US" b="1" i="1" cap="none" dirty="0" smtClean="0"/>
              <a:t>National Institute for Policy &amp; Strategic Studies</a:t>
            </a:r>
            <a:r>
              <a:rPr lang="en-US" cap="none" dirty="0" smtClean="0"/>
              <a:t>, </a:t>
            </a:r>
            <a:r>
              <a:rPr lang="en-US" cap="none" dirty="0" err="1" smtClean="0"/>
              <a:t>Kuru</a:t>
            </a:r>
            <a:endParaRPr lang="en-US" cap="none" dirty="0" smtClean="0"/>
          </a:p>
          <a:p>
            <a:pPr>
              <a:spcBef>
                <a:spcPts val="0"/>
              </a:spcBef>
            </a:pPr>
            <a:endParaRPr lang="en-US" sz="2400" dirty="0" smtClean="0"/>
          </a:p>
          <a:p>
            <a:pPr>
              <a:spcBef>
                <a:spcPts val="0"/>
              </a:spcBef>
            </a:pPr>
            <a:r>
              <a:rPr lang="en-US" sz="2400" dirty="0" smtClean="0"/>
              <a:t>12/10/2015</a:t>
            </a:r>
          </a:p>
        </p:txBody>
      </p:sp>
    </p:spTree>
    <p:extLst>
      <p:ext uri="{BB962C8B-B14F-4D97-AF65-F5344CB8AC3E}">
        <p14:creationId xmlns:p14="http://schemas.microsoft.com/office/powerpoint/2010/main" val="3416774140"/>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344831" cy="758952"/>
          </a:xfrm>
        </p:spPr>
        <p:txBody>
          <a:bodyPr>
            <a:normAutofit/>
          </a:bodyPr>
          <a:lstStyle/>
          <a:p>
            <a:r>
              <a:rPr lang="en-US" dirty="0" smtClean="0"/>
              <a:t>Data Presentation: Discussion (5)</a:t>
            </a:r>
            <a:endParaRPr lang="en-US" dirty="0"/>
          </a:p>
        </p:txBody>
      </p:sp>
      <p:sp>
        <p:nvSpPr>
          <p:cNvPr id="4" name="Content Placeholder 3"/>
          <p:cNvSpPr>
            <a:spLocks noGrp="1"/>
          </p:cNvSpPr>
          <p:nvPr>
            <p:ph sz="half" idx="1"/>
          </p:nvPr>
        </p:nvSpPr>
        <p:spPr>
          <a:xfrm>
            <a:off x="32004" y="1371600"/>
            <a:ext cx="3269996" cy="4681728"/>
          </a:xfrm>
        </p:spPr>
        <p:txBody>
          <a:bodyPr>
            <a:normAutofit/>
          </a:bodyPr>
          <a:lstStyle/>
          <a:p>
            <a:r>
              <a:rPr lang="en-US" sz="3600" dirty="0" smtClean="0"/>
              <a:t>Mechanisms to curb VAWIE</a:t>
            </a:r>
          </a:p>
          <a:p>
            <a:pPr lvl="1"/>
            <a:r>
              <a:rPr lang="en-US" sz="3600" dirty="0" smtClean="0"/>
              <a:t>State</a:t>
            </a:r>
          </a:p>
          <a:p>
            <a:pPr lvl="1"/>
            <a:r>
              <a:rPr lang="en-US" sz="3600" dirty="0" smtClean="0"/>
              <a:t>Non-state</a:t>
            </a:r>
          </a:p>
          <a:p>
            <a:pPr marL="274320" lvl="1" indent="0">
              <a:buNone/>
            </a:pPr>
            <a:endParaRPr lang="en-US" sz="3600" dirty="0"/>
          </a:p>
        </p:txBody>
      </p:sp>
      <p:sp>
        <p:nvSpPr>
          <p:cNvPr id="3" name="Rectangle 2"/>
          <p:cNvSpPr/>
          <p:nvPr/>
        </p:nvSpPr>
        <p:spPr>
          <a:xfrm>
            <a:off x="3735917" y="1586922"/>
            <a:ext cx="4572000" cy="3785652"/>
          </a:xfrm>
          <a:prstGeom prst="rect">
            <a:avLst/>
          </a:prstGeom>
        </p:spPr>
        <p:txBody>
          <a:bodyPr>
            <a:spAutoFit/>
          </a:bodyPr>
          <a:lstStyle/>
          <a:p>
            <a:pPr algn="ctr"/>
            <a:r>
              <a:rPr lang="en-GB" sz="2400" i="1" dirty="0">
                <a:solidFill>
                  <a:schemeClr val="bg1"/>
                </a:solidFill>
              </a:rPr>
              <a:t>The one (violence) that comes from inside too (from women), let’s talk about it. When women are jealous of each other and are the ones perpetrating violence against themselves. Because we are more in number, without money we can get somebody into position. (FGD participant, 10/10/2015)</a:t>
            </a:r>
            <a:r>
              <a:rPr lang="en-GB" sz="2400" dirty="0" smtClean="0">
                <a:solidFill>
                  <a:schemeClr val="bg1"/>
                </a:solidFill>
                <a:effectLst/>
              </a:rPr>
              <a:t> </a:t>
            </a:r>
            <a:endParaRPr lang="en-US" sz="2400" dirty="0">
              <a:solidFill>
                <a:schemeClr val="bg1"/>
              </a:solidFill>
            </a:endParaRPr>
          </a:p>
        </p:txBody>
      </p:sp>
      <p:sp>
        <p:nvSpPr>
          <p:cNvPr id="5" name="Line Callout 3 4"/>
          <p:cNvSpPr/>
          <p:nvPr/>
        </p:nvSpPr>
        <p:spPr>
          <a:xfrm>
            <a:off x="3926417" y="1696635"/>
            <a:ext cx="5217583" cy="4141605"/>
          </a:xfrm>
          <a:prstGeom prst="borderCallout3">
            <a:avLst>
              <a:gd name="adj1" fmla="val 18750"/>
              <a:gd name="adj2" fmla="val -8333"/>
              <a:gd name="adj3" fmla="val 18750"/>
              <a:gd name="adj4" fmla="val -16667"/>
              <a:gd name="adj5" fmla="val 100000"/>
              <a:gd name="adj6" fmla="val -16667"/>
              <a:gd name="adj7" fmla="val 103783"/>
              <a:gd name="adj8" fmla="val -4377"/>
            </a:avLst>
          </a:prstGeom>
          <a:ln>
            <a:solidFill>
              <a:schemeClr val="bg2">
                <a:lumMod val="1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074584" y="1887135"/>
            <a:ext cx="5069416" cy="2308324"/>
          </a:xfrm>
          <a:prstGeom prst="rect">
            <a:avLst/>
          </a:prstGeom>
        </p:spPr>
        <p:txBody>
          <a:bodyPr wrap="square">
            <a:spAutoFit/>
          </a:bodyPr>
          <a:lstStyle/>
          <a:p>
            <a:pPr marL="342900" lvl="0" indent="-342900">
              <a:buFont typeface="Wingdings" charset="2"/>
              <a:buChar char="q"/>
            </a:pPr>
            <a:r>
              <a:rPr lang="en-US" sz="2400" dirty="0" smtClean="0">
                <a:solidFill>
                  <a:schemeClr val="bg1"/>
                </a:solidFill>
              </a:rPr>
              <a:t>State: zero to low awareness</a:t>
            </a:r>
            <a:endParaRPr lang="en-GB" sz="2400" dirty="0">
              <a:solidFill>
                <a:schemeClr val="bg1"/>
              </a:solidFill>
            </a:endParaRPr>
          </a:p>
          <a:p>
            <a:pPr marL="342900" lvl="0" indent="-342900">
              <a:buFont typeface="Wingdings" charset="2"/>
              <a:buChar char="q"/>
            </a:pPr>
            <a:endParaRPr lang="en-US" sz="2400" dirty="0" smtClean="0">
              <a:solidFill>
                <a:schemeClr val="bg1"/>
              </a:solidFill>
            </a:endParaRPr>
          </a:p>
          <a:p>
            <a:pPr marL="342900" indent="-342900">
              <a:buFont typeface="Wingdings" charset="2"/>
              <a:buChar char="q"/>
            </a:pPr>
            <a:r>
              <a:rPr lang="en-US" sz="2400" dirty="0" smtClean="0">
                <a:solidFill>
                  <a:schemeClr val="bg1"/>
                </a:solidFill>
              </a:rPr>
              <a:t>Non-State: </a:t>
            </a:r>
            <a:r>
              <a:rPr lang="en-GB" sz="2400" i="1" dirty="0"/>
              <a:t>FIDA can help pursue (cases of electoral violation) </a:t>
            </a:r>
            <a:r>
              <a:rPr lang="en-GB" sz="2400" i="1" dirty="0" smtClean="0"/>
              <a:t>(</a:t>
            </a:r>
            <a:r>
              <a:rPr lang="en-GB" sz="2400" i="1" dirty="0"/>
              <a:t>FGD participant, </a:t>
            </a:r>
            <a:r>
              <a:rPr lang="en-GB" sz="2400" i="1" dirty="0" smtClean="0"/>
              <a:t>12/10/2015</a:t>
            </a:r>
            <a:r>
              <a:rPr lang="en-GB" sz="2400" i="1" dirty="0"/>
              <a:t>)</a:t>
            </a:r>
            <a:endParaRPr lang="en-GB" sz="2400" dirty="0"/>
          </a:p>
          <a:p>
            <a:pPr marL="342900" lvl="0" indent="-342900">
              <a:buFont typeface="Wingdings" charset="2"/>
              <a:buChar char="q"/>
            </a:pPr>
            <a:endParaRPr lang="en-GB" sz="2400" dirty="0">
              <a:solidFill>
                <a:schemeClr val="bg1"/>
              </a:solidFill>
            </a:endParaRPr>
          </a:p>
        </p:txBody>
      </p:sp>
    </p:spTree>
    <p:extLst>
      <p:ext uri="{BB962C8B-B14F-4D97-AF65-F5344CB8AC3E}">
        <p14:creationId xmlns:p14="http://schemas.microsoft.com/office/powerpoint/2010/main" val="343164443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Presentation: Discussion (6)</a:t>
            </a:r>
            <a:endParaRPr lang="en-US" dirty="0"/>
          </a:p>
        </p:txBody>
      </p:sp>
      <p:sp>
        <p:nvSpPr>
          <p:cNvPr id="4" name="Content Placeholder 3"/>
          <p:cNvSpPr>
            <a:spLocks noGrp="1"/>
          </p:cNvSpPr>
          <p:nvPr>
            <p:ph sz="quarter" idx="1"/>
          </p:nvPr>
        </p:nvSpPr>
        <p:spPr>
          <a:xfrm>
            <a:off x="301752" y="1527048"/>
            <a:ext cx="8970180" cy="4572000"/>
          </a:xfrm>
        </p:spPr>
        <p:txBody>
          <a:bodyPr>
            <a:normAutofit/>
          </a:bodyPr>
          <a:lstStyle/>
          <a:p>
            <a:r>
              <a:rPr lang="en-US" sz="3600" dirty="0" smtClean="0"/>
              <a:t>Solutions to VAWIE</a:t>
            </a:r>
          </a:p>
          <a:p>
            <a:pPr lvl="1"/>
            <a:r>
              <a:rPr lang="en-US" sz="3600" dirty="0" smtClean="0"/>
              <a:t>Short</a:t>
            </a:r>
            <a:r>
              <a:rPr lang="en-US" sz="3600" dirty="0"/>
              <a:t> </a:t>
            </a:r>
            <a:r>
              <a:rPr lang="en-US" sz="3600" smtClean="0"/>
              <a:t>to Medium-</a:t>
            </a:r>
            <a:r>
              <a:rPr lang="en-US" sz="3600" smtClean="0"/>
              <a:t>term</a:t>
            </a:r>
            <a:endParaRPr lang="en-US" sz="3600" dirty="0" smtClean="0"/>
          </a:p>
          <a:p>
            <a:pPr lvl="0">
              <a:buClr>
                <a:schemeClr val="bg2">
                  <a:lumMod val="50000"/>
                </a:schemeClr>
              </a:buClr>
              <a:buFont typeface="Wingdings" panose="05000000000000000000" pitchFamily="2" charset="2"/>
              <a:buChar char="v"/>
            </a:pPr>
            <a:r>
              <a:rPr lang="en-US" sz="2000" dirty="0"/>
              <a:t>Women should be in support of one another.</a:t>
            </a:r>
            <a:endParaRPr lang="en-GB" sz="1800" dirty="0"/>
          </a:p>
          <a:p>
            <a:pPr lvl="0">
              <a:buClr>
                <a:schemeClr val="bg2">
                  <a:lumMod val="50000"/>
                </a:schemeClr>
              </a:buClr>
              <a:buFont typeface="Wingdings" panose="05000000000000000000" pitchFamily="2" charset="2"/>
              <a:buChar char="v"/>
            </a:pPr>
            <a:r>
              <a:rPr lang="en-US" sz="2000" dirty="0"/>
              <a:t>Voter education will go a long way in creating the right civic awareness in the citizenry especially the women.</a:t>
            </a:r>
            <a:endParaRPr lang="en-GB" sz="1800" dirty="0"/>
          </a:p>
          <a:p>
            <a:pPr lvl="0">
              <a:buClr>
                <a:schemeClr val="bg2">
                  <a:lumMod val="50000"/>
                </a:schemeClr>
              </a:buClr>
              <a:buFont typeface="Wingdings" panose="05000000000000000000" pitchFamily="2" charset="2"/>
              <a:buChar char="v"/>
            </a:pPr>
            <a:r>
              <a:rPr lang="en-US" sz="2000" dirty="0"/>
              <a:t>There should be collective gender solidarity.</a:t>
            </a:r>
            <a:endParaRPr lang="en-GB" sz="1800" dirty="0"/>
          </a:p>
          <a:p>
            <a:pPr lvl="1"/>
            <a:r>
              <a:rPr lang="en-US" sz="3600" dirty="0" smtClean="0"/>
              <a:t>Long-term</a:t>
            </a:r>
          </a:p>
          <a:p>
            <a:pPr lvl="0">
              <a:buClr>
                <a:schemeClr val="bg2">
                  <a:lumMod val="50000"/>
                </a:schemeClr>
              </a:buClr>
              <a:buFont typeface="Wingdings" panose="05000000000000000000" pitchFamily="2" charset="2"/>
              <a:buChar char="v"/>
            </a:pPr>
            <a:r>
              <a:rPr lang="en-US" sz="2000" dirty="0"/>
              <a:t>Break the culture of tradition-induced gender inequality.</a:t>
            </a:r>
            <a:endParaRPr lang="en-GB" sz="1800" dirty="0"/>
          </a:p>
          <a:p>
            <a:pPr lvl="0">
              <a:buClr>
                <a:schemeClr val="bg2">
                  <a:lumMod val="50000"/>
                </a:schemeClr>
              </a:buClr>
              <a:buFont typeface="Wingdings" panose="05000000000000000000" pitchFamily="2" charset="2"/>
              <a:buChar char="v"/>
            </a:pPr>
            <a:r>
              <a:rPr lang="en-US" sz="2000" dirty="0"/>
              <a:t>Strengthen security agencies to effectively handle VAWIE cases.</a:t>
            </a:r>
            <a:endParaRPr lang="en-GB" sz="1800" dirty="0"/>
          </a:p>
          <a:p>
            <a:pPr lvl="0">
              <a:buClr>
                <a:schemeClr val="bg2">
                  <a:lumMod val="50000"/>
                </a:schemeClr>
              </a:buClr>
              <a:buFont typeface="Wingdings" panose="05000000000000000000" pitchFamily="2" charset="2"/>
              <a:buChar char="v"/>
            </a:pPr>
            <a:r>
              <a:rPr lang="en-US" sz="2000" dirty="0"/>
              <a:t>Formulation of anti-VAWIE policies backed by strong political will. </a:t>
            </a:r>
            <a:endParaRPr lang="en-GB" sz="1800" dirty="0"/>
          </a:p>
          <a:p>
            <a:pPr marL="274320" lvl="1" indent="0">
              <a:buNone/>
            </a:pPr>
            <a:endParaRPr lang="en-US" sz="3600" dirty="0"/>
          </a:p>
        </p:txBody>
      </p:sp>
    </p:spTree>
    <p:extLst>
      <p:ext uri="{BB962C8B-B14F-4D97-AF65-F5344CB8AC3E}">
        <p14:creationId xmlns:p14="http://schemas.microsoft.com/office/powerpoint/2010/main" val="1631250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KEY FINDINGS</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dirty="0"/>
              <a:t>The women in </a:t>
            </a:r>
            <a:r>
              <a:rPr lang="en-US" dirty="0" err="1"/>
              <a:t>Kogi</a:t>
            </a:r>
            <a:r>
              <a:rPr lang="en-US" dirty="0"/>
              <a:t> State experience different types of election violence which can be identified as physical, sexual, psychological, socio-economic and harmful traditional practices.</a:t>
            </a:r>
            <a:endParaRPr lang="en-GB" dirty="0"/>
          </a:p>
          <a:p>
            <a:endParaRPr lang="en-GB" dirty="0"/>
          </a:p>
          <a:p>
            <a:pPr lvl="0"/>
            <a:r>
              <a:rPr lang="en-US" dirty="0"/>
              <a:t>Men are found to be at the leading edge of perpetrating VAWIE alongside the different societal structures at their beck and call which include security personnel, husbands and the youth. </a:t>
            </a:r>
            <a:endParaRPr lang="en-GB" dirty="0"/>
          </a:p>
          <a:p>
            <a:endParaRPr lang="en-GB" dirty="0"/>
          </a:p>
          <a:p>
            <a:pPr lvl="0"/>
            <a:r>
              <a:rPr lang="en-US" dirty="0"/>
              <a:t>Poor participation of women in election processes stems from the strong ideology of gender bias as heavily embedded in tradition.</a:t>
            </a:r>
            <a:endParaRPr lang="en-GB" dirty="0"/>
          </a:p>
          <a:p>
            <a:endParaRPr lang="en-US" dirty="0"/>
          </a:p>
        </p:txBody>
      </p:sp>
    </p:spTree>
    <p:extLst>
      <p:ext uri="{BB962C8B-B14F-4D97-AF65-F5344CB8AC3E}">
        <p14:creationId xmlns:p14="http://schemas.microsoft.com/office/powerpoint/2010/main" val="28505998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KEY FINDINGS (Contd.)</a:t>
            </a:r>
            <a:endParaRPr lang="en-US" dirty="0"/>
          </a:p>
        </p:txBody>
      </p:sp>
      <p:sp>
        <p:nvSpPr>
          <p:cNvPr id="3" name="Content Placeholder 2"/>
          <p:cNvSpPr>
            <a:spLocks noGrp="1"/>
          </p:cNvSpPr>
          <p:nvPr>
            <p:ph sz="quarter" idx="1"/>
          </p:nvPr>
        </p:nvSpPr>
        <p:spPr>
          <a:xfrm>
            <a:off x="301752" y="1527047"/>
            <a:ext cx="8503920" cy="4832809"/>
          </a:xfrm>
        </p:spPr>
        <p:txBody>
          <a:bodyPr>
            <a:normAutofit fontScale="92500" lnSpcReduction="20000"/>
          </a:bodyPr>
          <a:lstStyle/>
          <a:p>
            <a:pPr lvl="0"/>
            <a:r>
              <a:rPr lang="en-US" dirty="0"/>
              <a:t>Women withdraw from full participation in election processes due to VAWIE. This results in zero representation of women at all levels of decision making. This gender discrimination has led to lopsided development and poor leadership.</a:t>
            </a:r>
            <a:endParaRPr lang="en-GB" dirty="0"/>
          </a:p>
          <a:p>
            <a:endParaRPr lang="en-GB" dirty="0"/>
          </a:p>
          <a:p>
            <a:pPr lvl="0"/>
            <a:r>
              <a:rPr lang="en-US" dirty="0"/>
              <a:t>Awareness of existence of institutional mechanisms to curb VAWIE is at a low ebb among women in </a:t>
            </a:r>
            <a:r>
              <a:rPr lang="en-US" dirty="0" err="1"/>
              <a:t>Kogi</a:t>
            </a:r>
            <a:r>
              <a:rPr lang="en-US" dirty="0"/>
              <a:t> State and those who do know about them confirmed that they were not functional in the State.</a:t>
            </a:r>
            <a:endParaRPr lang="en-GB" dirty="0"/>
          </a:p>
          <a:p>
            <a:endParaRPr lang="en-GB" dirty="0"/>
          </a:p>
          <a:p>
            <a:r>
              <a:rPr lang="en-GB" dirty="0"/>
              <a:t>Women in </a:t>
            </a:r>
            <a:r>
              <a:rPr lang="en-GB" dirty="0" err="1"/>
              <a:t>Kogi</a:t>
            </a:r>
            <a:r>
              <a:rPr lang="en-GB" dirty="0"/>
              <a:t> anticipate positive shift through short and long-term solutions to VAWIE.</a:t>
            </a:r>
            <a:endParaRPr lang="en-US" dirty="0"/>
          </a:p>
        </p:txBody>
      </p:sp>
    </p:spTree>
    <p:extLst>
      <p:ext uri="{BB962C8B-B14F-4D97-AF65-F5344CB8AC3E}">
        <p14:creationId xmlns:p14="http://schemas.microsoft.com/office/powerpoint/2010/main" val="381095006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VISIONS OF CHANGE</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569424623"/>
              </p:ext>
            </p:extLst>
          </p:nvPr>
        </p:nvGraphicFramePr>
        <p:xfrm>
          <a:off x="0" y="987552"/>
          <a:ext cx="8805672" cy="5870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947353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18583" y="2743200"/>
            <a:ext cx="8127999" cy="1807633"/>
          </a:xfrm>
        </p:spPr>
        <p:txBody>
          <a:bodyPr>
            <a:noAutofit/>
          </a:bodyPr>
          <a:lstStyle/>
          <a:p>
            <a:pPr algn="just"/>
            <a:endParaRPr lang="en-GB" sz="2400" dirty="0" smtClean="0"/>
          </a:p>
          <a:p>
            <a:pPr algn="just"/>
            <a:r>
              <a:rPr lang="en-GB" sz="2400" dirty="0" smtClean="0"/>
              <a:t>to </a:t>
            </a:r>
            <a:r>
              <a:rPr lang="en-GB" sz="2400" dirty="0"/>
              <a:t>foster an understanding of the contextual dynamics of violence against women in elections and assist policy makers, political actors and civil society activists to design well-targeted solutions </a:t>
            </a:r>
            <a:endParaRPr lang="en-US" sz="2400" dirty="0"/>
          </a:p>
        </p:txBody>
      </p:sp>
      <p:sp>
        <p:nvSpPr>
          <p:cNvPr id="4" name="Title 3"/>
          <p:cNvSpPr>
            <a:spLocks noGrp="1"/>
          </p:cNvSpPr>
          <p:nvPr>
            <p:ph type="title"/>
          </p:nvPr>
        </p:nvSpPr>
        <p:spPr/>
        <p:txBody>
          <a:bodyPr/>
          <a:lstStyle/>
          <a:p>
            <a:r>
              <a:rPr lang="en-US" dirty="0" smtClean="0"/>
              <a:t>AIM of the STUDY</a:t>
            </a:r>
            <a:endParaRPr lang="en-US" dirty="0"/>
          </a:p>
        </p:txBody>
      </p:sp>
    </p:spTree>
    <p:extLst>
      <p:ext uri="{BB962C8B-B14F-4D97-AF65-F5344CB8AC3E}">
        <p14:creationId xmlns:p14="http://schemas.microsoft.com/office/powerpoint/2010/main" val="233825424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478859576"/>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28645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32535648"/>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11951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a:xfrm>
            <a:off x="301752" y="1527047"/>
            <a:ext cx="8503920" cy="4844119"/>
          </a:xfrm>
        </p:spPr>
        <p:txBody>
          <a:bodyPr>
            <a:normAutofit/>
          </a:bodyPr>
          <a:lstStyle/>
          <a:p>
            <a:r>
              <a:rPr lang="en-GB" sz="2400" dirty="0" smtClean="0"/>
              <a:t>Technique:</a:t>
            </a:r>
          </a:p>
          <a:p>
            <a:pPr lvl="1"/>
            <a:r>
              <a:rPr lang="en-GB" sz="2400" dirty="0" smtClean="0"/>
              <a:t>The </a:t>
            </a:r>
            <a:r>
              <a:rPr lang="en-GB" sz="2400" dirty="0"/>
              <a:t>FGD technique, being a participatory method</a:t>
            </a:r>
          </a:p>
          <a:p>
            <a:r>
              <a:rPr lang="en-GB" sz="2400" dirty="0" smtClean="0"/>
              <a:t>Sample:</a:t>
            </a:r>
          </a:p>
          <a:p>
            <a:pPr lvl="1"/>
            <a:r>
              <a:rPr lang="en-GB" sz="2400" dirty="0" smtClean="0"/>
              <a:t>Two </a:t>
            </a:r>
            <a:r>
              <a:rPr lang="en-GB" sz="2400" dirty="0"/>
              <a:t>FGDs were held with eight (8) participants each – a total of 16 women consisting of voters, aspirants/candidates and election officials</a:t>
            </a:r>
          </a:p>
          <a:p>
            <a:r>
              <a:rPr lang="en-GB" sz="2400" dirty="0"/>
              <a:t>A brief PowerPoint </a:t>
            </a:r>
            <a:r>
              <a:rPr lang="en-GB" sz="2400" dirty="0" smtClean="0"/>
              <a:t>presentation:</a:t>
            </a:r>
          </a:p>
          <a:p>
            <a:pPr lvl="1"/>
            <a:r>
              <a:rPr lang="en-GB" sz="2400" dirty="0" smtClean="0"/>
              <a:t>To standardized definition of VAWIE</a:t>
            </a:r>
            <a:endParaRPr lang="en-GB" sz="2400" dirty="0"/>
          </a:p>
          <a:p>
            <a:r>
              <a:rPr lang="en-GB" sz="2400" dirty="0" smtClean="0"/>
              <a:t>Modality:</a:t>
            </a:r>
          </a:p>
          <a:p>
            <a:pPr lvl="1"/>
            <a:r>
              <a:rPr lang="en-GB" sz="2400" dirty="0" smtClean="0"/>
              <a:t>Two </a:t>
            </a:r>
            <a:r>
              <a:rPr lang="en-GB" sz="2400" dirty="0"/>
              <a:t>(2) two-hour FGD sessions were held – one in the morning and another in the afternoon</a:t>
            </a:r>
          </a:p>
          <a:p>
            <a:endParaRPr lang="en-US" sz="2400" dirty="0"/>
          </a:p>
        </p:txBody>
      </p:sp>
    </p:spTree>
    <p:extLst>
      <p:ext uri="{BB962C8B-B14F-4D97-AF65-F5344CB8AC3E}">
        <p14:creationId xmlns:p14="http://schemas.microsoft.com/office/powerpoint/2010/main" val="14860492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4312581" cy="758952"/>
          </a:xfrm>
        </p:spPr>
        <p:txBody>
          <a:bodyPr>
            <a:normAutofit fontScale="90000"/>
          </a:bodyPr>
          <a:lstStyle/>
          <a:p>
            <a:r>
              <a:rPr lang="en-US" dirty="0" smtClean="0"/>
              <a:t>Data Presentation: Discussion (1)</a:t>
            </a:r>
            <a:endParaRPr lang="en-US" dirty="0"/>
          </a:p>
        </p:txBody>
      </p:sp>
      <p:sp>
        <p:nvSpPr>
          <p:cNvPr id="4" name="Content Placeholder 3"/>
          <p:cNvSpPr>
            <a:spLocks noGrp="1"/>
          </p:cNvSpPr>
          <p:nvPr>
            <p:ph sz="half" idx="1"/>
          </p:nvPr>
        </p:nvSpPr>
        <p:spPr>
          <a:xfrm>
            <a:off x="32005" y="1371600"/>
            <a:ext cx="2402162" cy="4681728"/>
          </a:xfrm>
        </p:spPr>
        <p:txBody>
          <a:bodyPr>
            <a:normAutofit fontScale="85000" lnSpcReduction="20000"/>
          </a:bodyPr>
          <a:lstStyle/>
          <a:p>
            <a:r>
              <a:rPr lang="en-US" sz="3600" dirty="0" smtClean="0"/>
              <a:t>Nature and Extent of Violence</a:t>
            </a:r>
          </a:p>
          <a:p>
            <a:pPr lvl="1"/>
            <a:r>
              <a:rPr lang="en-US" sz="3600" dirty="0" smtClean="0"/>
              <a:t>All types of violence are present and widespread.</a:t>
            </a:r>
            <a:endParaRPr lang="en-US" sz="3600" dirty="0"/>
          </a:p>
        </p:txBody>
      </p:sp>
      <p:sp>
        <p:nvSpPr>
          <p:cNvPr id="6" name="Oval Callout 5"/>
          <p:cNvSpPr/>
          <p:nvPr/>
        </p:nvSpPr>
        <p:spPr>
          <a:xfrm>
            <a:off x="2434167" y="228600"/>
            <a:ext cx="6593417" cy="6502400"/>
          </a:xfrm>
          <a:prstGeom prst="wedgeEllipseCallout">
            <a:avLst>
              <a:gd name="adj1" fmla="val -56410"/>
              <a:gd name="adj2" fmla="val 51479"/>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100" i="1" dirty="0" smtClean="0"/>
              <a:t>‘Because </a:t>
            </a:r>
            <a:r>
              <a:rPr lang="en-US" sz="2100" i="1" dirty="0"/>
              <a:t>what these male candidates will do, they will go and borrow money, they will even go and sell their land to give the delegates. And delegates, they go for highest bidder. So at the end of the day, you will see yourself going nowhere. That was what happened. So even in appointing offices, then we had only one woman in the </a:t>
            </a:r>
            <a:r>
              <a:rPr lang="en-US" sz="2100" i="1" dirty="0" err="1"/>
              <a:t>Kogi</a:t>
            </a:r>
            <a:r>
              <a:rPr lang="en-US" sz="2100" i="1" dirty="0"/>
              <a:t> State House of Assembly. But today, no woman. So we’re going from frying pan to </a:t>
            </a:r>
            <a:r>
              <a:rPr lang="en-US" sz="2100" i="1" dirty="0" smtClean="0"/>
              <a:t>fire’.</a:t>
            </a:r>
            <a:endParaRPr lang="en-GB" sz="2100" dirty="0"/>
          </a:p>
          <a:p>
            <a:pPr algn="ctr"/>
            <a:r>
              <a:rPr lang="en-GB" sz="2100" i="1" dirty="0" smtClean="0"/>
              <a:t>(FGD participant, 12/10/2015)</a:t>
            </a:r>
            <a:endParaRPr lang="en-GB" sz="2100" dirty="0"/>
          </a:p>
        </p:txBody>
      </p:sp>
    </p:spTree>
    <p:extLst>
      <p:ext uri="{BB962C8B-B14F-4D97-AF65-F5344CB8AC3E}">
        <p14:creationId xmlns:p14="http://schemas.microsoft.com/office/powerpoint/2010/main" val="363409440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4312581" cy="758952"/>
          </a:xfrm>
        </p:spPr>
        <p:txBody>
          <a:bodyPr>
            <a:normAutofit fontScale="90000"/>
          </a:bodyPr>
          <a:lstStyle/>
          <a:p>
            <a:r>
              <a:rPr lang="en-US" dirty="0" smtClean="0"/>
              <a:t>Data Presentation: Discussion (2)</a:t>
            </a:r>
            <a:endParaRPr lang="en-US" dirty="0"/>
          </a:p>
        </p:txBody>
      </p:sp>
      <p:sp>
        <p:nvSpPr>
          <p:cNvPr id="4" name="Content Placeholder 3"/>
          <p:cNvSpPr>
            <a:spLocks noGrp="1"/>
          </p:cNvSpPr>
          <p:nvPr>
            <p:ph sz="half" idx="1"/>
          </p:nvPr>
        </p:nvSpPr>
        <p:spPr>
          <a:xfrm>
            <a:off x="32004" y="1371600"/>
            <a:ext cx="3333495" cy="4681728"/>
          </a:xfrm>
        </p:spPr>
        <p:txBody>
          <a:bodyPr>
            <a:normAutofit lnSpcReduction="10000"/>
          </a:bodyPr>
          <a:lstStyle/>
          <a:p>
            <a:r>
              <a:rPr lang="en-US" sz="3600" dirty="0" smtClean="0"/>
              <a:t>Perpetrators</a:t>
            </a:r>
          </a:p>
          <a:p>
            <a:pPr lvl="1"/>
            <a:r>
              <a:rPr lang="en-US" sz="3600" dirty="0" smtClean="0"/>
              <a:t>Men</a:t>
            </a:r>
          </a:p>
          <a:p>
            <a:pPr lvl="1"/>
            <a:r>
              <a:rPr lang="en-US" sz="3600" dirty="0" smtClean="0"/>
              <a:t>Male-dominated political machinery</a:t>
            </a:r>
          </a:p>
          <a:p>
            <a:pPr lvl="1"/>
            <a:r>
              <a:rPr lang="en-US" sz="3600" dirty="0" smtClean="0"/>
              <a:t>Society</a:t>
            </a:r>
          </a:p>
          <a:p>
            <a:pPr lvl="1"/>
            <a:r>
              <a:rPr lang="en-US" sz="3600" dirty="0" smtClean="0"/>
              <a:t>Women</a:t>
            </a:r>
            <a:endParaRPr lang="en-US" sz="3600" dirty="0"/>
          </a:p>
        </p:txBody>
      </p:sp>
      <p:sp>
        <p:nvSpPr>
          <p:cNvPr id="6" name="Oval Callout 5"/>
          <p:cNvSpPr/>
          <p:nvPr/>
        </p:nvSpPr>
        <p:spPr>
          <a:xfrm>
            <a:off x="2975212" y="450376"/>
            <a:ext cx="5978288" cy="5602952"/>
          </a:xfrm>
          <a:prstGeom prst="wedgeEllipseCallout">
            <a:avLst>
              <a:gd name="adj1" fmla="val -56410"/>
              <a:gd name="adj2" fmla="val 51479"/>
            </a:avLst>
          </a:prstGeom>
          <a:solidFill>
            <a:schemeClr val="accent5">
              <a:lumMod val="50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a:lstStyle/>
          <a:p>
            <a:pPr algn="ctr"/>
            <a:endParaRPr lang="en-GB" dirty="0"/>
          </a:p>
        </p:txBody>
      </p:sp>
      <p:sp>
        <p:nvSpPr>
          <p:cNvPr id="3" name="Rectangle 2"/>
          <p:cNvSpPr/>
          <p:nvPr/>
        </p:nvSpPr>
        <p:spPr>
          <a:xfrm>
            <a:off x="3678356" y="1188856"/>
            <a:ext cx="4572000" cy="4524315"/>
          </a:xfrm>
          <a:prstGeom prst="rect">
            <a:avLst/>
          </a:prstGeom>
        </p:spPr>
        <p:txBody>
          <a:bodyPr wrap="square">
            <a:spAutoFit/>
          </a:bodyPr>
          <a:lstStyle/>
          <a:p>
            <a:pPr algn="ctr"/>
            <a:r>
              <a:rPr lang="en-GB" sz="2400" i="1" dirty="0">
                <a:solidFill>
                  <a:schemeClr val="bg1"/>
                </a:solidFill>
              </a:rPr>
              <a:t>They use security agents. Local security agents they call them vigilantes. They use them to intimidate politicians. Most of them they came out and have already taken sides before they became a member. So when they become members, they (politicians) use their position as vigilante group members to set trap for aspirants</a:t>
            </a:r>
            <a:r>
              <a:rPr lang="en-GB" sz="2400" i="1" dirty="0"/>
              <a:t>. </a:t>
            </a:r>
            <a:r>
              <a:rPr lang="en-GB" sz="2400" i="1" dirty="0" smtClean="0">
                <a:solidFill>
                  <a:schemeClr val="bg1"/>
                </a:solidFill>
              </a:rPr>
              <a:t>(</a:t>
            </a:r>
            <a:r>
              <a:rPr lang="en-GB" sz="2400" i="1" dirty="0">
                <a:solidFill>
                  <a:schemeClr val="bg1"/>
                </a:solidFill>
              </a:rPr>
              <a:t>FGD participant, </a:t>
            </a:r>
            <a:r>
              <a:rPr lang="en-GB" sz="2400" i="1" dirty="0" smtClean="0">
                <a:solidFill>
                  <a:schemeClr val="bg1"/>
                </a:solidFill>
              </a:rPr>
              <a:t>12/10/2015</a:t>
            </a:r>
            <a:r>
              <a:rPr lang="en-GB" sz="2400" i="1" dirty="0">
                <a:solidFill>
                  <a:schemeClr val="bg1"/>
                </a:solidFill>
              </a:rPr>
              <a:t>)</a:t>
            </a:r>
            <a:r>
              <a:rPr lang="en-GB" sz="2400" dirty="0" smtClean="0">
                <a:solidFill>
                  <a:schemeClr val="bg1"/>
                </a:solidFill>
                <a:effectLst/>
              </a:rPr>
              <a:t> </a:t>
            </a:r>
            <a:endParaRPr lang="en-US" sz="2400" dirty="0">
              <a:solidFill>
                <a:schemeClr val="bg1"/>
              </a:solidFill>
            </a:endParaRPr>
          </a:p>
        </p:txBody>
      </p:sp>
    </p:spTree>
    <p:extLst>
      <p:ext uri="{BB962C8B-B14F-4D97-AF65-F5344CB8AC3E}">
        <p14:creationId xmlns:p14="http://schemas.microsoft.com/office/powerpoint/2010/main" val="27799890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376581" cy="758952"/>
          </a:xfrm>
        </p:spPr>
        <p:txBody>
          <a:bodyPr>
            <a:normAutofit/>
          </a:bodyPr>
          <a:lstStyle/>
          <a:p>
            <a:r>
              <a:rPr lang="en-US" dirty="0" smtClean="0"/>
              <a:t>Data Presentation: Discussion (3)</a:t>
            </a:r>
            <a:endParaRPr lang="en-US" dirty="0"/>
          </a:p>
        </p:txBody>
      </p:sp>
      <p:sp>
        <p:nvSpPr>
          <p:cNvPr id="4" name="Content Placeholder 3"/>
          <p:cNvSpPr>
            <a:spLocks noGrp="1"/>
          </p:cNvSpPr>
          <p:nvPr>
            <p:ph sz="half" idx="1"/>
          </p:nvPr>
        </p:nvSpPr>
        <p:spPr>
          <a:xfrm>
            <a:off x="32004" y="1371600"/>
            <a:ext cx="3333495" cy="4681728"/>
          </a:xfrm>
        </p:spPr>
        <p:txBody>
          <a:bodyPr>
            <a:normAutofit/>
          </a:bodyPr>
          <a:lstStyle/>
          <a:p>
            <a:r>
              <a:rPr lang="en-US" sz="3600" dirty="0" smtClean="0"/>
              <a:t>Causes of VAWIE</a:t>
            </a:r>
          </a:p>
          <a:p>
            <a:pPr lvl="1"/>
            <a:r>
              <a:rPr lang="en-US" sz="3600" dirty="0" smtClean="0"/>
              <a:t>Tradition is the root cause of all other forms of VAWIE</a:t>
            </a:r>
          </a:p>
        </p:txBody>
      </p:sp>
      <p:sp>
        <p:nvSpPr>
          <p:cNvPr id="3" name="Rectangle 2"/>
          <p:cNvSpPr/>
          <p:nvPr/>
        </p:nvSpPr>
        <p:spPr>
          <a:xfrm>
            <a:off x="4517409" y="1371600"/>
            <a:ext cx="4383174" cy="4893647"/>
          </a:xfrm>
          <a:prstGeom prst="rect">
            <a:avLst/>
          </a:prstGeom>
        </p:spPr>
        <p:txBody>
          <a:bodyPr wrap="square">
            <a:spAutoFit/>
          </a:bodyPr>
          <a:lstStyle/>
          <a:p>
            <a:pPr marL="342900" lvl="0" indent="-342900">
              <a:buClr>
                <a:schemeClr val="accent1">
                  <a:lumMod val="75000"/>
                </a:schemeClr>
              </a:buClr>
              <a:buFont typeface="Wingdings" panose="05000000000000000000" pitchFamily="2" charset="2"/>
              <a:buChar char="v"/>
            </a:pPr>
            <a:r>
              <a:rPr lang="en-US" sz="2400" dirty="0"/>
              <a:t>Poor participation of women in election processes stems from the strong ideology of gender bias as embedded in tradition.</a:t>
            </a:r>
            <a:endParaRPr lang="en-GB" sz="2400" dirty="0"/>
          </a:p>
          <a:p>
            <a:pPr marL="342900" indent="-342900">
              <a:buClr>
                <a:schemeClr val="accent1">
                  <a:lumMod val="75000"/>
                </a:schemeClr>
              </a:buClr>
              <a:buFont typeface="Wingdings" panose="05000000000000000000" pitchFamily="2" charset="2"/>
              <a:buChar char="v"/>
            </a:pPr>
            <a:endParaRPr lang="en-GB" sz="2400" dirty="0"/>
          </a:p>
          <a:p>
            <a:pPr marL="342900" lvl="0" indent="-342900">
              <a:buClr>
                <a:schemeClr val="accent1">
                  <a:lumMod val="75000"/>
                </a:schemeClr>
              </a:buClr>
              <a:buFont typeface="Wingdings" panose="05000000000000000000" pitchFamily="2" charset="2"/>
              <a:buChar char="v"/>
            </a:pPr>
            <a:r>
              <a:rPr lang="en-US" sz="2400" dirty="0"/>
              <a:t>Lack of access to critical resources such as education and leadership.</a:t>
            </a:r>
            <a:endParaRPr lang="en-GB" sz="2400" dirty="0"/>
          </a:p>
          <a:p>
            <a:pPr marL="342900" indent="-342900">
              <a:buClr>
                <a:schemeClr val="accent1">
                  <a:lumMod val="75000"/>
                </a:schemeClr>
              </a:buClr>
              <a:buFont typeface="Wingdings" panose="05000000000000000000" pitchFamily="2" charset="2"/>
              <a:buChar char="v"/>
            </a:pPr>
            <a:endParaRPr lang="en-GB" sz="2400" dirty="0"/>
          </a:p>
          <a:p>
            <a:pPr marL="342900" lvl="0" indent="-342900">
              <a:buClr>
                <a:schemeClr val="accent1">
                  <a:lumMod val="75000"/>
                </a:schemeClr>
              </a:buClr>
              <a:buFont typeface="Wingdings" panose="05000000000000000000" pitchFamily="2" charset="2"/>
              <a:buChar char="v"/>
            </a:pPr>
            <a:r>
              <a:rPr lang="en-US" sz="2400" dirty="0"/>
              <a:t>The over-riding political culture of money politics and ‘</a:t>
            </a:r>
            <a:r>
              <a:rPr lang="en-US" sz="2400" dirty="0" err="1"/>
              <a:t>godfatherism</a:t>
            </a:r>
            <a:r>
              <a:rPr lang="en-US" sz="2400" dirty="0"/>
              <a:t>’</a:t>
            </a:r>
            <a:endParaRPr lang="en-GB" sz="2400" dirty="0"/>
          </a:p>
        </p:txBody>
      </p:sp>
    </p:spTree>
    <p:extLst>
      <p:ext uri="{BB962C8B-B14F-4D97-AF65-F5344CB8AC3E}">
        <p14:creationId xmlns:p14="http://schemas.microsoft.com/office/powerpoint/2010/main" val="25790111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4312581" cy="758952"/>
          </a:xfrm>
        </p:spPr>
        <p:txBody>
          <a:bodyPr>
            <a:normAutofit fontScale="90000"/>
          </a:bodyPr>
          <a:lstStyle/>
          <a:p>
            <a:r>
              <a:rPr lang="en-US" dirty="0" smtClean="0"/>
              <a:t>Data Presentation: Discussion (4)</a:t>
            </a:r>
            <a:endParaRPr lang="en-US" dirty="0"/>
          </a:p>
        </p:txBody>
      </p:sp>
      <p:sp>
        <p:nvSpPr>
          <p:cNvPr id="4" name="Content Placeholder 3"/>
          <p:cNvSpPr>
            <a:spLocks noGrp="1"/>
          </p:cNvSpPr>
          <p:nvPr>
            <p:ph sz="half" idx="1"/>
          </p:nvPr>
        </p:nvSpPr>
        <p:spPr>
          <a:xfrm>
            <a:off x="32004" y="1371600"/>
            <a:ext cx="3269996" cy="4681728"/>
          </a:xfrm>
        </p:spPr>
        <p:txBody>
          <a:bodyPr>
            <a:normAutofit/>
          </a:bodyPr>
          <a:lstStyle/>
          <a:p>
            <a:r>
              <a:rPr lang="en-US" sz="3600" dirty="0" smtClean="0"/>
              <a:t>Impacts of VAWIE</a:t>
            </a:r>
          </a:p>
          <a:p>
            <a:pPr lvl="1"/>
            <a:r>
              <a:rPr lang="en-US" sz="3600" dirty="0" smtClean="0"/>
              <a:t>On women</a:t>
            </a:r>
          </a:p>
          <a:p>
            <a:pPr lvl="1"/>
            <a:r>
              <a:rPr lang="en-US" sz="3600" dirty="0" smtClean="0"/>
              <a:t>On quality of democracy</a:t>
            </a:r>
          </a:p>
          <a:p>
            <a:pPr marL="274320" lvl="1" indent="0">
              <a:buNone/>
            </a:pPr>
            <a:endParaRPr lang="en-US" sz="3600" dirty="0"/>
          </a:p>
        </p:txBody>
      </p:sp>
      <p:sp>
        <p:nvSpPr>
          <p:cNvPr id="3" name="Rectangle 2"/>
          <p:cNvSpPr/>
          <p:nvPr/>
        </p:nvSpPr>
        <p:spPr>
          <a:xfrm>
            <a:off x="3735917" y="1586922"/>
            <a:ext cx="4572000" cy="3785652"/>
          </a:xfrm>
          <a:prstGeom prst="rect">
            <a:avLst/>
          </a:prstGeom>
        </p:spPr>
        <p:txBody>
          <a:bodyPr>
            <a:spAutoFit/>
          </a:bodyPr>
          <a:lstStyle/>
          <a:p>
            <a:pPr algn="ctr"/>
            <a:r>
              <a:rPr lang="en-GB" sz="2400" i="1" dirty="0">
                <a:solidFill>
                  <a:schemeClr val="bg1"/>
                </a:solidFill>
              </a:rPr>
              <a:t>The one (violence) that comes from inside too (from women), let’s talk about it. When women are jealous of each other and are the ones perpetrating violence against themselves. Because we are more in number, without money we can get somebody into position. (FGD participant, 10/10/2015)</a:t>
            </a:r>
            <a:r>
              <a:rPr lang="en-GB" sz="2400" dirty="0" smtClean="0">
                <a:solidFill>
                  <a:schemeClr val="bg1"/>
                </a:solidFill>
                <a:effectLst/>
              </a:rPr>
              <a:t> </a:t>
            </a:r>
            <a:endParaRPr lang="en-US" sz="2400" dirty="0">
              <a:solidFill>
                <a:schemeClr val="bg1"/>
              </a:solidFill>
            </a:endParaRPr>
          </a:p>
        </p:txBody>
      </p:sp>
      <p:sp>
        <p:nvSpPr>
          <p:cNvPr id="5" name="Line Callout 3 4"/>
          <p:cNvSpPr/>
          <p:nvPr/>
        </p:nvSpPr>
        <p:spPr>
          <a:xfrm>
            <a:off x="3926416" y="867833"/>
            <a:ext cx="5217583" cy="5418667"/>
          </a:xfrm>
          <a:prstGeom prst="borderCallout3">
            <a:avLst>
              <a:gd name="adj1" fmla="val 18750"/>
              <a:gd name="adj2" fmla="val -8333"/>
              <a:gd name="adj3" fmla="val 18750"/>
              <a:gd name="adj4" fmla="val -16667"/>
              <a:gd name="adj5" fmla="val 100000"/>
              <a:gd name="adj6" fmla="val -16667"/>
              <a:gd name="adj7" fmla="val 103783"/>
              <a:gd name="adj8" fmla="val -4377"/>
            </a:avLst>
          </a:prstGeom>
          <a:ln>
            <a:solidFill>
              <a:schemeClr val="bg2">
                <a:lumMod val="1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074584" y="987552"/>
            <a:ext cx="5069416" cy="5262979"/>
          </a:xfrm>
          <a:prstGeom prst="rect">
            <a:avLst/>
          </a:prstGeom>
        </p:spPr>
        <p:txBody>
          <a:bodyPr wrap="square">
            <a:spAutoFit/>
          </a:bodyPr>
          <a:lstStyle/>
          <a:p>
            <a:pPr marL="342900" lvl="0" indent="-342900">
              <a:buFont typeface="Wingdings" charset="2"/>
              <a:buChar char="q"/>
            </a:pPr>
            <a:r>
              <a:rPr lang="en-US" sz="2400" dirty="0">
                <a:solidFill>
                  <a:schemeClr val="bg1"/>
                </a:solidFill>
              </a:rPr>
              <a:t>Leaders being selected instead of elected causing lack of accountability to the electorate. For instance, the market women leader claimed that, “the local government chairpersons, they were all planted by the government of the day. They don’t have anything to give or say.”</a:t>
            </a:r>
            <a:endParaRPr lang="en-GB" sz="2400" dirty="0">
              <a:solidFill>
                <a:schemeClr val="bg1"/>
              </a:solidFill>
            </a:endParaRPr>
          </a:p>
          <a:p>
            <a:pPr marL="342900" lvl="0" indent="-342900">
              <a:buFont typeface="Wingdings" charset="2"/>
              <a:buChar char="q"/>
            </a:pPr>
            <a:endParaRPr lang="en-US" sz="2400" dirty="0" smtClean="0">
              <a:solidFill>
                <a:schemeClr val="bg1"/>
              </a:solidFill>
            </a:endParaRPr>
          </a:p>
          <a:p>
            <a:pPr marL="342900" lvl="0" indent="-342900">
              <a:buFont typeface="Wingdings" charset="2"/>
              <a:buChar char="q"/>
            </a:pPr>
            <a:r>
              <a:rPr lang="en-US" sz="2400" dirty="0" smtClean="0">
                <a:solidFill>
                  <a:schemeClr val="bg1"/>
                </a:solidFill>
              </a:rPr>
              <a:t>Poor </a:t>
            </a:r>
            <a:r>
              <a:rPr lang="en-US" sz="2400" dirty="0">
                <a:solidFill>
                  <a:schemeClr val="bg1"/>
                </a:solidFill>
              </a:rPr>
              <a:t>quality of work, which leads to underdevelopment and anarchy.</a:t>
            </a:r>
            <a:endParaRPr lang="en-GB" sz="2400" dirty="0">
              <a:solidFill>
                <a:schemeClr val="bg1"/>
              </a:solidFill>
            </a:endParaRPr>
          </a:p>
        </p:txBody>
      </p:sp>
    </p:spTree>
    <p:extLst>
      <p:ext uri="{BB962C8B-B14F-4D97-AF65-F5344CB8AC3E}">
        <p14:creationId xmlns:p14="http://schemas.microsoft.com/office/powerpoint/2010/main" val="32638145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332</TotalTime>
  <Words>1107</Words>
  <Application>Microsoft Macintosh PowerPoint</Application>
  <PresentationFormat>On-screen Show (4:3)</PresentationFormat>
  <Paragraphs>91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STOP-VAWIE Focus Group Discussions: A Report on Kogi State</vt:lpstr>
      <vt:lpstr>AIM of the STUDY</vt:lpstr>
      <vt:lpstr>Specific Objectives</vt:lpstr>
      <vt:lpstr>Specific Objectives</vt:lpstr>
      <vt:lpstr>METHODOLOGY</vt:lpstr>
      <vt:lpstr>Data Presentation: Discussion (1)</vt:lpstr>
      <vt:lpstr>Data Presentation: Discussion (2)</vt:lpstr>
      <vt:lpstr>Data Presentation: Discussion (3)</vt:lpstr>
      <vt:lpstr>Data Presentation: Discussion (4)</vt:lpstr>
      <vt:lpstr>Data Presentation: Discussion (5)</vt:lpstr>
      <vt:lpstr>Data Presentation: Discussion (6)</vt:lpstr>
      <vt:lpstr>SUMMARY OF KEY FINDINGS</vt:lpstr>
      <vt:lpstr>SUMMARY OF KEY FINDINGS (Contd.)</vt:lpstr>
      <vt:lpstr>VISIONS OF CHANGE</vt:lpstr>
    </vt:vector>
  </TitlesOfParts>
  <Company>NIPSS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Funmi Para-Mallam</dc:creator>
  <cp:lastModifiedBy>Funmi Para-Mallam</cp:lastModifiedBy>
  <cp:revision>13</cp:revision>
  <dcterms:created xsi:type="dcterms:W3CDTF">2015-10-26T12:54:51Z</dcterms:created>
  <dcterms:modified xsi:type="dcterms:W3CDTF">2015-10-27T16:58:36Z</dcterms:modified>
</cp:coreProperties>
</file>