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319" r:id="rId4"/>
    <p:sldId id="313" r:id="rId5"/>
    <p:sldId id="297" r:id="rId6"/>
    <p:sldId id="324" r:id="rId7"/>
    <p:sldId id="320" r:id="rId8"/>
    <p:sldId id="321" r:id="rId9"/>
    <p:sldId id="322" r:id="rId10"/>
    <p:sldId id="323" r:id="rId11"/>
    <p:sldId id="302" r:id="rId12"/>
  </p:sldIdLst>
  <p:sldSz cx="9144000" cy="6858000" type="screen4x3"/>
  <p:notesSz cx="6877050" cy="1000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6" autoAdjust="0"/>
    <p:restoredTop sz="90647" autoAdjust="0"/>
  </p:normalViewPr>
  <p:slideViewPr>
    <p:cSldViewPr>
      <p:cViewPr>
        <p:scale>
          <a:sx n="70" d="100"/>
          <a:sy n="70" d="100"/>
        </p:scale>
        <p:origin x="-88" y="-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85348-0D40-4969-BA83-54B88291A74F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FE488-86C8-4972-8CAA-7EC04F0E9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012F1-A94D-44EA-BBCA-8C7DDF91FB5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1EFA8-DC69-4179-B395-0F216413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smtClean="0"/>
              <a:t>Cette présentation était à l'origine partie de la formation du groupe d'observation POECI en Côte d'Ivoire, avant d'observer les élections de 2015.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EFA8-DC69-4179-B395-0F216413D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4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Bogolan-Clot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2" b="80392"/>
          <a:stretch/>
        </p:blipFill>
        <p:spPr>
          <a:xfrm>
            <a:off x="0" y="0"/>
            <a:ext cx="9144000" cy="4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0647"/>
            <a:ext cx="2057400" cy="56555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0647"/>
            <a:ext cx="6019800" cy="56555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176"/>
            <a:ext cx="8229600" cy="10515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0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1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1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6">
                <a:lumMod val="50000"/>
                <a:alpha val="2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-Bogolan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37"/>
          <a:stretch/>
        </p:blipFill>
        <p:spPr>
          <a:xfrm>
            <a:off x="-6135" y="6380963"/>
            <a:ext cx="9163241" cy="4954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17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1" y="6568857"/>
            <a:ext cx="634998" cy="172696"/>
          </a:xfrm>
          <a:prstGeom prst="rect">
            <a:avLst/>
          </a:prstGeom>
        </p:spPr>
      </p:pic>
      <p:pic>
        <p:nvPicPr>
          <p:cNvPr id="11" name="Picture 10" descr="Bottom-Bogolan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59" b="1944"/>
          <a:stretch/>
        </p:blipFill>
        <p:spPr>
          <a:xfrm>
            <a:off x="-13106" y="-8839"/>
            <a:ext cx="9163241" cy="4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2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681C0A"/>
          </a:solidFill>
          <a:latin typeface="FranklinGothic-Demi"/>
          <a:ea typeface="+mj-ea"/>
          <a:cs typeface="FranklinGothic-Dem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43434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43434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43434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43434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43434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recruter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observatrices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9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cs typeface="Arial" panose="020B0604020202020204" pitchFamily="34" charset="0"/>
              </a:rPr>
              <a:t>Comment faire face aux </a:t>
            </a:r>
            <a:r>
              <a:rPr lang="en-US" b="1" dirty="0" err="1">
                <a:solidFill>
                  <a:srgbClr val="C00000"/>
                </a:solidFill>
                <a:cs typeface="Arial" panose="020B0604020202020204" pitchFamily="34" charset="0"/>
              </a:rPr>
              <a:t>barrières</a:t>
            </a:r>
            <a:r>
              <a:rPr lang="en-US" b="1" dirty="0">
                <a:solidFill>
                  <a:srgbClr val="C00000"/>
                </a:solidFill>
                <a:cs typeface="Arial" panose="020B0604020202020204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faut changer la mentalité de recrutement</a:t>
            </a:r>
          </a:p>
          <a:p>
            <a:pPr marL="0" indent="0">
              <a:buNone/>
            </a:pP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les femmes à l’int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érie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 ne sont pas très branchée dans la société civile, et si les coordonnateurs appellent uniquement aux gens de la société civile pour des recommandations on n’aura jamais </a:t>
            </a:r>
            <a:r>
              <a:rPr 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beaucoup d’observatrices</a:t>
            </a:r>
          </a:p>
          <a:p>
            <a:pPr marL="0" indent="0">
              <a:buNone/>
            </a:pPr>
            <a:endParaRPr lang="fr-FR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recrutement alors exige un vrai travail!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Comment faire face aux </a:t>
            </a:r>
            <a:r>
              <a:rPr lang="en-US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bar</a:t>
            </a:r>
            <a:r>
              <a:rPr lang="en-US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rière</a:t>
            </a:r>
            <a:r>
              <a:rPr lang="en-US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7391400" cy="3733800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Expliquer bien le rôle d’une observatrice, les exigences et les attentes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Parler avec des membres da sa famille ou des leaders dans la communaut</a:t>
            </a:r>
            <a:r>
              <a:rPr lang="fr-F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é qui pourrait empêcher sa participation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Donner des assurances quant </a:t>
            </a:r>
            <a:r>
              <a:rPr lang="fr-F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à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sécurité et la neutralité du projet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des efforts de susciter son intérêt par rapport au projet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144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L’Inclusivité</a:t>
            </a:r>
            <a:endParaRPr lang="en-US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315200" cy="2667000"/>
          </a:xfrm>
        </p:spPr>
        <p:txBody>
          <a:bodyPr>
            <a:normAutofit fontScale="92500"/>
          </a:bodyPr>
          <a:lstStyle/>
          <a:p>
            <a:pPr algn="l"/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important pour n’importe quelle initiative d’observation d’être inclusive</a:t>
            </a:r>
          </a:p>
          <a:p>
            <a:pPr algn="l"/>
            <a:endParaRPr lang="fr-F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 que l’initiative parle au nom du tout ivoirien et tout ivoirienne, sa propre composition devrait refléter la composition du peuple ivoirien</a:t>
            </a: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L’Inclusivité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général, les populations marginalisées font face à une discrimination électorale plus marquée que les autres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populations.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Tisser 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liens avec ces communautés peut faciliter une meilleure récolte d’informations.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Barrières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à la participation</a:t>
            </a:r>
            <a:endParaRPr lang="en-US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important de se rappeler que les femmes font face aux obstacles différents de ceux auxquels font face les hommes quant à la participation électorale, y compris la participation comme observatrice. </a:t>
            </a: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membres de la communauté connaissent mieux que personne d’autre le nature et l’étendue de ses barrières sur terrain – il faut encourager vos coordonnateurs d’y réfléchissent. 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144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Recrutement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proactif</a:t>
            </a:r>
            <a:endParaRPr lang="en-US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1905000"/>
            <a:ext cx="7543800" cy="4038600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recrutement des femmes alors exige le proactivité et le dynamisme.</a:t>
            </a:r>
          </a:p>
          <a:p>
            <a:pPr algn="l"/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faut entreprendre des recherches </a:t>
            </a:r>
            <a:r>
              <a:rPr lang="fr-F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actives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trouver des femmes capables qui satisfont aux critères de recrutement.</a:t>
            </a:r>
          </a:p>
          <a:p>
            <a:pPr algn="l"/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Cela nous exige de penser aux barrières et aux stratégies de les surmonter.</a:t>
            </a: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Barrières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barrières dépendent du contexte – les barrières ici en Abidjan ne seront pareilles à celles qu’on trouvent au Nord qui par la suite ne seront pareilles </a:t>
            </a:r>
            <a:r>
              <a:rPr lang="fr-FR" sz="2800" dirty="0" smtClean="0">
                <a:cs typeface="Arial" panose="020B0604020202020204" pitchFamily="34" charset="0"/>
              </a:rPr>
              <a:t>à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celles qu’on trouvent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l’Ouest.</a:t>
            </a: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 faut que les coordonnateurs et coordonnatrices se renseignent auprès de la population de la communauté échantillonnée pour mieux comprendre les barrières particulières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Possibles</a:t>
            </a:r>
            <a:r>
              <a:rPr lang="en-US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Arial" panose="020B0604020202020204" pitchFamily="34" charset="0"/>
              </a:rPr>
              <a:t>barrières</a:t>
            </a:r>
            <a:endParaRPr lang="en-US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Manque de temps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Manque de connaissances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Manque d’intérêt a priori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très branchée avec la société civile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Craintes vis-à-vis la situation sécuritaire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Mésententes sur le rôle d’une observatrice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89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D’autres</a:t>
            </a:r>
            <a:r>
              <a:rPr lang="en-US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barrières</a:t>
            </a:r>
            <a:r>
              <a:rPr lang="en-US" b="1" dirty="0" smtClean="0">
                <a:solidFill>
                  <a:srgbClr val="C00000"/>
                </a:solidFill>
                <a:cs typeface="Arial" panose="020B0604020202020204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23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  <a:cs typeface="Arial" panose="020B0604020202020204" pitchFamily="34" charset="0"/>
              </a:rPr>
              <a:t>Comment faire face aux </a:t>
            </a:r>
            <a:r>
              <a:rPr lang="en-US" b="1" dirty="0" err="1">
                <a:solidFill>
                  <a:srgbClr val="C00000"/>
                </a:solidFill>
                <a:cs typeface="Arial" panose="020B0604020202020204" pitchFamily="34" charset="0"/>
              </a:rPr>
              <a:t>barrières</a:t>
            </a:r>
            <a:r>
              <a:rPr lang="en-US" b="1" dirty="0">
                <a:solidFill>
                  <a:srgbClr val="C00000"/>
                </a:solidFill>
                <a:cs typeface="Arial" panose="020B0604020202020204" pitchFamily="34" charset="0"/>
              </a:rPr>
              <a:t>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Identifier des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communauté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pourraient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observatrice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Sage-femmes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Etudientes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Femmes qui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travaillent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petites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entreprises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4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EON">
      <a:majorFont>
        <a:latin typeface="Franklin Gothic Demi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6449</TotalTime>
  <Words>456</Words>
  <Application>Microsoft Macintosh PowerPoint</Application>
  <PresentationFormat>On-screen Show (4:3)</PresentationFormat>
  <Paragraphs>58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Theme1</vt:lpstr>
      <vt:lpstr>Comment recruter des observatrices?</vt:lpstr>
      <vt:lpstr>L’Inclusivité</vt:lpstr>
      <vt:lpstr>L’Inclusivité</vt:lpstr>
      <vt:lpstr>Barrières à la participation</vt:lpstr>
      <vt:lpstr>Recrutement proactif</vt:lpstr>
      <vt:lpstr>Barrières</vt:lpstr>
      <vt:lpstr>Possibles barrières</vt:lpstr>
      <vt:lpstr>D’autres barrières?</vt:lpstr>
      <vt:lpstr>Comment faire face aux barrières?</vt:lpstr>
      <vt:lpstr>Comment faire face aux barrières?</vt:lpstr>
      <vt:lpstr>Comment faire face aux barrières?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Inferential Statistics and Sample Size</dc:title>
  <dc:creator>Richard Klein</dc:creator>
  <cp:lastModifiedBy>Jesper Frant</cp:lastModifiedBy>
  <cp:revision>134</cp:revision>
  <cp:lastPrinted>2015-07-05T17:41:50Z</cp:lastPrinted>
  <dcterms:created xsi:type="dcterms:W3CDTF">2013-09-09T09:05:12Z</dcterms:created>
  <dcterms:modified xsi:type="dcterms:W3CDTF">2016-09-21T18:22:41Z</dcterms:modified>
</cp:coreProperties>
</file>