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62" r:id="rId2"/>
    <p:sldId id="256" r:id="rId3"/>
    <p:sldId id="267" r:id="rId4"/>
    <p:sldId id="308" r:id="rId5"/>
    <p:sldId id="268" r:id="rId6"/>
    <p:sldId id="311" r:id="rId7"/>
    <p:sldId id="312" r:id="rId8"/>
    <p:sldId id="306" r:id="rId9"/>
    <p:sldId id="307" r:id="rId10"/>
    <p:sldId id="314" r:id="rId11"/>
    <p:sldId id="270" r:id="rId12"/>
    <p:sldId id="271" r:id="rId13"/>
    <p:sldId id="269" r:id="rId14"/>
    <p:sldId id="309" r:id="rId15"/>
    <p:sldId id="313" r:id="rId16"/>
    <p:sldId id="30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0965" autoAdjust="0"/>
  </p:normalViewPr>
  <p:slideViewPr>
    <p:cSldViewPr>
      <p:cViewPr>
        <p:scale>
          <a:sx n="80" d="100"/>
          <a:sy n="80" d="100"/>
        </p:scale>
        <p:origin x="-816"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141856-B058-400E-AB0A-524DADB71FB3}" type="datetimeFigureOut">
              <a:rPr lang="en-US" smtClean="0"/>
              <a:t>6/29/2016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21D1B1-0580-4309-AAAA-39399D218236}" type="slidenum">
              <a:rPr lang="en-US" smtClean="0"/>
              <a:t>‹#›</a:t>
            </a:fld>
            <a:endParaRPr lang="en-US"/>
          </a:p>
        </p:txBody>
      </p:sp>
    </p:spTree>
    <p:extLst>
      <p:ext uri="{BB962C8B-B14F-4D97-AF65-F5344CB8AC3E}">
        <p14:creationId xmlns:p14="http://schemas.microsoft.com/office/powerpoint/2010/main" val="166890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was originally developed by </a:t>
            </a:r>
            <a:r>
              <a:rPr lang="en-US" dirty="0" err="1" smtClean="0"/>
              <a:t>Ene</a:t>
            </a:r>
            <a:r>
              <a:rPr lang="en-US" dirty="0" smtClean="0"/>
              <a:t> Ede</a:t>
            </a:r>
            <a:r>
              <a:rPr lang="en-US" baseline="0" dirty="0" smtClean="0"/>
              <a:t> (Search for Common </a:t>
            </a:r>
            <a:r>
              <a:rPr lang="en-US" baseline="0" smtClean="0"/>
              <a:t>Ground Nigeria) </a:t>
            </a:r>
            <a:r>
              <a:rPr lang="en-US" baseline="0" dirty="0" smtClean="0"/>
              <a:t>with collaboration from Caroline Hubbard and Claire </a:t>
            </a:r>
            <a:r>
              <a:rPr lang="en-US" baseline="0" dirty="0" err="1" smtClean="0"/>
              <a:t>DeSoi</a:t>
            </a:r>
            <a:r>
              <a:rPr lang="en-US" baseline="0" dirty="0" smtClean="0"/>
              <a:t>, under NDI’s </a:t>
            </a:r>
            <a:r>
              <a:rPr lang="en-US" i="1" baseline="0" dirty="0" smtClean="0"/>
              <a:t>Votes Without Violence </a:t>
            </a:r>
            <a:r>
              <a:rPr lang="en-US" i="0" baseline="0" dirty="0" smtClean="0"/>
              <a:t>program. The presentation serves as a reference for observer groups that are interested in working with journalists or media outlets to raise awareness of violence against women in elections, and encourage them to avoid disseminating or perpetrating violence through their work. </a:t>
            </a:r>
            <a:endParaRPr lang="en-US" dirty="0"/>
          </a:p>
        </p:txBody>
      </p:sp>
      <p:sp>
        <p:nvSpPr>
          <p:cNvPr id="4" name="Slide Number Placeholder 3"/>
          <p:cNvSpPr>
            <a:spLocks noGrp="1"/>
          </p:cNvSpPr>
          <p:nvPr>
            <p:ph type="sldNum" sz="quarter" idx="10"/>
          </p:nvPr>
        </p:nvSpPr>
        <p:spPr/>
        <p:txBody>
          <a:bodyPr/>
          <a:lstStyle/>
          <a:p>
            <a:fld id="{9F21D1B1-0580-4309-AAAA-39399D218236}" type="slidenum">
              <a:rPr lang="en-US" smtClean="0"/>
              <a:t>1</a:t>
            </a:fld>
            <a:endParaRPr lang="en-US"/>
          </a:p>
        </p:txBody>
      </p:sp>
    </p:spTree>
    <p:extLst>
      <p:ext uri="{BB962C8B-B14F-4D97-AF65-F5344CB8AC3E}">
        <p14:creationId xmlns:p14="http://schemas.microsoft.com/office/powerpoint/2010/main" val="488392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21D1B1-0580-4309-AAAA-39399D218236}" type="slidenum">
              <a:rPr lang="en-US" smtClean="0"/>
              <a:t>3</a:t>
            </a:fld>
            <a:endParaRPr lang="en-US"/>
          </a:p>
        </p:txBody>
      </p:sp>
    </p:spTree>
    <p:extLst>
      <p:ext uri="{BB962C8B-B14F-4D97-AF65-F5344CB8AC3E}">
        <p14:creationId xmlns:p14="http://schemas.microsoft.com/office/powerpoint/2010/main" val="174696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17" name="Footer Placeholder 16"/>
          <p:cNvSpPr>
            <a:spLocks noGrp="1"/>
          </p:cNvSpPr>
          <p:nvPr>
            <p:ph type="ftr" sz="quarter" idx="11"/>
          </p:nvPr>
        </p:nvSpPr>
        <p:spPr/>
        <p:txBody>
          <a:bodyPr/>
          <a:lstStyle/>
          <a:p>
            <a:endParaRPr lang="en-C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BE9658-1573-4530-8F49-30B611B77864}" type="slidenum">
              <a:rPr lang="en-CA" smtClean="0"/>
              <a:pPr/>
              <a:t>‹#›</a:t>
            </a:fld>
            <a:endParaRPr lang="en-C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BE9658-1573-4530-8F49-30B611B77864}"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BE9658-1573-4530-8F49-30B611B77864}" type="slidenum">
              <a:rPr lang="en-CA" smtClean="0"/>
              <a:pPr/>
              <a:t>‹#›</a:t>
            </a:fld>
            <a:endParaRPr lang="en-C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5" name="Footer Placeholder 4"/>
          <p:cNvSpPr>
            <a:spLocks noGrp="1"/>
          </p:cNvSpPr>
          <p:nvPr>
            <p:ph type="ftr" sz="quarter" idx="11"/>
          </p:nvPr>
        </p:nvSpPr>
        <p:spPr/>
        <p:txBody>
          <a:bodyPr/>
          <a:lstStyle/>
          <a:p>
            <a:endParaRPr lang="en-CA"/>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4361688" y="1026372"/>
            <a:ext cx="457200" cy="441325"/>
          </a:xfrm>
        </p:spPr>
        <p:txBody>
          <a:bodyPr/>
          <a:lstStyle/>
          <a:p>
            <a:fld id="{2CBE9658-1573-4530-8F49-30B611B77864}" type="slidenum">
              <a:rPr lang="en-CA" smtClean="0"/>
              <a:pPr/>
              <a:t>‹#›</a:t>
            </a:fld>
            <a:endParaRPr lang="en-C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CA"/>
          </a:p>
        </p:txBody>
      </p:sp>
      <p:sp>
        <p:nvSpPr>
          <p:cNvPr id="4" name="Date Placeholder 3"/>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BE9658-1573-4530-8F49-30B611B77864}" type="slidenum">
              <a:rPr lang="en-CA" smtClean="0"/>
              <a:pPr/>
              <a:t>‹#›</a:t>
            </a:fld>
            <a:endParaRPr lang="en-C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8C88830-92AB-48C3-A7B7-C4DE8F17CA54}" type="datetimeFigureOut">
              <a:rPr lang="en-CA" smtClean="0"/>
              <a:pPr/>
              <a:t>29/06/2016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BE9658-1573-4530-8F49-30B611B77864}" type="slidenum">
              <a:rPr lang="en-CA" smtClean="0"/>
              <a:pPr/>
              <a:t>‹#›</a:t>
            </a:fld>
            <a:endParaRPr lang="en-C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8" name="Footer Placeholder 7"/>
          <p:cNvSpPr>
            <a:spLocks noGrp="1"/>
          </p:cNvSpPr>
          <p:nvPr>
            <p:ph type="ftr" sz="quarter" idx="11"/>
          </p:nvPr>
        </p:nvSpPr>
        <p:spPr>
          <a:xfrm>
            <a:off x="304800" y="6409944"/>
            <a:ext cx="3581400" cy="365760"/>
          </a:xfrm>
        </p:spPr>
        <p:txBody>
          <a:bodyPr/>
          <a:lstStyle/>
          <a:p>
            <a:endParaRPr lang="en-C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CBE9658-1573-4530-8F49-30B611B77864}" type="slidenum">
              <a:rPr lang="en-CA" smtClean="0"/>
              <a:pPr/>
              <a:t>‹#›</a:t>
            </a:fld>
            <a:endParaRPr lang="en-CA"/>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a:xfrm>
            <a:off x="4343400" y="1036020"/>
            <a:ext cx="457200" cy="441325"/>
          </a:xfrm>
        </p:spPr>
        <p:txBody>
          <a:bodyPr/>
          <a:lstStyle/>
          <a:p>
            <a:fld id="{2CBE9658-1573-4530-8F49-30B611B77864}"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BE9658-1573-4530-8F49-30B611B77864}"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BE9658-1573-4530-8F49-30B611B77864}" type="slidenum">
              <a:rPr lang="en-CA" smtClean="0"/>
              <a:pPr/>
              <a:t>‹#›</a:t>
            </a:fld>
            <a:endParaRPr lang="en-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8C88830-92AB-48C3-A7B7-C4DE8F17CA54}" type="datetimeFigureOut">
              <a:rPr lang="en-CA" smtClean="0"/>
              <a:pPr/>
              <a:t>29/06/2016</a:t>
            </a:fld>
            <a:endParaRPr lang="en-CA"/>
          </a:p>
        </p:txBody>
      </p:sp>
      <p:sp>
        <p:nvSpPr>
          <p:cNvPr id="6" name="Footer Placeholder 5"/>
          <p:cNvSpPr>
            <a:spLocks noGrp="1"/>
          </p:cNvSpPr>
          <p:nvPr>
            <p:ph type="ftr" sz="quarter" idx="11"/>
          </p:nvPr>
        </p:nvSpPr>
        <p:spPr>
          <a:xfrm>
            <a:off x="301752" y="6410848"/>
            <a:ext cx="3383280" cy="365760"/>
          </a:xfrm>
        </p:spPr>
        <p:txBody>
          <a:bodyPr/>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BE9658-1573-4530-8F49-30B611B77864}" type="slidenum">
              <a:rPr lang="en-CA" smtClean="0"/>
              <a:pPr/>
              <a:t>‹#›</a:t>
            </a:fld>
            <a:endParaRPr lang="en-C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8C88830-92AB-48C3-A7B7-C4DE8F17CA54}" type="datetimeFigureOut">
              <a:rPr lang="en-CA" smtClean="0"/>
              <a:pPr/>
              <a:t>29/06/2016</a:t>
            </a:fld>
            <a:endParaRPr lang="en-CA"/>
          </a:p>
        </p:txBody>
      </p:sp>
      <p:sp>
        <p:nvSpPr>
          <p:cNvPr id="6" name="Footer Placeholder 5"/>
          <p:cNvSpPr>
            <a:spLocks noGrp="1"/>
          </p:cNvSpPr>
          <p:nvPr>
            <p:ph type="ftr" sz="quarter" idx="11"/>
          </p:nvPr>
        </p:nvSpPr>
        <p:spPr>
          <a:xfrm>
            <a:off x="301752" y="6410848"/>
            <a:ext cx="3584448" cy="365760"/>
          </a:xfrm>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8C88830-92AB-48C3-A7B7-C4DE8F17CA54}" type="datetimeFigureOut">
              <a:rPr lang="en-CA" smtClean="0"/>
              <a:pPr/>
              <a:t>29/06/2016</a:t>
            </a:fld>
            <a:endParaRPr lang="en-C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C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CBE9658-1573-4530-8F49-30B611B77864}" type="slidenum">
              <a:rPr lang="en-CA" smtClean="0"/>
              <a:pPr/>
              <a:t>‹#›</a:t>
            </a:fld>
            <a:endParaRPr lang="en-C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08720"/>
            <a:ext cx="8229600" cy="5400640"/>
          </a:xfrm>
        </p:spPr>
        <p:txBody>
          <a:bodyPr>
            <a:normAutofit/>
          </a:bodyPr>
          <a:lstStyle/>
          <a:p>
            <a:pPr marL="137160" indent="0" algn="ctr">
              <a:buNone/>
            </a:pPr>
            <a:endParaRPr lang="en-US" sz="3600" dirty="0" smtClean="0"/>
          </a:p>
          <a:p>
            <a:pPr marL="137160" indent="0" algn="ctr">
              <a:buNone/>
            </a:pPr>
            <a:endParaRPr lang="en-US" sz="3600" dirty="0" smtClean="0"/>
          </a:p>
          <a:p>
            <a:pPr marL="137160" indent="0" algn="ctr">
              <a:buNone/>
            </a:pPr>
            <a:r>
              <a:rPr lang="en-US" sz="3200" dirty="0" smtClean="0"/>
              <a:t>The Role of Journalists in Mitigating Gender-based Electoral Violence</a:t>
            </a:r>
          </a:p>
          <a:p>
            <a:pPr marL="137160" indent="0" algn="ctr">
              <a:buNone/>
            </a:pPr>
            <a:r>
              <a:rPr lang="en-US" sz="3200" i="1" dirty="0" smtClean="0"/>
              <a:t>Being a Discussion </a:t>
            </a:r>
            <a:r>
              <a:rPr lang="en-US" sz="3200" i="1" dirty="0"/>
              <a:t>G</a:t>
            </a:r>
            <a:r>
              <a:rPr lang="en-US" sz="3200" i="1" dirty="0" smtClean="0"/>
              <a:t>uide to Search for Common Ground Training of Synergy Journalists</a:t>
            </a:r>
          </a:p>
          <a:p>
            <a:pPr marL="137160" indent="0" algn="ctr">
              <a:buNone/>
            </a:pPr>
            <a:r>
              <a:rPr lang="en-US" sz="2400" dirty="0" err="1" smtClean="0"/>
              <a:t>Kogi</a:t>
            </a:r>
            <a:r>
              <a:rPr lang="en-US" sz="2400" dirty="0" smtClean="0"/>
              <a:t> State, Nigeria</a:t>
            </a:r>
          </a:p>
          <a:p>
            <a:pPr marL="137160" indent="0" algn="ctr">
              <a:buNone/>
            </a:pPr>
            <a:r>
              <a:rPr lang="en-US" sz="2400" dirty="0" smtClean="0"/>
              <a:t>November 4-5 2015</a:t>
            </a:r>
          </a:p>
          <a:p>
            <a:pPr marL="137160" indent="0" algn="ctr">
              <a:buNone/>
            </a:pPr>
            <a:endParaRPr lang="en-US" sz="3600" dirty="0" smtClean="0"/>
          </a:p>
        </p:txBody>
      </p:sp>
    </p:spTree>
    <p:extLst>
      <p:ext uri="{BB962C8B-B14F-4D97-AF65-F5344CB8AC3E}">
        <p14:creationId xmlns:p14="http://schemas.microsoft.com/office/powerpoint/2010/main" val="1319229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b="1" dirty="0" smtClean="0"/>
              <a:t>Reasons for VAW-E contd…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pPr marL="457200" indent="-457200">
              <a:defRPr/>
            </a:pPr>
            <a:r>
              <a:rPr lang="en-US" sz="2400" dirty="0" smtClean="0"/>
              <a:t>Opposition to women’s leadership </a:t>
            </a:r>
          </a:p>
          <a:p>
            <a:pPr marL="457200" indent="-457200">
              <a:defRPr/>
            </a:pPr>
            <a:r>
              <a:rPr lang="en-US" sz="2400" dirty="0" smtClean="0"/>
              <a:t>Economic dependency</a:t>
            </a:r>
          </a:p>
          <a:p>
            <a:pPr marL="457200" indent="-457200">
              <a:defRPr/>
            </a:pPr>
            <a:r>
              <a:rPr lang="en-US" sz="2400" dirty="0" smtClean="0"/>
              <a:t>Illiteracy/lack of education </a:t>
            </a:r>
          </a:p>
          <a:p>
            <a:pPr marL="457200" indent="-457200">
              <a:defRPr/>
            </a:pPr>
            <a:r>
              <a:rPr lang="en-US" sz="2400" dirty="0" smtClean="0"/>
              <a:t>Discriminatory social and cultural attitudes</a:t>
            </a:r>
          </a:p>
          <a:p>
            <a:pPr marL="457200" indent="-457200">
              <a:defRPr/>
            </a:pPr>
            <a:r>
              <a:rPr lang="en-US" sz="2400" dirty="0" smtClean="0"/>
              <a:t>Culture of violence (particularly political violence)</a:t>
            </a:r>
          </a:p>
          <a:p>
            <a:pPr marL="457200" indent="-457200">
              <a:defRPr/>
            </a:pPr>
            <a:r>
              <a:rPr lang="en-US" sz="2400" dirty="0" smtClean="0"/>
              <a:t>Absence of supportive administrative and judicial structures including inadequate rule of law and governance institutions. </a:t>
            </a:r>
          </a:p>
          <a:p>
            <a:pPr marL="457200" indent="-457200">
              <a:defRPr/>
            </a:pPr>
            <a:r>
              <a:rPr lang="en-US" sz="2400" dirty="0" smtClean="0"/>
              <a:t>What are Root Causes </a:t>
            </a:r>
            <a:r>
              <a:rPr lang="en-US" sz="2400" dirty="0" smtClean="0"/>
              <a:t>of VAW-E in </a:t>
            </a:r>
            <a:r>
              <a:rPr lang="en-US" sz="2400" dirty="0" smtClean="0"/>
              <a:t>Nigeria?</a:t>
            </a:r>
            <a:endParaRPr lang="en-US" dirty="0" smtClean="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Categorization of perpetrators </a:t>
            </a:r>
            <a:endParaRPr lang="en-US" b="1" dirty="0"/>
          </a:p>
        </p:txBody>
      </p:sp>
      <p:sp>
        <p:nvSpPr>
          <p:cNvPr id="3" name="Content Placeholder 2"/>
          <p:cNvSpPr>
            <a:spLocks noGrp="1"/>
          </p:cNvSpPr>
          <p:nvPr>
            <p:ph sz="quarter" idx="1"/>
          </p:nvPr>
        </p:nvSpPr>
        <p:spPr>
          <a:xfrm>
            <a:off x="301752" y="1700808"/>
            <a:ext cx="8503920" cy="4398240"/>
          </a:xfrm>
        </p:spPr>
        <p:txBody>
          <a:bodyPr>
            <a:normAutofit fontScale="85000" lnSpcReduction="20000"/>
          </a:bodyPr>
          <a:lstStyle/>
          <a:p>
            <a:pPr lvl="0"/>
            <a:r>
              <a:rPr lang="en-US" dirty="0" smtClean="0"/>
              <a:t>Election worker </a:t>
            </a:r>
          </a:p>
          <a:p>
            <a:pPr lvl="0"/>
            <a:r>
              <a:rPr lang="en-US" dirty="0" smtClean="0"/>
              <a:t>Community</a:t>
            </a:r>
          </a:p>
          <a:p>
            <a:pPr lvl="0"/>
            <a:r>
              <a:rPr lang="en-US" dirty="0" smtClean="0"/>
              <a:t>Traditional/religious leaders</a:t>
            </a:r>
          </a:p>
          <a:p>
            <a:pPr lvl="0"/>
            <a:r>
              <a:rPr lang="en-US" dirty="0" smtClean="0"/>
              <a:t>Security agents</a:t>
            </a:r>
          </a:p>
          <a:p>
            <a:pPr lvl="0"/>
            <a:r>
              <a:rPr lang="en-US" dirty="0" smtClean="0"/>
              <a:t>Family members </a:t>
            </a:r>
          </a:p>
          <a:p>
            <a:pPr lvl="0"/>
            <a:r>
              <a:rPr lang="en-US" dirty="0" smtClean="0"/>
              <a:t>Party activists</a:t>
            </a:r>
          </a:p>
          <a:p>
            <a:pPr lvl="0"/>
            <a:r>
              <a:rPr lang="en-US" dirty="0" smtClean="0"/>
              <a:t>Paid thugs</a:t>
            </a:r>
          </a:p>
          <a:p>
            <a:pPr lvl="0"/>
            <a:r>
              <a:rPr lang="en-US" dirty="0" smtClean="0"/>
              <a:t>CSOs</a:t>
            </a:r>
          </a:p>
          <a:p>
            <a:pPr lvl="0"/>
            <a:r>
              <a:rPr lang="en-US" dirty="0" smtClean="0"/>
              <a:t>State</a:t>
            </a:r>
          </a:p>
          <a:p>
            <a:pPr lvl="0"/>
            <a:r>
              <a:rPr lang="en-US" dirty="0" smtClean="0"/>
              <a:t>Political parties</a:t>
            </a:r>
          </a:p>
          <a:p>
            <a:pPr lvl="0"/>
            <a:r>
              <a:rPr lang="en-US" dirty="0" smtClean="0"/>
              <a:t>Media</a:t>
            </a:r>
          </a:p>
          <a:p>
            <a:pPr lvl="0"/>
            <a:r>
              <a:rPr lang="en-US" dirty="0" smtClean="0"/>
              <a:t>Medical personnel</a:t>
            </a:r>
          </a:p>
          <a:p>
            <a:endParaRPr lang="en-US" dirty="0" smtClean="0"/>
          </a:p>
        </p:txBody>
      </p:sp>
    </p:spTree>
    <p:extLst>
      <p:ext uri="{BB962C8B-B14F-4D97-AF65-F5344CB8AC3E}">
        <p14:creationId xmlns:p14="http://schemas.microsoft.com/office/powerpoint/2010/main" val="1943323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656"/>
            <a:ext cx="8534400" cy="758952"/>
          </a:xfrm>
        </p:spPr>
        <p:txBody>
          <a:bodyPr>
            <a:normAutofit fontScale="90000"/>
          </a:bodyPr>
          <a:lstStyle/>
          <a:p>
            <a:r>
              <a:rPr lang="en-US" b="1" dirty="0" smtClean="0"/>
              <a:t>Some effects of violence on electoral process:</a:t>
            </a:r>
            <a:endParaRPr lang="en-US" b="1" dirty="0"/>
          </a:p>
        </p:txBody>
      </p:sp>
      <p:sp>
        <p:nvSpPr>
          <p:cNvPr id="3" name="Content Placeholder 2"/>
          <p:cNvSpPr>
            <a:spLocks noGrp="1"/>
          </p:cNvSpPr>
          <p:nvPr>
            <p:ph sz="quarter" idx="1"/>
          </p:nvPr>
        </p:nvSpPr>
        <p:spPr>
          <a:xfrm>
            <a:off x="301752" y="1700808"/>
            <a:ext cx="8503920" cy="4398240"/>
          </a:xfrm>
        </p:spPr>
        <p:txBody>
          <a:bodyPr>
            <a:normAutofit fontScale="85000" lnSpcReduction="20000"/>
          </a:bodyPr>
          <a:lstStyle/>
          <a:p>
            <a:r>
              <a:rPr lang="en-US" dirty="0" smtClean="0"/>
              <a:t>Preventing</a:t>
            </a:r>
            <a:r>
              <a:rPr lang="en-US" b="1" dirty="0" smtClean="0"/>
              <a:t> </a:t>
            </a:r>
            <a:r>
              <a:rPr lang="en-US" dirty="0" smtClean="0"/>
              <a:t>observers from observing the elections</a:t>
            </a:r>
          </a:p>
          <a:p>
            <a:pPr>
              <a:buNone/>
            </a:pPr>
            <a:endParaRPr lang="en-US" dirty="0" smtClean="0"/>
          </a:p>
          <a:p>
            <a:pPr lvl="0"/>
            <a:r>
              <a:rPr lang="en-US" dirty="0" smtClean="0"/>
              <a:t>Preventing voters from voting </a:t>
            </a:r>
          </a:p>
          <a:p>
            <a:pPr lvl="0"/>
            <a:endParaRPr lang="en-US" dirty="0" smtClean="0"/>
          </a:p>
          <a:p>
            <a:pPr lvl="0"/>
            <a:r>
              <a:rPr lang="en-US" dirty="0" smtClean="0"/>
              <a:t>Preventing voters from voting for preferred candidate</a:t>
            </a:r>
          </a:p>
          <a:p>
            <a:pPr lvl="0"/>
            <a:endParaRPr lang="en-US" dirty="0" smtClean="0"/>
          </a:p>
          <a:p>
            <a:pPr lvl="0"/>
            <a:r>
              <a:rPr lang="en-US" dirty="0" smtClean="0"/>
              <a:t>Distracts the entire process</a:t>
            </a:r>
          </a:p>
          <a:p>
            <a:pPr lvl="0"/>
            <a:endParaRPr lang="en-US" dirty="0" smtClean="0"/>
          </a:p>
          <a:p>
            <a:pPr lvl="0"/>
            <a:r>
              <a:rPr lang="en-US" dirty="0" smtClean="0"/>
              <a:t>Candidates drop out of the race</a:t>
            </a:r>
          </a:p>
          <a:p>
            <a:pPr lvl="0"/>
            <a:endParaRPr lang="en-US" dirty="0" smtClean="0"/>
          </a:p>
          <a:p>
            <a:pPr lvl="0"/>
            <a:r>
              <a:rPr lang="en-US" dirty="0" smtClean="0"/>
              <a:t>Disrupts registration and accreditation</a:t>
            </a:r>
          </a:p>
          <a:p>
            <a:pPr>
              <a:buNone/>
            </a:pPr>
            <a:r>
              <a:rPr lang="en-US" dirty="0" smtClean="0"/>
              <a:t> </a:t>
            </a:r>
          </a:p>
          <a:p>
            <a:endParaRPr lang="en-US" dirty="0" smtClean="0"/>
          </a:p>
        </p:txBody>
      </p:sp>
    </p:spTree>
    <p:extLst>
      <p:ext uri="{BB962C8B-B14F-4D97-AF65-F5344CB8AC3E}">
        <p14:creationId xmlns:p14="http://schemas.microsoft.com/office/powerpoint/2010/main" val="3946919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Reporting acts of VAW-E…</a:t>
            </a:r>
            <a:endParaRPr lang="en-US" b="1" dirty="0"/>
          </a:p>
        </p:txBody>
      </p:sp>
      <p:sp>
        <p:nvSpPr>
          <p:cNvPr id="3" name="Content Placeholder 2"/>
          <p:cNvSpPr>
            <a:spLocks noGrp="1"/>
          </p:cNvSpPr>
          <p:nvPr>
            <p:ph sz="quarter" idx="1"/>
          </p:nvPr>
        </p:nvSpPr>
        <p:spPr/>
        <p:txBody>
          <a:bodyPr>
            <a:normAutofit/>
          </a:bodyPr>
          <a:lstStyle/>
          <a:p>
            <a:endParaRPr lang="en-US" dirty="0" smtClean="0"/>
          </a:p>
          <a:p>
            <a:pPr marL="342900" indent="-342900">
              <a:defRPr/>
            </a:pPr>
            <a:r>
              <a:rPr lang="en-US" sz="2400" b="1" dirty="0" smtClean="0">
                <a:latin typeface="Times New Roman" panose="02020603050405020304" pitchFamily="18" charset="0"/>
                <a:cs typeface="Times New Roman" panose="02020603050405020304" pitchFamily="18" charset="0"/>
              </a:rPr>
              <a:t>Journalists  </a:t>
            </a:r>
            <a:r>
              <a:rPr lang="en-US" sz="2400" dirty="0" smtClean="0">
                <a:latin typeface="Times New Roman" panose="02020603050405020304" pitchFamily="18" charset="0"/>
                <a:cs typeface="Times New Roman" panose="02020603050405020304" pitchFamily="18" charset="0"/>
              </a:rPr>
              <a:t>have the ability and capacity to make VAW-E more visible and talked about so that in the short term it may be mitigated and in the long term solutions can be identified and in turn increase the electoral integrity and prospects for democratic elections. </a:t>
            </a:r>
          </a:p>
          <a:p>
            <a:pPr>
              <a:defRPr/>
            </a:pPr>
            <a:endParaRPr lang="en-US" sz="2400" dirty="0" smtClean="0">
              <a:latin typeface="Times New Roman" panose="02020603050405020304" pitchFamily="18" charset="0"/>
              <a:cs typeface="Times New Roman" panose="02020603050405020304" pitchFamily="18" charset="0"/>
            </a:endParaRPr>
          </a:p>
          <a:p>
            <a:pPr marL="342900" indent="-342900">
              <a:defRPr/>
            </a:pPr>
            <a:r>
              <a:rPr lang="en-US" sz="2400" dirty="0" smtClean="0">
                <a:latin typeface="Times New Roman" panose="02020603050405020304" pitchFamily="18" charset="0"/>
                <a:cs typeface="Times New Roman" panose="02020603050405020304" pitchFamily="18" charset="0"/>
              </a:rPr>
              <a:t>Violence against women  in electoral process should be a major focus during political and electoral process reporting as it has the capacity to render the whole process invalid and rejected</a:t>
            </a:r>
          </a:p>
          <a:p>
            <a:endParaRPr lang="en-US" dirty="0" smtClean="0"/>
          </a:p>
        </p:txBody>
      </p:sp>
    </p:spTree>
    <p:extLst>
      <p:ext uri="{BB962C8B-B14F-4D97-AF65-F5344CB8AC3E}">
        <p14:creationId xmlns:p14="http://schemas.microsoft.com/office/powerpoint/2010/main" val="1296065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Some stop VAWIE initiatives</a:t>
            </a:r>
            <a:endParaRPr lang="en-US" b="1"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2267744" y="1527175"/>
            <a:ext cx="4572000" cy="4572000"/>
          </a:xfrm>
          <a:prstGeom prst="rect">
            <a:avLst/>
          </a:prstGeom>
          <a:noFill/>
          <a:ln w="9525">
            <a:noFill/>
            <a:miter lim="800000"/>
            <a:headEnd/>
            <a:tailEnd/>
          </a:ln>
          <a:effectLst/>
        </p:spPr>
      </p:pic>
    </p:spTree>
    <p:extLst>
      <p:ext uri="{BB962C8B-B14F-4D97-AF65-F5344CB8AC3E}">
        <p14:creationId xmlns:p14="http://schemas.microsoft.com/office/powerpoint/2010/main" val="3946919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Some stop VAW-E initiatives</a:t>
            </a:r>
            <a:endParaRPr lang="en-US" b="1" dirty="0"/>
          </a:p>
        </p:txBody>
      </p:sp>
      <p:sp>
        <p:nvSpPr>
          <p:cNvPr id="4" name="Content Placeholder 3"/>
          <p:cNvSpPr>
            <a:spLocks noGrp="1"/>
          </p:cNvSpPr>
          <p:nvPr>
            <p:ph sz="quarter" idx="1"/>
          </p:nvPr>
        </p:nvSpPr>
        <p:spPr/>
        <p:txBody>
          <a:bodyPr>
            <a:noAutofit/>
          </a:bodyPr>
          <a:lstStyle/>
          <a:p>
            <a:r>
              <a:rPr lang="en-US" sz="1600" dirty="0" smtClean="0"/>
              <a:t> The overall aim of the Stop-VAWIE project is to mitigate violence against women during elections and encourage women political participation</a:t>
            </a:r>
          </a:p>
          <a:p>
            <a:pPr lvl="1"/>
            <a:r>
              <a:rPr lang="en-US" sz="1600" dirty="0" smtClean="0"/>
              <a:t>1. To collate, analyze, document and share data on incidence of violence against women in elections</a:t>
            </a:r>
          </a:p>
          <a:p>
            <a:pPr lvl="1"/>
            <a:r>
              <a:rPr lang="en-US" sz="1600" dirty="0" smtClean="0"/>
              <a:t>2. Create advocacy  with relevant stakeholders to address issues of  violence against women  in elections   </a:t>
            </a:r>
          </a:p>
          <a:p>
            <a:pPr lvl="1"/>
            <a:r>
              <a:rPr lang="en-US" sz="1600" dirty="0" smtClean="0"/>
              <a:t>3. Train women groups on how to create awareness campaigns on violence against women in election and develop mitigating strategies.</a:t>
            </a:r>
            <a:endParaRPr lang="en-US" sz="1400" dirty="0" smtClean="0"/>
          </a:p>
          <a:p>
            <a:r>
              <a:rPr lang="en-US" sz="1600" dirty="0" smtClean="0"/>
              <a:t>The campaign has been launched nationally in Abuja, and at state level in Kogi and Bayelsa. The launch was geared towards creating widespread awareness on the project.</a:t>
            </a:r>
          </a:p>
          <a:p>
            <a:r>
              <a:rPr lang="en-US" sz="1600" dirty="0" smtClean="0"/>
              <a:t>The training for FIDA was to create an understanding on what constitutes violence against women in elections and to encourage women to report cases accordingly. </a:t>
            </a:r>
          </a:p>
          <a:p>
            <a:pPr marL="0" indent="0">
              <a:buNone/>
            </a:pPr>
            <a:endParaRPr lang="en-US" sz="1600" dirty="0" smtClean="0"/>
          </a:p>
          <a:p>
            <a:r>
              <a:rPr lang="en-US" sz="1600" dirty="0" smtClean="0"/>
              <a:t>Tools for data collection are: TMG Quick count Observers, a hotline and focus group discussions.</a:t>
            </a:r>
          </a:p>
          <a:p>
            <a:r>
              <a:rPr lang="en-US" sz="1600" dirty="0" smtClean="0"/>
              <a:t>The campaign also has an </a:t>
            </a:r>
            <a:r>
              <a:rPr lang="en-US" sz="1600" dirty="0" smtClean="0"/>
              <a:t>Ambassador: </a:t>
            </a:r>
            <a:r>
              <a:rPr lang="en-US" sz="1600" dirty="0" smtClean="0"/>
              <a:t>Stephanie Linus, a popular Nollywood actress, serving as the face of the project</a:t>
            </a:r>
          </a:p>
        </p:txBody>
      </p:sp>
    </p:spTree>
    <p:extLst>
      <p:ext uri="{BB962C8B-B14F-4D97-AF65-F5344CB8AC3E}">
        <p14:creationId xmlns:p14="http://schemas.microsoft.com/office/powerpoint/2010/main" val="394691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www.critical4.com.au/wp-content/uploads/2011/08/PPP_PRD_051_3D_people-Question_Mark.png"/>
          <p:cNvPicPr>
            <a:picLocks noChangeAspect="1" noChangeArrowheads="1"/>
          </p:cNvPicPr>
          <p:nvPr/>
        </p:nvPicPr>
        <p:blipFill>
          <a:blip r:embed="rId2" cstate="print"/>
          <a:srcRect/>
          <a:stretch>
            <a:fillRect/>
          </a:stretch>
        </p:blipFill>
        <p:spPr bwMode="auto">
          <a:xfrm>
            <a:off x="971600" y="840904"/>
            <a:ext cx="6705600" cy="6017096"/>
          </a:xfrm>
          <a:prstGeom prst="rect">
            <a:avLst/>
          </a:prstGeom>
          <a:noFill/>
          <a:ln w="9525">
            <a:noFill/>
            <a:miter lim="800000"/>
            <a:headEnd/>
            <a:tailEnd/>
          </a:ln>
        </p:spPr>
      </p:pic>
      <p:sp>
        <p:nvSpPr>
          <p:cNvPr id="6" name="Title 5"/>
          <p:cNvSpPr>
            <a:spLocks noGrp="1"/>
          </p:cNvSpPr>
          <p:nvPr>
            <p:ph type="title"/>
          </p:nvPr>
        </p:nvSpPr>
        <p:spPr>
          <a:xfrm>
            <a:off x="251520" y="620688"/>
            <a:ext cx="8534400" cy="758952"/>
          </a:xfrm>
        </p:spPr>
        <p:txBody>
          <a:bodyPr>
            <a:normAutofit fontScale="90000"/>
          </a:bodyPr>
          <a:lstStyle/>
          <a:p>
            <a:r>
              <a:rPr lang="en-CA" sz="4400" b="1" dirty="0" smtClean="0"/>
              <a:t>THANK YOU…</a:t>
            </a:r>
            <a:r>
              <a:rPr lang="en-CA" sz="4400" dirty="0" smtClean="0"/>
              <a:t/>
            </a:r>
            <a:br>
              <a:rPr lang="en-CA" sz="4400" dirty="0" smtClean="0"/>
            </a:b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CA" sz="3200" dirty="0" smtClean="0">
                <a:solidFill>
                  <a:schemeClr val="accent4">
                    <a:lumMod val="40000"/>
                    <a:lumOff val="60000"/>
                  </a:schemeClr>
                </a:solidFill>
                <a:latin typeface="Arial Black" pitchFamily="34" charset="0"/>
              </a:rPr>
              <a:t>PRESENTATION OUTLINE</a:t>
            </a:r>
            <a:endParaRPr lang="en-CA" sz="3200" dirty="0">
              <a:solidFill>
                <a:schemeClr val="accent4">
                  <a:lumMod val="40000"/>
                  <a:lumOff val="60000"/>
                </a:schemeClr>
              </a:solidFill>
              <a:latin typeface="Arial Black" pitchFamily="34" charset="0"/>
            </a:endParaRPr>
          </a:p>
        </p:txBody>
      </p:sp>
      <p:sp>
        <p:nvSpPr>
          <p:cNvPr id="10" name="Subtitle 9"/>
          <p:cNvSpPr>
            <a:spLocks noGrp="1"/>
          </p:cNvSpPr>
          <p:nvPr>
            <p:ph sz="quarter" idx="1"/>
          </p:nvPr>
        </p:nvSpPr>
        <p:spPr/>
        <p:txBody>
          <a:bodyPr>
            <a:normAutofit/>
          </a:bodyPr>
          <a:lstStyle/>
          <a:p>
            <a:endParaRPr lang="en-US" dirty="0" smtClean="0"/>
          </a:p>
          <a:p>
            <a:r>
              <a:rPr lang="en-CA" dirty="0" smtClean="0"/>
              <a:t>Introduction</a:t>
            </a:r>
            <a:r>
              <a:rPr lang="en-CA" dirty="0" smtClean="0"/>
              <a:t>: Common Ground Approach</a:t>
            </a:r>
          </a:p>
          <a:p>
            <a:r>
              <a:rPr lang="en-CA" dirty="0" smtClean="0"/>
              <a:t>Differentiating gender-based electoral violence</a:t>
            </a:r>
          </a:p>
          <a:p>
            <a:r>
              <a:rPr lang="en-CA" dirty="0" smtClean="0"/>
              <a:t>Stimulants</a:t>
            </a:r>
          </a:p>
          <a:p>
            <a:r>
              <a:rPr lang="en-CA" dirty="0" smtClean="0"/>
              <a:t>Perpetrators </a:t>
            </a:r>
          </a:p>
          <a:p>
            <a:r>
              <a:rPr lang="en-CA" dirty="0" smtClean="0"/>
              <a:t>Effective reporting of acts of violence and impunity</a:t>
            </a:r>
          </a:p>
          <a:p>
            <a:r>
              <a:rPr lang="en-CA" dirty="0" smtClean="0"/>
              <a:t>Our collective commitments</a:t>
            </a:r>
          </a:p>
          <a:p>
            <a:endParaRPr lang="en-CA" dirty="0" smtClean="0"/>
          </a:p>
          <a:p>
            <a:endParaRPr lang="en-CA" dirty="0"/>
          </a:p>
        </p:txBody>
      </p:sp>
    </p:spTree>
    <p:extLst>
      <p:ext uri="{BB962C8B-B14F-4D97-AF65-F5344CB8AC3E}">
        <p14:creationId xmlns:p14="http://schemas.microsoft.com/office/powerpoint/2010/main" val="3804330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50000"/>
                    <a:lumOff val="50000"/>
                  </a:schemeClr>
                </a:solidFill>
              </a:rPr>
              <a:t>Introduction</a:t>
            </a:r>
          </a:p>
        </p:txBody>
      </p:sp>
      <p:sp>
        <p:nvSpPr>
          <p:cNvPr id="3" name="Content Placeholder 2"/>
          <p:cNvSpPr>
            <a:spLocks noGrp="1"/>
          </p:cNvSpPr>
          <p:nvPr>
            <p:ph sz="quarter" idx="1"/>
          </p:nvPr>
        </p:nvSpPr>
        <p:spPr/>
        <p:txBody>
          <a:bodyPr>
            <a:normAutofit/>
          </a:bodyPr>
          <a:lstStyle/>
          <a:p>
            <a:r>
              <a:rPr lang="en-US" dirty="0" smtClean="0"/>
              <a:t>Discuss the Common Ground approach:</a:t>
            </a:r>
          </a:p>
          <a:p>
            <a:endParaRPr lang="en-US" dirty="0" smtClean="0"/>
          </a:p>
          <a:p>
            <a:pPr lvl="1"/>
            <a:r>
              <a:rPr lang="en-US" dirty="0" smtClean="0">
                <a:solidFill>
                  <a:schemeClr val="tx1"/>
                </a:solidFill>
              </a:rPr>
              <a:t>Election and leadership are not products of war</a:t>
            </a:r>
          </a:p>
          <a:p>
            <a:pPr lvl="1">
              <a:buNone/>
            </a:pPr>
            <a:endParaRPr lang="en-US" dirty="0" smtClean="0">
              <a:solidFill>
                <a:schemeClr val="tx1"/>
              </a:solidFill>
            </a:endParaRPr>
          </a:p>
          <a:p>
            <a:pPr lvl="1"/>
            <a:r>
              <a:rPr lang="en-US" dirty="0" smtClean="0">
                <a:solidFill>
                  <a:schemeClr val="tx1"/>
                </a:solidFill>
              </a:rPr>
              <a:t>This approach</a:t>
            </a:r>
            <a:r>
              <a:rPr lang="en-US" dirty="0" smtClean="0">
                <a:solidFill>
                  <a:schemeClr val="tx1"/>
                </a:solidFill>
              </a:rPr>
              <a:t> </a:t>
            </a:r>
            <a:r>
              <a:rPr lang="en-US" dirty="0" smtClean="0">
                <a:solidFill>
                  <a:schemeClr val="tx1"/>
                </a:solidFill>
              </a:rPr>
              <a:t>is service-driven</a:t>
            </a:r>
          </a:p>
          <a:p>
            <a:pPr lvl="1">
              <a:buNone/>
            </a:pPr>
            <a:endParaRPr lang="en-US" dirty="0" smtClean="0">
              <a:solidFill>
                <a:schemeClr val="tx1"/>
              </a:solidFill>
            </a:endParaRPr>
          </a:p>
          <a:p>
            <a:pPr lvl="1"/>
            <a:r>
              <a:rPr lang="en-US" dirty="0" smtClean="0">
                <a:solidFill>
                  <a:schemeClr val="tx1"/>
                </a:solidFill>
              </a:rPr>
              <a:t>Violence </a:t>
            </a:r>
            <a:r>
              <a:rPr lang="en-US" dirty="0" smtClean="0">
                <a:solidFill>
                  <a:schemeClr val="tx1"/>
                </a:solidFill>
              </a:rPr>
              <a:t>creates </a:t>
            </a:r>
            <a:r>
              <a:rPr lang="en-US" dirty="0" smtClean="0">
                <a:solidFill>
                  <a:schemeClr val="tx1"/>
                </a:solidFill>
              </a:rPr>
              <a:t>barriers, depletion and inbalance</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52541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50000"/>
                    <a:lumOff val="50000"/>
                  </a:schemeClr>
                </a:solidFill>
              </a:rPr>
              <a:t>What constitutes VAW-E</a:t>
            </a:r>
          </a:p>
        </p:txBody>
      </p:sp>
      <p:sp>
        <p:nvSpPr>
          <p:cNvPr id="3" name="Content Placeholder 2"/>
          <p:cNvSpPr>
            <a:spLocks noGrp="1"/>
          </p:cNvSpPr>
          <p:nvPr>
            <p:ph sz="quarter" idx="1"/>
          </p:nvPr>
        </p:nvSpPr>
        <p:spPr/>
        <p:txBody>
          <a:bodyPr>
            <a:normAutofit fontScale="70000" lnSpcReduction="20000"/>
          </a:bodyPr>
          <a:lstStyle/>
          <a:p>
            <a:pPr>
              <a:buNone/>
            </a:pPr>
            <a:endParaRPr lang="en-US" dirty="0" smtClean="0"/>
          </a:p>
          <a:p>
            <a:endParaRPr lang="en-US" dirty="0" smtClean="0"/>
          </a:p>
          <a:p>
            <a:pPr lvl="0"/>
            <a:r>
              <a:rPr lang="en-US" b="1" dirty="0" smtClean="0"/>
              <a:t>Physical violence</a:t>
            </a:r>
            <a:r>
              <a:rPr lang="en-US" dirty="0" smtClean="0"/>
              <a:t> (dragging a person from the polling station, forcibly taking a person’s voter card, assault, beating, murder)</a:t>
            </a:r>
          </a:p>
          <a:p>
            <a:pPr lvl="0">
              <a:buNone/>
            </a:pPr>
            <a:endParaRPr lang="en-US" dirty="0" smtClean="0"/>
          </a:p>
          <a:p>
            <a:pPr lvl="0"/>
            <a:r>
              <a:rPr lang="en-US" b="1" dirty="0" smtClean="0"/>
              <a:t>Sexual violence</a:t>
            </a:r>
            <a:r>
              <a:rPr lang="en-US" dirty="0" smtClean="0"/>
              <a:t> (rape, sexual harassment, men and women on the same queue, sexual exploitation, sexual gratification)</a:t>
            </a:r>
          </a:p>
          <a:p>
            <a:pPr lvl="0"/>
            <a:endParaRPr lang="en-US" dirty="0" smtClean="0"/>
          </a:p>
          <a:p>
            <a:pPr lvl="0"/>
            <a:r>
              <a:rPr lang="en-US" b="1" dirty="0" smtClean="0"/>
              <a:t>Psychological</a:t>
            </a:r>
            <a:r>
              <a:rPr lang="en-US" dirty="0" smtClean="0"/>
              <a:t> (hate language, slander, character attacks, divorce, defamation, false accusations,)</a:t>
            </a:r>
          </a:p>
          <a:p>
            <a:pPr lvl="0">
              <a:buNone/>
            </a:pPr>
            <a:r>
              <a:rPr lang="en-US" dirty="0" smtClean="0"/>
              <a:t> </a:t>
            </a:r>
          </a:p>
          <a:p>
            <a:pPr lvl="0"/>
            <a:r>
              <a:rPr lang="en-US" b="1" dirty="0" smtClean="0"/>
              <a:t>Threats and coercion</a:t>
            </a:r>
            <a:r>
              <a:rPr lang="en-US" dirty="0" smtClean="0"/>
              <a:t> (death threats, threat of bodily harm, coercion to vote a particular candidate, threat to harm family, threat of divorce)</a:t>
            </a:r>
          </a:p>
          <a:p>
            <a:pPr lvl="0"/>
            <a:endParaRPr lang="en-US" dirty="0" smtClean="0"/>
          </a:p>
          <a:p>
            <a:pPr lvl="0"/>
            <a:r>
              <a:rPr lang="en-US" b="1" dirty="0" smtClean="0"/>
              <a:t>Economic </a:t>
            </a:r>
            <a:r>
              <a:rPr lang="en-US" dirty="0" smtClean="0"/>
              <a:t>(withholding of resources, destruction of property)</a:t>
            </a:r>
          </a:p>
          <a:p>
            <a:pPr>
              <a:buNone/>
            </a:pPr>
            <a:r>
              <a:rPr lang="en-US" dirty="0" smtClean="0"/>
              <a:t> </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52541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dirty="0" smtClean="0"/>
              <a:t>Defining VAW-E</a:t>
            </a:r>
            <a:br>
              <a:rPr lang="en-US" dirty="0" smtClean="0"/>
            </a:br>
            <a:endParaRPr lang="en-US" dirty="0"/>
          </a:p>
        </p:txBody>
      </p:sp>
      <p:sp>
        <p:nvSpPr>
          <p:cNvPr id="3" name="Content Placeholder 2"/>
          <p:cNvSpPr>
            <a:spLocks noGrp="1"/>
          </p:cNvSpPr>
          <p:nvPr>
            <p:ph sz="quarter" idx="1"/>
          </p:nvPr>
        </p:nvSpPr>
        <p:spPr/>
        <p:txBody>
          <a:bodyPr>
            <a:normAutofit/>
          </a:bodyPr>
          <a:lstStyle/>
          <a:p>
            <a:pPr algn="ctr">
              <a:buNone/>
            </a:pPr>
            <a:endParaRPr lang="en-US" i="1" dirty="0" smtClean="0"/>
          </a:p>
          <a:p>
            <a:pPr marL="0" indent="0" algn="ctr">
              <a:buNone/>
            </a:pPr>
            <a:r>
              <a:rPr lang="en-US" i="1" dirty="0" smtClean="0"/>
              <a:t>Any </a:t>
            </a:r>
            <a:r>
              <a:rPr lang="en-US" i="1" dirty="0"/>
              <a:t>act of gender-based election violence that is directed primarily at women, and that is a result of their aspirations to seek political office, their link to political activities </a:t>
            </a:r>
            <a:r>
              <a:rPr lang="en-US" i="1" dirty="0" smtClean="0"/>
              <a:t>or </a:t>
            </a:r>
            <a:r>
              <a:rPr lang="en-US" i="1" dirty="0"/>
              <a:t>simply their commitment to </a:t>
            </a:r>
            <a:r>
              <a:rPr lang="en-US" i="1" dirty="0" smtClean="0"/>
              <a:t>vote; as </a:t>
            </a:r>
            <a:r>
              <a:rPr lang="en-US" i="1" dirty="0"/>
              <a:t>well as any use or threat of force to harm persons or property with the intention of influencing the electoral process that has a disproportionate impact on women because of their marginalized and vulnerable status in society. </a:t>
            </a:r>
          </a:p>
          <a:p>
            <a:pPr algn="ctr"/>
            <a:endParaRPr lang="en-US" i="1" dirty="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b="1" dirty="0" smtClean="0"/>
              <a:t>Acts of violence against women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r>
              <a:rPr lang="en-GB" dirty="0" smtClean="0"/>
              <a:t>Verbal harassment </a:t>
            </a:r>
            <a:endParaRPr lang="en-US" dirty="0" smtClean="0"/>
          </a:p>
          <a:p>
            <a:r>
              <a:rPr lang="en-GB" dirty="0" smtClean="0"/>
              <a:t>Rape</a:t>
            </a:r>
            <a:endParaRPr lang="en-US" dirty="0" smtClean="0"/>
          </a:p>
          <a:p>
            <a:r>
              <a:rPr lang="en-GB" dirty="0" smtClean="0"/>
              <a:t>Murder/Assassination </a:t>
            </a:r>
            <a:endParaRPr lang="en-US" dirty="0" smtClean="0"/>
          </a:p>
          <a:p>
            <a:r>
              <a:rPr lang="en-GB" dirty="0" smtClean="0"/>
              <a:t>Family violence</a:t>
            </a:r>
            <a:endParaRPr lang="en-US" dirty="0" smtClean="0"/>
          </a:p>
          <a:p>
            <a:r>
              <a:rPr lang="en-GB" dirty="0" smtClean="0"/>
              <a:t>Mental harassment (psychological) harm </a:t>
            </a:r>
            <a:endParaRPr lang="en-US" dirty="0" smtClean="0"/>
          </a:p>
          <a:p>
            <a:r>
              <a:rPr lang="en-GB" dirty="0" smtClean="0"/>
              <a:t>Issuing of threats of violence to self or family members</a:t>
            </a:r>
            <a:endParaRPr lang="en-US" dirty="0" smtClean="0"/>
          </a:p>
          <a:p>
            <a:r>
              <a:rPr lang="en-GB" dirty="0" smtClean="0"/>
              <a:t>Robbery </a:t>
            </a:r>
            <a:endParaRPr lang="en-US" dirty="0" smtClean="0"/>
          </a:p>
          <a:p>
            <a:r>
              <a:rPr lang="en-GB" dirty="0" smtClean="0"/>
              <a:t>Domestic violence</a:t>
            </a:r>
            <a:endParaRPr lang="en-US" dirty="0" smtClean="0"/>
          </a:p>
          <a:p>
            <a:r>
              <a:rPr lang="en-GB" dirty="0" smtClean="0"/>
              <a:t>Sexual harassment</a:t>
            </a:r>
            <a:endParaRPr lang="en-US" dirty="0" smtClean="0"/>
          </a:p>
          <a:p>
            <a:r>
              <a:rPr lang="en-GB" dirty="0" smtClean="0"/>
              <a:t>Death Threats</a:t>
            </a:r>
            <a:endParaRPr lang="en-US" dirty="0" smtClean="0"/>
          </a:p>
          <a:p>
            <a:r>
              <a:rPr lang="en-GB" dirty="0" smtClean="0"/>
              <a:t>Threats of violence</a:t>
            </a:r>
            <a:endParaRPr lang="en-US" dirty="0" smtClean="0"/>
          </a:p>
          <a:p>
            <a:r>
              <a:rPr lang="en-GB" dirty="0" smtClean="0"/>
              <a:t>Damage to personal property/arson</a:t>
            </a:r>
            <a:endParaRPr lang="en-US" dirty="0" smtClean="0"/>
          </a:p>
          <a:p>
            <a:r>
              <a:rPr lang="en-GB" dirty="0" smtClean="0"/>
              <a:t>Physical/bodily harm/beatings</a:t>
            </a:r>
            <a:endParaRPr lang="en-US" dirty="0" smtClean="0"/>
          </a:p>
          <a:p>
            <a:endParaRPr lang="en-US" dirty="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b="1" dirty="0" smtClean="0"/>
              <a:t>Acts of violence against women contd…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smtClean="0"/>
              <a:t>Damage to campaign offices</a:t>
            </a:r>
            <a:endParaRPr lang="en-US" dirty="0" smtClean="0"/>
          </a:p>
          <a:p>
            <a:r>
              <a:rPr lang="en-GB" dirty="0" smtClean="0"/>
              <a:t>Gender hate speech</a:t>
            </a:r>
            <a:endParaRPr lang="en-US" dirty="0" smtClean="0"/>
          </a:p>
          <a:p>
            <a:r>
              <a:rPr lang="en-GB" dirty="0" smtClean="0"/>
              <a:t>Destruction of election materials -- snatching of ballot papers, boxes</a:t>
            </a:r>
          </a:p>
          <a:p>
            <a:r>
              <a:rPr lang="en-GB" dirty="0" smtClean="0"/>
              <a:t>Denial of mandate</a:t>
            </a:r>
          </a:p>
          <a:p>
            <a:r>
              <a:rPr lang="en-GB" dirty="0" smtClean="0"/>
              <a:t>Refusal to allow women to buy form</a:t>
            </a:r>
          </a:p>
          <a:p>
            <a:r>
              <a:rPr lang="en-GB" dirty="0" smtClean="0"/>
              <a:t>Promised on gender parity not kept</a:t>
            </a:r>
          </a:p>
          <a:p>
            <a:r>
              <a:rPr lang="en-GB" dirty="0" smtClean="0"/>
              <a:t>Not consulting women on processes</a:t>
            </a:r>
          </a:p>
          <a:p>
            <a:r>
              <a:rPr lang="en-GB" dirty="0" smtClean="0"/>
              <a:t>Gender-blind delegate composition</a:t>
            </a:r>
          </a:p>
          <a:p>
            <a:r>
              <a:rPr lang="en-GB" dirty="0" smtClean="0"/>
              <a:t>Media denial of voice, programming and presence</a:t>
            </a:r>
          </a:p>
          <a:p>
            <a:r>
              <a:rPr lang="en-GB" dirty="0" smtClean="0"/>
              <a:t>Public stripping</a:t>
            </a:r>
            <a:endParaRPr lang="en-US" dirty="0" smtClean="0"/>
          </a:p>
          <a:p>
            <a:endParaRPr lang="en-US" dirty="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b="1" dirty="0" smtClean="0"/>
              <a:t>Reasons for VAWIE</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a:buNone/>
            </a:pPr>
            <a:endParaRPr lang="en-US" dirty="0" smtClean="0"/>
          </a:p>
          <a:p>
            <a:endParaRPr lang="en-US" dirty="0" smtClean="0"/>
          </a:p>
          <a:p>
            <a:pPr marL="457200" indent="-457200">
              <a:defRPr/>
            </a:pPr>
            <a:r>
              <a:rPr lang="en-US" sz="2800" dirty="0" smtClean="0"/>
              <a:t>VAW-E is used as a targeted and destructive tool in various ways throughout the electoral cycle to dissuade women from participating as </a:t>
            </a:r>
            <a:r>
              <a:rPr lang="en-US" sz="2800" b="1" i="1" dirty="0" smtClean="0"/>
              <a:t>election administrators, voters, supporters, and candidates</a:t>
            </a:r>
            <a:r>
              <a:rPr lang="en-US" sz="2800" dirty="0" smtClean="0"/>
              <a:t>. </a:t>
            </a:r>
          </a:p>
          <a:p>
            <a:pPr marL="457200" indent="-457200">
              <a:defRPr/>
            </a:pPr>
            <a:endParaRPr lang="en-US" sz="2800" dirty="0" smtClean="0"/>
          </a:p>
          <a:p>
            <a:pPr marL="457200" indent="-457200">
              <a:defRPr/>
            </a:pPr>
            <a:r>
              <a:rPr lang="en-US" sz="2800" dirty="0" smtClean="0"/>
              <a:t>This has critical implications for the integrity of the electoral process because when women are prevented from voting for their preferred candidates, executing their campaigns, or fulfilling their mandate, democratic processes are effectively nullified</a:t>
            </a:r>
            <a:endParaRPr lang="en-US" dirty="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76672"/>
            <a:ext cx="8534400" cy="1008112"/>
          </a:xfrm>
        </p:spPr>
        <p:txBody>
          <a:bodyPr>
            <a:normAutofit fontScale="90000"/>
          </a:bodyPr>
          <a:lstStyle/>
          <a:p>
            <a:r>
              <a:rPr lang="en-US" b="1" dirty="0" smtClean="0"/>
              <a:t>Reasons for VAW-E contd…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pPr marL="457200" indent="-457200">
              <a:defRPr/>
            </a:pPr>
            <a:r>
              <a:rPr lang="en-US" altLang="en-US" sz="2400" dirty="0" smtClean="0">
                <a:latin typeface="Times New Roman" pitchFamily="18" charset="0"/>
                <a:cs typeface="Times New Roman" pitchFamily="18" charset="0"/>
              </a:rPr>
              <a:t>Research by UN Women and the Institute for Democracy in Africa on </a:t>
            </a:r>
            <a:r>
              <a:rPr lang="en-US" altLang="en-US" sz="2400" dirty="0" smtClean="0">
                <a:latin typeface="Times New Roman" pitchFamily="18" charset="0"/>
                <a:cs typeface="Times New Roman" pitchFamily="18" charset="0"/>
              </a:rPr>
              <a:t>VAW-E </a:t>
            </a:r>
            <a:r>
              <a:rPr lang="en-US" altLang="en-US" sz="2400" dirty="0" smtClean="0">
                <a:latin typeface="Times New Roman" pitchFamily="18" charset="0"/>
                <a:cs typeface="Times New Roman" pitchFamily="18" charset="0"/>
              </a:rPr>
              <a:t>in 2011 elections in Nigeria </a:t>
            </a:r>
            <a:r>
              <a:rPr lang="en-US" sz="2400" dirty="0" smtClean="0"/>
              <a:t>revealed that women aspirants and voters were kidnapped, beaten up, sexually assaulted and shot at in order to deter them from participating in elections.</a:t>
            </a:r>
          </a:p>
          <a:p>
            <a:pPr marL="457200" indent="-457200">
              <a:buNone/>
              <a:defRPr/>
            </a:pPr>
            <a:endParaRPr lang="en-US" sz="2400" dirty="0" smtClean="0"/>
          </a:p>
          <a:p>
            <a:pPr marL="457200" indent="-457200">
              <a:defRPr/>
            </a:pPr>
            <a:r>
              <a:rPr lang="en-US" altLang="en-US" sz="2400" dirty="0" smtClean="0">
                <a:latin typeface="Times New Roman" pitchFamily="18" charset="0"/>
                <a:cs typeface="Times New Roman" pitchFamily="18" charset="0"/>
              </a:rPr>
              <a:t>Women are more often the victims than the perpetrators of electoral violence in Nigeria</a:t>
            </a:r>
            <a:br>
              <a:rPr lang="en-US" altLang="en-US" sz="2400" dirty="0" smtClean="0">
                <a:latin typeface="Times New Roman" pitchFamily="18" charset="0"/>
                <a:cs typeface="Times New Roman" pitchFamily="18" charset="0"/>
              </a:rPr>
            </a:br>
            <a:endParaRPr lang="en-US" altLang="en-US" sz="2400" dirty="0" smtClean="0">
              <a:solidFill>
                <a:srgbClr val="003366"/>
              </a:solidFill>
              <a:latin typeface="Times New Roman" pitchFamily="18" charset="0"/>
              <a:cs typeface="Times New Roman" pitchFamily="18" charset="0"/>
            </a:endParaRPr>
          </a:p>
          <a:p>
            <a:endParaRPr lang="en-US" dirty="0" smtClean="0"/>
          </a:p>
        </p:txBody>
      </p:sp>
    </p:spTree>
    <p:extLst>
      <p:ext uri="{BB962C8B-B14F-4D97-AF65-F5344CB8AC3E}">
        <p14:creationId xmlns:p14="http://schemas.microsoft.com/office/powerpoint/2010/main" val="26569309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443</TotalTime>
  <Words>708</Words>
  <Application>Microsoft Office PowerPoint</Application>
  <PresentationFormat>On-screen Show (4:3)</PresentationFormat>
  <Paragraphs>134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PowerPoint Presentation</vt:lpstr>
      <vt:lpstr>PRESENTATION OUTLINE</vt:lpstr>
      <vt:lpstr>Introduction</vt:lpstr>
      <vt:lpstr>What constitutes VAW-E</vt:lpstr>
      <vt:lpstr>Defining VAW-E </vt:lpstr>
      <vt:lpstr>Acts of violence against women  </vt:lpstr>
      <vt:lpstr>Acts of violence against women contd… </vt:lpstr>
      <vt:lpstr>Reasons for VAWIE </vt:lpstr>
      <vt:lpstr>Reasons for VAW-E contd… </vt:lpstr>
      <vt:lpstr>Reasons for VAW-E contd… </vt:lpstr>
      <vt:lpstr>Categorization of perpetrators </vt:lpstr>
      <vt:lpstr>Some effects of violence on electoral process:</vt:lpstr>
      <vt:lpstr>Reporting acts of VAW-E…</vt:lpstr>
      <vt:lpstr>Some stop VAWIE initiatives</vt:lpstr>
      <vt:lpstr>Some stop VAW-E initiatives</vt:lpstr>
      <vt:lpstr>THANK YOU…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quotes</dc:title>
  <dc:creator>S.F.C.G</dc:creator>
  <cp:lastModifiedBy>NDI ADMIN</cp:lastModifiedBy>
  <cp:revision>68</cp:revision>
  <dcterms:created xsi:type="dcterms:W3CDTF">2014-08-29T13:42:58Z</dcterms:created>
  <dcterms:modified xsi:type="dcterms:W3CDTF">2016-06-29T19:56:08Z</dcterms:modified>
</cp:coreProperties>
</file>