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8.xml" ContentType="application/vnd.openxmlformats-officedocument.themeOverride+xml"/>
  <Override PartName="/ppt/notesSlides/notesSlide2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9.xml" ContentType="application/vnd.openxmlformats-officedocument.themeOverride+xml"/>
  <Override PartName="/ppt/notesSlides/notesSlide2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0.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entury Gothic"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yhXkfx7yTZa15HJcMLdgHnsdl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aronr\Downloads\ndi_survey_hu_20200726.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aronr\Downloads\ndi_survey_hu_202007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ronr\Downloads\ndi_survey_hu_202007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C-Szerver\pol_projektek\!PALYAZATOK\NDI\NDI_2020\ndi_survey_hu_202009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'a2'!$D$5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A347-4379-BE81-2EB3B9E2A194}"/>
              </c:ext>
            </c:extLst>
          </c:dPt>
          <c:dPt>
            <c:idx val="1"/>
            <c:invertIfNegative val="0"/>
            <c:bubble3D val="0"/>
            <c:spPr>
              <a:solidFill>
                <a:srgbClr val="4F81BD"/>
              </a:solidFill>
              <a:ln>
                <a:noFill/>
              </a:ln>
              <a:effectLst/>
            </c:spPr>
            <c:extLst>
              <c:ext xmlns:c16="http://schemas.microsoft.com/office/drawing/2014/chart" uri="{C3380CC4-5D6E-409C-BE32-E72D297353CC}">
                <c16:uniqueId val="{00000003-A347-4379-BE81-2EB3B9E2A194}"/>
              </c:ext>
            </c:extLst>
          </c:dPt>
          <c:dPt>
            <c:idx val="2"/>
            <c:invertIfNegative val="0"/>
            <c:bubble3D val="0"/>
            <c:spPr>
              <a:solidFill>
                <a:srgbClr val="F79646"/>
              </a:solidFill>
              <a:ln>
                <a:noFill/>
              </a:ln>
              <a:effectLst/>
            </c:spPr>
            <c:extLst>
              <c:ext xmlns:c16="http://schemas.microsoft.com/office/drawing/2014/chart" uri="{C3380CC4-5D6E-409C-BE32-E72D297353CC}">
                <c16:uniqueId val="{00000005-A347-4379-BE81-2EB3B9E2A194}"/>
              </c:ext>
            </c:extLst>
          </c:dPt>
          <c:dPt>
            <c:idx val="3"/>
            <c:invertIfNegative val="0"/>
            <c:bubble3D val="0"/>
            <c:spPr>
              <a:solidFill>
                <a:srgbClr val="DD6909"/>
              </a:solidFill>
              <a:ln>
                <a:noFill/>
              </a:ln>
              <a:effectLst/>
            </c:spPr>
            <c:extLst>
              <c:ext xmlns:c16="http://schemas.microsoft.com/office/drawing/2014/chart" uri="{C3380CC4-5D6E-409C-BE32-E72D297353CC}">
                <c16:uniqueId val="{00000007-A347-4379-BE81-2EB3B9E2A194}"/>
              </c:ext>
            </c:extLst>
          </c:dPt>
          <c:dPt>
            <c:idx val="4"/>
            <c:invertIfNegative val="0"/>
            <c:bubble3D val="0"/>
            <c:spPr>
              <a:solidFill>
                <a:srgbClr val="7F7F7F"/>
              </a:solidFill>
              <a:ln>
                <a:noFill/>
              </a:ln>
              <a:effectLst/>
            </c:spPr>
            <c:extLst>
              <c:ext xmlns:c16="http://schemas.microsoft.com/office/drawing/2014/chart" uri="{C3380CC4-5D6E-409C-BE32-E72D297353CC}">
                <c16:uniqueId val="{00000009-A347-4379-BE81-2EB3B9E2A19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'a2'!$B$6:$B$10</c:f>
              <c:strCache>
                <c:ptCount val="5"/>
                <c:pt idx="0">
                  <c:v>Very interested</c:v>
                </c:pt>
                <c:pt idx="1">
                  <c:v>Somewhat interested</c:v>
                </c:pt>
                <c:pt idx="2">
                  <c:v>Not very interested</c:v>
                </c:pt>
                <c:pt idx="3">
                  <c:v>Not at all interested</c:v>
                </c:pt>
                <c:pt idx="4">
                  <c:v>Do not know</c:v>
                </c:pt>
              </c:strCache>
            </c:strRef>
          </c:cat>
          <c:val>
            <c:numRef>
              <c:f>'a2'!$D$6:$D$10</c:f>
              <c:numCache>
                <c:formatCode>0%</c:formatCode>
                <c:ptCount val="5"/>
                <c:pt idx="0">
                  <c:v>0.16800000000000001</c:v>
                </c:pt>
                <c:pt idx="1">
                  <c:v>0.42799999999999999</c:v>
                </c:pt>
                <c:pt idx="2">
                  <c:v>0.26266666666666666</c:v>
                </c:pt>
                <c:pt idx="3">
                  <c:v>0.12</c:v>
                </c:pt>
                <c:pt idx="4">
                  <c:v>2.1333333333333333E-2</c:v>
                </c:pt>
              </c:numCache>
            </c:numRef>
          </c:val>
          <c:extLst>
            <c:ext xmlns:c16="http://schemas.microsoft.com/office/drawing/2014/chart" uri="{C3380CC4-5D6E-409C-BE32-E72D297353CC}">
              <c16:uniqueId val="{0000000A-A347-4379-BE81-2EB3B9E2A194}"/>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'a5'!$D$5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7DA3-41E0-BD04-A5DB5180BD5A}"/>
              </c:ext>
            </c:extLst>
          </c:dPt>
          <c:dPt>
            <c:idx val="1"/>
            <c:invertIfNegative val="0"/>
            <c:bubble3D val="0"/>
            <c:spPr>
              <a:solidFill>
                <a:srgbClr val="4F81BD"/>
              </a:solidFill>
              <a:ln>
                <a:noFill/>
              </a:ln>
              <a:effectLst/>
            </c:spPr>
            <c:extLst>
              <c:ext xmlns:c16="http://schemas.microsoft.com/office/drawing/2014/chart" uri="{C3380CC4-5D6E-409C-BE32-E72D297353CC}">
                <c16:uniqueId val="{00000003-7DA3-41E0-BD04-A5DB5180BD5A}"/>
              </c:ext>
            </c:extLst>
          </c:dPt>
          <c:dPt>
            <c:idx val="2"/>
            <c:invertIfNegative val="0"/>
            <c:bubble3D val="0"/>
            <c:spPr>
              <a:solidFill>
                <a:srgbClr val="F79646"/>
              </a:solidFill>
              <a:ln>
                <a:noFill/>
              </a:ln>
              <a:effectLst/>
            </c:spPr>
            <c:extLst>
              <c:ext xmlns:c16="http://schemas.microsoft.com/office/drawing/2014/chart" uri="{C3380CC4-5D6E-409C-BE32-E72D297353CC}">
                <c16:uniqueId val="{00000005-7DA3-41E0-BD04-A5DB5180BD5A}"/>
              </c:ext>
            </c:extLst>
          </c:dPt>
          <c:dPt>
            <c:idx val="3"/>
            <c:invertIfNegative val="0"/>
            <c:bubble3D val="0"/>
            <c:spPr>
              <a:solidFill>
                <a:srgbClr val="DD6909"/>
              </a:solidFill>
              <a:ln>
                <a:noFill/>
              </a:ln>
              <a:effectLst/>
            </c:spPr>
            <c:extLst>
              <c:ext xmlns:c16="http://schemas.microsoft.com/office/drawing/2014/chart" uri="{C3380CC4-5D6E-409C-BE32-E72D297353CC}">
                <c16:uniqueId val="{00000007-7DA3-41E0-BD04-A5DB5180BD5A}"/>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7DA3-41E0-BD04-A5DB5180BD5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'a5'!$B$6:$B$10</c:f>
              <c:strCache>
                <c:ptCount val="5"/>
                <c:pt idx="0">
                  <c:v>Very satisfied</c:v>
                </c:pt>
                <c:pt idx="1">
                  <c:v>Rather satisfied</c:v>
                </c:pt>
                <c:pt idx="2">
                  <c:v>Rather dissatisfied</c:v>
                </c:pt>
                <c:pt idx="3">
                  <c:v>Not at all satisfied</c:v>
                </c:pt>
                <c:pt idx="4">
                  <c:v>Do not know</c:v>
                </c:pt>
              </c:strCache>
            </c:strRef>
          </c:cat>
          <c:val>
            <c:numRef>
              <c:f>'a5'!$D$6:$D$10</c:f>
              <c:numCache>
                <c:formatCode>0%</c:formatCode>
                <c:ptCount val="5"/>
                <c:pt idx="0">
                  <c:v>0.14000000000000001</c:v>
                </c:pt>
                <c:pt idx="1">
                  <c:v>0.37733333333333335</c:v>
                </c:pt>
                <c:pt idx="2">
                  <c:v>0.25466666666666665</c:v>
                </c:pt>
                <c:pt idx="3">
                  <c:v>0.17733333333333334</c:v>
                </c:pt>
                <c:pt idx="4">
                  <c:v>5.0666666666666665E-2</c:v>
                </c:pt>
              </c:numCache>
            </c:numRef>
          </c:val>
          <c:extLst>
            <c:ext xmlns:c16="http://schemas.microsoft.com/office/drawing/2014/chart" uri="{C3380CC4-5D6E-409C-BE32-E72D297353CC}">
              <c16:uniqueId val="{0000000A-7DA3-41E0-BD04-A5DB5180BD5A}"/>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'a8'!$J$5</c:f>
              <c:strCache>
                <c:ptCount val="1"/>
                <c:pt idx="0">
                  <c:v>I fully agree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'a8'!$I$6:$I$11</c:f>
              <c:strCache>
                <c:ptCount val="6"/>
                <c:pt idx="0">
                  <c:v>The way the government handled the pandemic crisis and the measures limiting individual rights of the citizens were reasonable and understandable to the situation.</c:v>
                </c:pt>
                <c:pt idx="1">
                  <c:v>The government used the pandemic crisis and extraordinary measures to misappropriate public money.</c:v>
                </c:pt>
                <c:pt idx="2">
                  <c:v>The government responded effectively to the pandemic. </c:v>
                </c:pt>
                <c:pt idx="3">
                  <c:v>The government has favored the older generation at the expense of youth in its response to the Covid-19 epidemic.</c:v>
                </c:pt>
                <c:pt idx="4">
                  <c:v>The measures the government proposed to stop the further development of the epidemic were too extensive, unduly threatening the functioning of the economy.</c:v>
                </c:pt>
                <c:pt idx="5">
                  <c:v>Due to the pandemic crisis I am concerned about my future professional and economic situation more than before.</c:v>
                </c:pt>
              </c:strCache>
            </c:strRef>
          </c:cat>
          <c:val>
            <c:numRef>
              <c:f>'a8'!$J$6:$J$11</c:f>
              <c:numCache>
                <c:formatCode>0%</c:formatCode>
                <c:ptCount val="6"/>
                <c:pt idx="0">
                  <c:v>0.26666666666666666</c:v>
                </c:pt>
                <c:pt idx="1">
                  <c:v>0.26800000000000002</c:v>
                </c:pt>
                <c:pt idx="2">
                  <c:v>0.19866666666666666</c:v>
                </c:pt>
                <c:pt idx="3">
                  <c:v>0.13733333333333334</c:v>
                </c:pt>
                <c:pt idx="4">
                  <c:v>0.13866666666666666</c:v>
                </c:pt>
                <c:pt idx="5">
                  <c:v>0.248</c:v>
                </c:pt>
              </c:numCache>
            </c:numRef>
          </c:val>
          <c:extLst>
            <c:ext xmlns:c16="http://schemas.microsoft.com/office/drawing/2014/chart" uri="{C3380CC4-5D6E-409C-BE32-E72D297353CC}">
              <c16:uniqueId val="{00000000-2B44-450F-ABFB-0400D4C50855}"/>
            </c:ext>
          </c:extLst>
        </c:ser>
        <c:ser>
          <c:idx val="1"/>
          <c:order val="1"/>
          <c:tx>
            <c:strRef>
              <c:f>'a8'!$K$5</c:f>
              <c:strCache>
                <c:ptCount val="1"/>
                <c:pt idx="0">
                  <c:v>I somewhat agree</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'a8'!$I$6:$I$11</c:f>
              <c:strCache>
                <c:ptCount val="6"/>
                <c:pt idx="0">
                  <c:v>The way the government handled the pandemic crisis and the measures limiting individual rights of the citizens were reasonable and understandable to the situation.</c:v>
                </c:pt>
                <c:pt idx="1">
                  <c:v>The government used the pandemic crisis and extraordinary measures to misappropriate public money.</c:v>
                </c:pt>
                <c:pt idx="2">
                  <c:v>The government responded effectively to the pandemic. </c:v>
                </c:pt>
                <c:pt idx="3">
                  <c:v>The government has favored the older generation at the expense of youth in its response to the Covid-19 epidemic.</c:v>
                </c:pt>
                <c:pt idx="4">
                  <c:v>The measures the government proposed to stop the further development of the epidemic were too extensive, unduly threatening the functioning of the economy.</c:v>
                </c:pt>
                <c:pt idx="5">
                  <c:v>Due to the pandemic crisis I am concerned about my future professional and economic situation more than before.</c:v>
                </c:pt>
              </c:strCache>
            </c:strRef>
          </c:cat>
          <c:val>
            <c:numRef>
              <c:f>'a8'!$K$6:$K$11</c:f>
              <c:numCache>
                <c:formatCode>0%</c:formatCode>
                <c:ptCount val="6"/>
                <c:pt idx="0">
                  <c:v>0.42799999999999999</c:v>
                </c:pt>
                <c:pt idx="1">
                  <c:v>0.24533333333333332</c:v>
                </c:pt>
                <c:pt idx="2">
                  <c:v>0.39866666666666667</c:v>
                </c:pt>
                <c:pt idx="3">
                  <c:v>0.27866666666666667</c:v>
                </c:pt>
                <c:pt idx="4">
                  <c:v>0.24399999999999999</c:v>
                </c:pt>
                <c:pt idx="5">
                  <c:v>0.32666666666666666</c:v>
                </c:pt>
              </c:numCache>
            </c:numRef>
          </c:val>
          <c:extLst>
            <c:ext xmlns:c16="http://schemas.microsoft.com/office/drawing/2014/chart" uri="{C3380CC4-5D6E-409C-BE32-E72D297353CC}">
              <c16:uniqueId val="{00000001-2B44-450F-ABFB-0400D4C50855}"/>
            </c:ext>
          </c:extLst>
        </c:ser>
        <c:ser>
          <c:idx val="2"/>
          <c:order val="2"/>
          <c:tx>
            <c:strRef>
              <c:f>'a8'!$L$5</c:f>
              <c:strCache>
                <c:ptCount val="1"/>
                <c:pt idx="0">
                  <c:v>I somewhat disagree</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'a8'!$I$6:$I$11</c:f>
              <c:strCache>
                <c:ptCount val="6"/>
                <c:pt idx="0">
                  <c:v>The way the government handled the pandemic crisis and the measures limiting individual rights of the citizens were reasonable and understandable to the situation.</c:v>
                </c:pt>
                <c:pt idx="1">
                  <c:v>The government used the pandemic crisis and extraordinary measures to misappropriate public money.</c:v>
                </c:pt>
                <c:pt idx="2">
                  <c:v>The government responded effectively to the pandemic. </c:v>
                </c:pt>
                <c:pt idx="3">
                  <c:v>The government has favored the older generation at the expense of youth in its response to the Covid-19 epidemic.</c:v>
                </c:pt>
                <c:pt idx="4">
                  <c:v>The measures the government proposed to stop the further development of the epidemic were too extensive, unduly threatening the functioning of the economy.</c:v>
                </c:pt>
                <c:pt idx="5">
                  <c:v>Due to the pandemic crisis I am concerned about my future professional and economic situation more than before.</c:v>
                </c:pt>
              </c:strCache>
            </c:strRef>
          </c:cat>
          <c:val>
            <c:numRef>
              <c:f>'a8'!$L$6:$L$11</c:f>
              <c:numCache>
                <c:formatCode>0%</c:formatCode>
                <c:ptCount val="6"/>
                <c:pt idx="0">
                  <c:v>0.17333333333333334</c:v>
                </c:pt>
                <c:pt idx="1">
                  <c:v>0.15866666666666668</c:v>
                </c:pt>
                <c:pt idx="2">
                  <c:v>0.21466666666666667</c:v>
                </c:pt>
                <c:pt idx="3">
                  <c:v>0.308</c:v>
                </c:pt>
                <c:pt idx="4">
                  <c:v>0.316</c:v>
                </c:pt>
                <c:pt idx="5">
                  <c:v>0.18133333333333335</c:v>
                </c:pt>
              </c:numCache>
            </c:numRef>
          </c:val>
          <c:extLst>
            <c:ext xmlns:c16="http://schemas.microsoft.com/office/drawing/2014/chart" uri="{C3380CC4-5D6E-409C-BE32-E72D297353CC}">
              <c16:uniqueId val="{00000002-2B44-450F-ABFB-0400D4C50855}"/>
            </c:ext>
          </c:extLst>
        </c:ser>
        <c:ser>
          <c:idx val="3"/>
          <c:order val="3"/>
          <c:tx>
            <c:strRef>
              <c:f>'a8'!$M$5</c:f>
              <c:strCache>
                <c:ptCount val="1"/>
                <c:pt idx="0">
                  <c:v>I fully disagree</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'a8'!$I$6:$I$11</c:f>
              <c:strCache>
                <c:ptCount val="6"/>
                <c:pt idx="0">
                  <c:v>The way the government handled the pandemic crisis and the measures limiting individual rights of the citizens were reasonable and understandable to the situation.</c:v>
                </c:pt>
                <c:pt idx="1">
                  <c:v>The government used the pandemic crisis and extraordinary measures to misappropriate public money.</c:v>
                </c:pt>
                <c:pt idx="2">
                  <c:v>The government responded effectively to the pandemic. </c:v>
                </c:pt>
                <c:pt idx="3">
                  <c:v>The government has favored the older generation at the expense of youth in its response to the Covid-19 epidemic.</c:v>
                </c:pt>
                <c:pt idx="4">
                  <c:v>The measures the government proposed to stop the further development of the epidemic were too extensive, unduly threatening the functioning of the economy.</c:v>
                </c:pt>
                <c:pt idx="5">
                  <c:v>Due to the pandemic crisis I am concerned about my future professional and economic situation more than before.</c:v>
                </c:pt>
              </c:strCache>
            </c:strRef>
          </c:cat>
          <c:val>
            <c:numRef>
              <c:f>'a8'!$M$6:$M$11</c:f>
              <c:numCache>
                <c:formatCode>0%</c:formatCode>
                <c:ptCount val="6"/>
                <c:pt idx="0">
                  <c:v>0.08</c:v>
                </c:pt>
                <c:pt idx="1">
                  <c:v>9.1999999999999998E-2</c:v>
                </c:pt>
                <c:pt idx="2">
                  <c:v>0.124</c:v>
                </c:pt>
                <c:pt idx="3">
                  <c:v>0.17466666666666666</c:v>
                </c:pt>
                <c:pt idx="4">
                  <c:v>0.22800000000000001</c:v>
                </c:pt>
                <c:pt idx="5">
                  <c:v>0.17333333333333334</c:v>
                </c:pt>
              </c:numCache>
            </c:numRef>
          </c:val>
          <c:extLst>
            <c:ext xmlns:c16="http://schemas.microsoft.com/office/drawing/2014/chart" uri="{C3380CC4-5D6E-409C-BE32-E72D297353CC}">
              <c16:uniqueId val="{00000003-2B44-450F-ABFB-0400D4C50855}"/>
            </c:ext>
          </c:extLst>
        </c:ser>
        <c:ser>
          <c:idx val="4"/>
          <c:order val="4"/>
          <c:tx>
            <c:strRef>
              <c:f>'a8'!$N$5</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'a8'!$I$6:$I$11</c:f>
              <c:strCache>
                <c:ptCount val="6"/>
                <c:pt idx="0">
                  <c:v>The way the government handled the pandemic crisis and the measures limiting individual rights of the citizens were reasonable and understandable to the situation.</c:v>
                </c:pt>
                <c:pt idx="1">
                  <c:v>The government used the pandemic crisis and extraordinary measures to misappropriate public money.</c:v>
                </c:pt>
                <c:pt idx="2">
                  <c:v>The government responded effectively to the pandemic. </c:v>
                </c:pt>
                <c:pt idx="3">
                  <c:v>The government has favored the older generation at the expense of youth in its response to the Covid-19 epidemic.</c:v>
                </c:pt>
                <c:pt idx="4">
                  <c:v>The measures the government proposed to stop the further development of the epidemic were too extensive, unduly threatening the functioning of the economy.</c:v>
                </c:pt>
                <c:pt idx="5">
                  <c:v>Due to the pandemic crisis I am concerned about my future professional and economic situation more than before.</c:v>
                </c:pt>
              </c:strCache>
            </c:strRef>
          </c:cat>
          <c:val>
            <c:numRef>
              <c:f>'a8'!$N$6:$N$11</c:f>
              <c:numCache>
                <c:formatCode>0%</c:formatCode>
                <c:ptCount val="6"/>
                <c:pt idx="0">
                  <c:v>5.1999999999999998E-2</c:v>
                </c:pt>
                <c:pt idx="1">
                  <c:v>0.23599999999999999</c:v>
                </c:pt>
                <c:pt idx="2">
                  <c:v>6.4000000000000001E-2</c:v>
                </c:pt>
                <c:pt idx="3">
                  <c:v>0.10133333333333333</c:v>
                </c:pt>
                <c:pt idx="4">
                  <c:v>7.3333333333333334E-2</c:v>
                </c:pt>
                <c:pt idx="5">
                  <c:v>7.0666666666666669E-2</c:v>
                </c:pt>
              </c:numCache>
            </c:numRef>
          </c:val>
          <c:extLst>
            <c:ext xmlns:c16="http://schemas.microsoft.com/office/drawing/2014/chart" uri="{C3380CC4-5D6E-409C-BE32-E72D297353CC}">
              <c16:uniqueId val="{00000004-2B44-450F-ABFB-0400D4C50855}"/>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4.8205504322743328E-2"/>
          <c:y val="0.85286800379036831"/>
          <c:w val="0.91895390606243343"/>
          <c:h val="0.120195966099721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'a10'!$D$5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7593-4058-AF9E-2466F9B68E2E}"/>
              </c:ext>
            </c:extLst>
          </c:dPt>
          <c:dPt>
            <c:idx val="1"/>
            <c:invertIfNegative val="0"/>
            <c:bubble3D val="0"/>
            <c:spPr>
              <a:solidFill>
                <a:srgbClr val="4F81BD"/>
              </a:solidFill>
              <a:ln>
                <a:noFill/>
              </a:ln>
              <a:effectLst/>
            </c:spPr>
            <c:extLst>
              <c:ext xmlns:c16="http://schemas.microsoft.com/office/drawing/2014/chart" uri="{C3380CC4-5D6E-409C-BE32-E72D297353CC}">
                <c16:uniqueId val="{00000003-7593-4058-AF9E-2466F9B68E2E}"/>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7593-4058-AF9E-2466F9B68E2E}"/>
              </c:ext>
            </c:extLst>
          </c:dPt>
          <c:dPt>
            <c:idx val="3"/>
            <c:invertIfNegative val="0"/>
            <c:bubble3D val="0"/>
            <c:spPr>
              <a:solidFill>
                <a:srgbClr val="F79646"/>
              </a:solidFill>
              <a:ln>
                <a:noFill/>
              </a:ln>
              <a:effectLst/>
            </c:spPr>
            <c:extLst>
              <c:ext xmlns:c16="http://schemas.microsoft.com/office/drawing/2014/chart" uri="{C3380CC4-5D6E-409C-BE32-E72D297353CC}">
                <c16:uniqueId val="{00000007-7593-4058-AF9E-2466F9B68E2E}"/>
              </c:ext>
            </c:extLst>
          </c:dPt>
          <c:dPt>
            <c:idx val="4"/>
            <c:invertIfNegative val="0"/>
            <c:bubble3D val="0"/>
            <c:spPr>
              <a:solidFill>
                <a:srgbClr val="DD6909"/>
              </a:solidFill>
              <a:ln>
                <a:noFill/>
              </a:ln>
              <a:effectLst/>
            </c:spPr>
            <c:extLst>
              <c:ext xmlns:c16="http://schemas.microsoft.com/office/drawing/2014/chart" uri="{C3380CC4-5D6E-409C-BE32-E72D297353CC}">
                <c16:uniqueId val="{00000009-7593-4058-AF9E-2466F9B68E2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'a10'!$B$6:$B$10</c:f>
              <c:strCache>
                <c:ptCount val="5"/>
                <c:pt idx="0">
                  <c:v>Improved significantly</c:v>
                </c:pt>
                <c:pt idx="1">
                  <c:v>Improved slightly</c:v>
                </c:pt>
                <c:pt idx="2">
                  <c:v>Did not change</c:v>
                </c:pt>
                <c:pt idx="3">
                  <c:v>Deteriorated slightly</c:v>
                </c:pt>
                <c:pt idx="4">
                  <c:v>Deteriorated significantly</c:v>
                </c:pt>
              </c:strCache>
            </c:strRef>
          </c:cat>
          <c:val>
            <c:numRef>
              <c:f>'a10'!$D$6:$D$10</c:f>
              <c:numCache>
                <c:formatCode>0%</c:formatCode>
                <c:ptCount val="5"/>
                <c:pt idx="0">
                  <c:v>0.02</c:v>
                </c:pt>
                <c:pt idx="1">
                  <c:v>0.12133333333333333</c:v>
                </c:pt>
                <c:pt idx="2">
                  <c:v>0.47733333333333333</c:v>
                </c:pt>
                <c:pt idx="3">
                  <c:v>0.19466666666666665</c:v>
                </c:pt>
                <c:pt idx="4">
                  <c:v>0.18666666666666668</c:v>
                </c:pt>
              </c:numCache>
            </c:numRef>
          </c:val>
          <c:extLst>
            <c:ext xmlns:c16="http://schemas.microsoft.com/office/drawing/2014/chart" uri="{C3380CC4-5D6E-409C-BE32-E72D297353CC}">
              <c16:uniqueId val="{0000000A-7593-4058-AF9E-2466F9B68E2E}"/>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379702537182865E-2"/>
          <c:y val="6.7432966466459465E-2"/>
          <c:w val="0.94806474190726164"/>
          <c:h val="0.60402609081391156"/>
        </c:manualLayout>
      </c:layout>
      <c:barChart>
        <c:barDir val="col"/>
        <c:grouping val="clustered"/>
        <c:varyColors val="0"/>
        <c:ser>
          <c:idx val="0"/>
          <c:order val="0"/>
          <c:tx>
            <c:strRef>
              <c:f>'a10'!$C$22</c:f>
              <c:strCache>
                <c:ptCount val="1"/>
                <c:pt idx="0">
                  <c:v>dissatisfied</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'a10'!$B$23:$B$27</c:f>
              <c:strCache>
                <c:ptCount val="5"/>
                <c:pt idx="0">
                  <c:v>Improved significantly</c:v>
                </c:pt>
                <c:pt idx="1">
                  <c:v>Improved slightly</c:v>
                </c:pt>
                <c:pt idx="2">
                  <c:v>Did not change</c:v>
                </c:pt>
                <c:pt idx="3">
                  <c:v>Deteriorated slightly</c:v>
                </c:pt>
                <c:pt idx="4">
                  <c:v>Deteriorated significantly</c:v>
                </c:pt>
              </c:strCache>
            </c:strRef>
          </c:cat>
          <c:val>
            <c:numRef>
              <c:f>'a10'!$C$23:$C$27</c:f>
              <c:numCache>
                <c:formatCode>0%</c:formatCode>
                <c:ptCount val="5"/>
                <c:pt idx="0">
                  <c:v>0</c:v>
                </c:pt>
                <c:pt idx="1">
                  <c:v>0.02</c:v>
                </c:pt>
                <c:pt idx="2">
                  <c:v>0.43</c:v>
                </c:pt>
                <c:pt idx="3">
                  <c:v>0.17</c:v>
                </c:pt>
                <c:pt idx="4">
                  <c:v>0.37</c:v>
                </c:pt>
              </c:numCache>
            </c:numRef>
          </c:val>
          <c:extLst>
            <c:ext xmlns:c16="http://schemas.microsoft.com/office/drawing/2014/chart" uri="{C3380CC4-5D6E-409C-BE32-E72D297353CC}">
              <c16:uniqueId val="{00000000-4802-4650-8C5D-1206A7122DD1}"/>
            </c:ext>
          </c:extLst>
        </c:ser>
        <c:ser>
          <c:idx val="1"/>
          <c:order val="1"/>
          <c:tx>
            <c:strRef>
              <c:f>'a10'!$D$22</c:f>
              <c:strCache>
                <c:ptCount val="1"/>
                <c:pt idx="0">
                  <c:v>satisfied</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'a10'!$B$23:$B$27</c:f>
              <c:strCache>
                <c:ptCount val="5"/>
                <c:pt idx="0">
                  <c:v>Improved significantly</c:v>
                </c:pt>
                <c:pt idx="1">
                  <c:v>Improved slightly</c:v>
                </c:pt>
                <c:pt idx="2">
                  <c:v>Did not change</c:v>
                </c:pt>
                <c:pt idx="3">
                  <c:v>Deteriorated slightly</c:v>
                </c:pt>
                <c:pt idx="4">
                  <c:v>Deteriorated significantly</c:v>
                </c:pt>
              </c:strCache>
            </c:strRef>
          </c:cat>
          <c:val>
            <c:numRef>
              <c:f>'a10'!$D$23:$D$27</c:f>
              <c:numCache>
                <c:formatCode>0%</c:formatCode>
                <c:ptCount val="5"/>
                <c:pt idx="0">
                  <c:v>0.02</c:v>
                </c:pt>
                <c:pt idx="1">
                  <c:v>0.19</c:v>
                </c:pt>
                <c:pt idx="2">
                  <c:v>0.53</c:v>
                </c:pt>
                <c:pt idx="3">
                  <c:v>0.18</c:v>
                </c:pt>
                <c:pt idx="4">
                  <c:v>0.08</c:v>
                </c:pt>
              </c:numCache>
            </c:numRef>
          </c:val>
          <c:extLst>
            <c:ext xmlns:c16="http://schemas.microsoft.com/office/drawing/2014/chart" uri="{C3380CC4-5D6E-409C-BE32-E72D297353CC}">
              <c16:uniqueId val="{00000001-4802-4650-8C5D-1206A7122DD1}"/>
            </c:ext>
          </c:extLst>
        </c:ser>
        <c:dLbls>
          <c:showLegendKey val="0"/>
          <c:showVal val="0"/>
          <c:showCatName val="0"/>
          <c:showSerName val="0"/>
          <c:showPercent val="0"/>
          <c:showBubbleSize val="0"/>
        </c:dLbls>
        <c:gapWidth val="50"/>
        <c:overlap val="-10"/>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legend>
      <c:legendPos val="l"/>
      <c:layout>
        <c:manualLayout>
          <c:xMode val="edge"/>
          <c:yMode val="edge"/>
          <c:x val="5.2777777777777778E-2"/>
          <c:y val="9.6167519514289562E-2"/>
          <c:w val="0.20162029746281712"/>
          <c:h val="0.218853523722454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open sans" panose="020B0606030504020204"/>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139072847682121E-2"/>
          <c:y val="7.7396679311263733E-2"/>
          <c:w val="0.94172185430463573"/>
          <c:h val="0.73267729906087964"/>
        </c:manualLayout>
      </c:layout>
      <c:barChart>
        <c:barDir val="col"/>
        <c:grouping val="clustered"/>
        <c:varyColors val="0"/>
        <c:ser>
          <c:idx val="0"/>
          <c:order val="0"/>
          <c:tx>
            <c:strRef>
              <c:f>'a11'!$D$6</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92D0-450D-B31A-5A41C965F4A0}"/>
              </c:ext>
            </c:extLst>
          </c:dPt>
          <c:dPt>
            <c:idx val="1"/>
            <c:invertIfNegative val="0"/>
            <c:bubble3D val="0"/>
            <c:spPr>
              <a:solidFill>
                <a:srgbClr val="4F81BD"/>
              </a:solidFill>
              <a:ln>
                <a:noFill/>
              </a:ln>
              <a:effectLst/>
            </c:spPr>
            <c:extLst>
              <c:ext xmlns:c16="http://schemas.microsoft.com/office/drawing/2014/chart" uri="{C3380CC4-5D6E-409C-BE32-E72D297353CC}">
                <c16:uniqueId val="{00000003-92D0-450D-B31A-5A41C965F4A0}"/>
              </c:ext>
            </c:extLst>
          </c:dPt>
          <c:dPt>
            <c:idx val="2"/>
            <c:invertIfNegative val="0"/>
            <c:bubble3D val="0"/>
            <c:spPr>
              <a:solidFill>
                <a:srgbClr val="F79646"/>
              </a:solidFill>
              <a:ln>
                <a:noFill/>
              </a:ln>
              <a:effectLst/>
            </c:spPr>
            <c:extLst>
              <c:ext xmlns:c16="http://schemas.microsoft.com/office/drawing/2014/chart" uri="{C3380CC4-5D6E-409C-BE32-E72D297353CC}">
                <c16:uniqueId val="{00000005-92D0-450D-B31A-5A41C965F4A0}"/>
              </c:ext>
            </c:extLst>
          </c:dPt>
          <c:dPt>
            <c:idx val="3"/>
            <c:invertIfNegative val="0"/>
            <c:bubble3D val="0"/>
            <c:spPr>
              <a:solidFill>
                <a:srgbClr val="DD6909"/>
              </a:solidFill>
              <a:ln>
                <a:noFill/>
              </a:ln>
              <a:effectLst/>
            </c:spPr>
            <c:extLst>
              <c:ext xmlns:c16="http://schemas.microsoft.com/office/drawing/2014/chart" uri="{C3380CC4-5D6E-409C-BE32-E72D297353CC}">
                <c16:uniqueId val="{00000007-92D0-450D-B31A-5A41C965F4A0}"/>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92D0-450D-B31A-5A41C965F4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'a11'!$B$7:$B$11</c:f>
              <c:strCache>
                <c:ptCount val="5"/>
                <c:pt idx="0">
                  <c:v>Very good</c:v>
                </c:pt>
                <c:pt idx="1">
                  <c:v>Fairly good</c:v>
                </c:pt>
                <c:pt idx="2">
                  <c:v>Fairly bad</c:v>
                </c:pt>
                <c:pt idx="3">
                  <c:v>Very bad</c:v>
                </c:pt>
                <c:pt idx="4">
                  <c:v>Do not know</c:v>
                </c:pt>
              </c:strCache>
            </c:strRef>
          </c:cat>
          <c:val>
            <c:numRef>
              <c:f>'a11'!$D$7:$D$11</c:f>
              <c:numCache>
                <c:formatCode>0%</c:formatCode>
                <c:ptCount val="5"/>
                <c:pt idx="0">
                  <c:v>6.4000000000000001E-2</c:v>
                </c:pt>
                <c:pt idx="1">
                  <c:v>0.16800000000000001</c:v>
                </c:pt>
                <c:pt idx="2">
                  <c:v>0.248</c:v>
                </c:pt>
                <c:pt idx="3">
                  <c:v>0.35599999999999998</c:v>
                </c:pt>
                <c:pt idx="4">
                  <c:v>0.16400000000000001</c:v>
                </c:pt>
              </c:numCache>
            </c:numRef>
          </c:val>
          <c:extLst>
            <c:ext xmlns:c16="http://schemas.microsoft.com/office/drawing/2014/chart" uri="{C3380CC4-5D6E-409C-BE32-E72D297353CC}">
              <c16:uniqueId val="{0000000A-92D0-450D-B31A-5A41C965F4A0}"/>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'a11'!$D$15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5DDE-4112-B240-0DDBA974C57F}"/>
              </c:ext>
            </c:extLst>
          </c:dPt>
          <c:dPt>
            <c:idx val="1"/>
            <c:invertIfNegative val="0"/>
            <c:bubble3D val="0"/>
            <c:spPr>
              <a:solidFill>
                <a:srgbClr val="4F81BD"/>
              </a:solidFill>
              <a:ln>
                <a:noFill/>
              </a:ln>
              <a:effectLst/>
            </c:spPr>
            <c:extLst>
              <c:ext xmlns:c16="http://schemas.microsoft.com/office/drawing/2014/chart" uri="{C3380CC4-5D6E-409C-BE32-E72D297353CC}">
                <c16:uniqueId val="{00000003-5DDE-4112-B240-0DDBA974C57F}"/>
              </c:ext>
            </c:extLst>
          </c:dPt>
          <c:dPt>
            <c:idx val="2"/>
            <c:invertIfNegative val="0"/>
            <c:bubble3D val="0"/>
            <c:spPr>
              <a:solidFill>
                <a:srgbClr val="F79646"/>
              </a:solidFill>
              <a:ln>
                <a:noFill/>
              </a:ln>
              <a:effectLst/>
            </c:spPr>
            <c:extLst>
              <c:ext xmlns:c16="http://schemas.microsoft.com/office/drawing/2014/chart" uri="{C3380CC4-5D6E-409C-BE32-E72D297353CC}">
                <c16:uniqueId val="{00000005-5DDE-4112-B240-0DDBA974C57F}"/>
              </c:ext>
            </c:extLst>
          </c:dPt>
          <c:dPt>
            <c:idx val="3"/>
            <c:invertIfNegative val="0"/>
            <c:bubble3D val="0"/>
            <c:spPr>
              <a:solidFill>
                <a:srgbClr val="DD6909"/>
              </a:solidFill>
              <a:ln>
                <a:noFill/>
              </a:ln>
              <a:effectLst/>
            </c:spPr>
            <c:extLst>
              <c:ext xmlns:c16="http://schemas.microsoft.com/office/drawing/2014/chart" uri="{C3380CC4-5D6E-409C-BE32-E72D297353CC}">
                <c16:uniqueId val="{00000007-5DDE-4112-B240-0DDBA974C57F}"/>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DDE-4112-B240-0DDBA974C5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'a11'!$B$16:$B$20</c:f>
              <c:strCache>
                <c:ptCount val="5"/>
                <c:pt idx="0">
                  <c:v>Very good</c:v>
                </c:pt>
                <c:pt idx="1">
                  <c:v>Fairly good</c:v>
                </c:pt>
                <c:pt idx="2">
                  <c:v>Fairly bad</c:v>
                </c:pt>
                <c:pt idx="3">
                  <c:v>Very bad</c:v>
                </c:pt>
                <c:pt idx="4">
                  <c:v>Do not know</c:v>
                </c:pt>
              </c:strCache>
            </c:strRef>
          </c:cat>
          <c:val>
            <c:numRef>
              <c:f>'a11'!$D$16:$D$20</c:f>
              <c:numCache>
                <c:formatCode>0%</c:formatCode>
                <c:ptCount val="5"/>
                <c:pt idx="0">
                  <c:v>0.4</c:v>
                </c:pt>
                <c:pt idx="1">
                  <c:v>0.38800000000000001</c:v>
                </c:pt>
                <c:pt idx="2">
                  <c:v>7.0666666666666669E-2</c:v>
                </c:pt>
                <c:pt idx="3">
                  <c:v>1.8666666666666668E-2</c:v>
                </c:pt>
                <c:pt idx="4">
                  <c:v>0.12266666666666666</c:v>
                </c:pt>
              </c:numCache>
            </c:numRef>
          </c:val>
          <c:extLst>
            <c:ext xmlns:c16="http://schemas.microsoft.com/office/drawing/2014/chart" uri="{C3380CC4-5D6E-409C-BE32-E72D297353CC}">
              <c16:uniqueId val="{0000000A-5DDE-4112-B240-0DDBA974C57F}"/>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'a12'!$D$13</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7A5F-466A-BE2C-CFFCBD58D7C4}"/>
              </c:ext>
            </c:extLst>
          </c:dPt>
          <c:dPt>
            <c:idx val="1"/>
            <c:invertIfNegative val="0"/>
            <c:bubble3D val="0"/>
            <c:spPr>
              <a:solidFill>
                <a:srgbClr val="4F81BD"/>
              </a:solidFill>
              <a:ln>
                <a:noFill/>
              </a:ln>
              <a:effectLst/>
            </c:spPr>
            <c:extLst>
              <c:ext xmlns:c16="http://schemas.microsoft.com/office/drawing/2014/chart" uri="{C3380CC4-5D6E-409C-BE32-E72D297353CC}">
                <c16:uniqueId val="{00000003-7A5F-466A-BE2C-CFFCBD58D7C4}"/>
              </c:ext>
            </c:extLst>
          </c:dPt>
          <c:dPt>
            <c:idx val="2"/>
            <c:invertIfNegative val="0"/>
            <c:bubble3D val="0"/>
            <c:spPr>
              <a:solidFill>
                <a:srgbClr val="F79646"/>
              </a:solidFill>
              <a:ln>
                <a:noFill/>
              </a:ln>
              <a:effectLst/>
            </c:spPr>
            <c:extLst>
              <c:ext xmlns:c16="http://schemas.microsoft.com/office/drawing/2014/chart" uri="{C3380CC4-5D6E-409C-BE32-E72D297353CC}">
                <c16:uniqueId val="{00000005-7A5F-466A-BE2C-CFFCBD58D7C4}"/>
              </c:ext>
            </c:extLst>
          </c:dPt>
          <c:dPt>
            <c:idx val="3"/>
            <c:invertIfNegative val="0"/>
            <c:bubble3D val="0"/>
            <c:spPr>
              <a:solidFill>
                <a:srgbClr val="DD6909"/>
              </a:solidFill>
              <a:ln>
                <a:noFill/>
              </a:ln>
              <a:effectLst/>
            </c:spPr>
            <c:extLst>
              <c:ext xmlns:c16="http://schemas.microsoft.com/office/drawing/2014/chart" uri="{C3380CC4-5D6E-409C-BE32-E72D297353CC}">
                <c16:uniqueId val="{00000007-7A5F-466A-BE2C-CFFCBD58D7C4}"/>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7A5F-466A-BE2C-CFFCBD58D7C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'a12'!$B$14:$B$18</c:f>
              <c:strCache>
                <c:ptCount val="5"/>
                <c:pt idx="0">
                  <c:v>I fully agree</c:v>
                </c:pt>
                <c:pt idx="1">
                  <c:v>I somewhat agree</c:v>
                </c:pt>
                <c:pt idx="2">
                  <c:v>I somewhat disagree</c:v>
                </c:pt>
                <c:pt idx="3">
                  <c:v>I fully disagree</c:v>
                </c:pt>
                <c:pt idx="4">
                  <c:v>Do not know</c:v>
                </c:pt>
              </c:strCache>
            </c:strRef>
          </c:cat>
          <c:val>
            <c:numRef>
              <c:f>'a12'!$D$14:$D$18</c:f>
              <c:numCache>
                <c:formatCode>0%</c:formatCode>
                <c:ptCount val="5"/>
                <c:pt idx="0">
                  <c:v>3.7333333333333336E-2</c:v>
                </c:pt>
                <c:pt idx="1">
                  <c:v>0.12133333333333333</c:v>
                </c:pt>
                <c:pt idx="2">
                  <c:v>0.23866666666666667</c:v>
                </c:pt>
                <c:pt idx="3">
                  <c:v>0.44266666666666665</c:v>
                </c:pt>
                <c:pt idx="4">
                  <c:v>0.16</c:v>
                </c:pt>
              </c:numCache>
            </c:numRef>
          </c:val>
          <c:extLst>
            <c:ext xmlns:c16="http://schemas.microsoft.com/office/drawing/2014/chart" uri="{C3380CC4-5D6E-409C-BE32-E72D297353CC}">
              <c16:uniqueId val="{0000000A-7A5F-466A-BE2C-CFFCBD58D7C4}"/>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'a12'!$D$5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EF5E-42EC-B8D1-36210EDA8B2C}"/>
              </c:ext>
            </c:extLst>
          </c:dPt>
          <c:dPt>
            <c:idx val="1"/>
            <c:invertIfNegative val="0"/>
            <c:bubble3D val="0"/>
            <c:spPr>
              <a:solidFill>
                <a:srgbClr val="4F81BD"/>
              </a:solidFill>
              <a:ln>
                <a:noFill/>
              </a:ln>
              <a:effectLst/>
            </c:spPr>
            <c:extLst>
              <c:ext xmlns:c16="http://schemas.microsoft.com/office/drawing/2014/chart" uri="{C3380CC4-5D6E-409C-BE32-E72D297353CC}">
                <c16:uniqueId val="{00000003-EF5E-42EC-B8D1-36210EDA8B2C}"/>
              </c:ext>
            </c:extLst>
          </c:dPt>
          <c:dPt>
            <c:idx val="2"/>
            <c:invertIfNegative val="0"/>
            <c:bubble3D val="0"/>
            <c:spPr>
              <a:solidFill>
                <a:srgbClr val="F79646"/>
              </a:solidFill>
              <a:ln>
                <a:noFill/>
              </a:ln>
              <a:effectLst/>
            </c:spPr>
            <c:extLst>
              <c:ext xmlns:c16="http://schemas.microsoft.com/office/drawing/2014/chart" uri="{C3380CC4-5D6E-409C-BE32-E72D297353CC}">
                <c16:uniqueId val="{00000005-EF5E-42EC-B8D1-36210EDA8B2C}"/>
              </c:ext>
            </c:extLst>
          </c:dPt>
          <c:dPt>
            <c:idx val="3"/>
            <c:invertIfNegative val="0"/>
            <c:bubble3D val="0"/>
            <c:spPr>
              <a:solidFill>
                <a:srgbClr val="DD6909"/>
              </a:solidFill>
              <a:ln>
                <a:noFill/>
              </a:ln>
              <a:effectLst/>
            </c:spPr>
            <c:extLst>
              <c:ext xmlns:c16="http://schemas.microsoft.com/office/drawing/2014/chart" uri="{C3380CC4-5D6E-409C-BE32-E72D297353CC}">
                <c16:uniqueId val="{00000007-EF5E-42EC-B8D1-36210EDA8B2C}"/>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EF5E-42EC-B8D1-36210EDA8B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'a12'!$B$6:$B$10</c:f>
              <c:strCache>
                <c:ptCount val="5"/>
                <c:pt idx="0">
                  <c:v>I fully agree</c:v>
                </c:pt>
                <c:pt idx="1">
                  <c:v>I somewhat agree</c:v>
                </c:pt>
                <c:pt idx="2">
                  <c:v>I somewhat disagree</c:v>
                </c:pt>
                <c:pt idx="3">
                  <c:v>I fully disagree</c:v>
                </c:pt>
                <c:pt idx="4">
                  <c:v>Do not know</c:v>
                </c:pt>
              </c:strCache>
            </c:strRef>
          </c:cat>
          <c:val>
            <c:numRef>
              <c:f>'a12'!$D$6:$D$10</c:f>
              <c:numCache>
                <c:formatCode>0%</c:formatCode>
                <c:ptCount val="5"/>
                <c:pt idx="0">
                  <c:v>0.22666666666666666</c:v>
                </c:pt>
                <c:pt idx="1">
                  <c:v>0.36533333333333334</c:v>
                </c:pt>
                <c:pt idx="2">
                  <c:v>0.14399999999999999</c:v>
                </c:pt>
                <c:pt idx="3">
                  <c:v>5.3333333333333337E-2</c:v>
                </c:pt>
                <c:pt idx="4">
                  <c:v>0.21066666666666667</c:v>
                </c:pt>
              </c:numCache>
            </c:numRef>
          </c:val>
          <c:extLst>
            <c:ext xmlns:c16="http://schemas.microsoft.com/office/drawing/2014/chart" uri="{C3380CC4-5D6E-409C-BE32-E72D297353CC}">
              <c16:uniqueId val="{0000000A-EF5E-42EC-B8D1-36210EDA8B2C}"/>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'a12'!$D$45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C75C-42F1-A25E-2F66336FB2E2}"/>
              </c:ext>
            </c:extLst>
          </c:dPt>
          <c:dPt>
            <c:idx val="1"/>
            <c:invertIfNegative val="0"/>
            <c:bubble3D val="0"/>
            <c:spPr>
              <a:solidFill>
                <a:srgbClr val="4F81BD"/>
              </a:solidFill>
              <a:ln>
                <a:noFill/>
              </a:ln>
              <a:effectLst/>
            </c:spPr>
            <c:extLst>
              <c:ext xmlns:c16="http://schemas.microsoft.com/office/drawing/2014/chart" uri="{C3380CC4-5D6E-409C-BE32-E72D297353CC}">
                <c16:uniqueId val="{00000003-C75C-42F1-A25E-2F66336FB2E2}"/>
              </c:ext>
            </c:extLst>
          </c:dPt>
          <c:dPt>
            <c:idx val="2"/>
            <c:invertIfNegative val="0"/>
            <c:bubble3D val="0"/>
            <c:spPr>
              <a:solidFill>
                <a:srgbClr val="F79646"/>
              </a:solidFill>
              <a:ln>
                <a:noFill/>
              </a:ln>
              <a:effectLst/>
            </c:spPr>
            <c:extLst>
              <c:ext xmlns:c16="http://schemas.microsoft.com/office/drawing/2014/chart" uri="{C3380CC4-5D6E-409C-BE32-E72D297353CC}">
                <c16:uniqueId val="{00000005-C75C-42F1-A25E-2F66336FB2E2}"/>
              </c:ext>
            </c:extLst>
          </c:dPt>
          <c:dPt>
            <c:idx val="3"/>
            <c:invertIfNegative val="0"/>
            <c:bubble3D val="0"/>
            <c:spPr>
              <a:solidFill>
                <a:srgbClr val="DD6909"/>
              </a:solidFill>
              <a:ln>
                <a:noFill/>
              </a:ln>
              <a:effectLst/>
            </c:spPr>
            <c:extLst>
              <c:ext xmlns:c16="http://schemas.microsoft.com/office/drawing/2014/chart" uri="{C3380CC4-5D6E-409C-BE32-E72D297353CC}">
                <c16:uniqueId val="{00000007-C75C-42F1-A25E-2F66336FB2E2}"/>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C75C-42F1-A25E-2F66336FB2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'a12'!$B$46:$B$50</c:f>
              <c:strCache>
                <c:ptCount val="5"/>
                <c:pt idx="0">
                  <c:v>I fully agree</c:v>
                </c:pt>
                <c:pt idx="1">
                  <c:v>I somewhat agree</c:v>
                </c:pt>
                <c:pt idx="2">
                  <c:v>I somewhat disagree</c:v>
                </c:pt>
                <c:pt idx="3">
                  <c:v>I fully disagree</c:v>
                </c:pt>
                <c:pt idx="4">
                  <c:v>Do not know</c:v>
                </c:pt>
              </c:strCache>
            </c:strRef>
          </c:cat>
          <c:val>
            <c:numRef>
              <c:f>'a12'!$D$46:$D$50</c:f>
              <c:numCache>
                <c:formatCode>0%</c:formatCode>
                <c:ptCount val="5"/>
                <c:pt idx="0">
                  <c:v>0.27200000000000002</c:v>
                </c:pt>
                <c:pt idx="1">
                  <c:v>0.45333333333333331</c:v>
                </c:pt>
                <c:pt idx="2">
                  <c:v>0.12</c:v>
                </c:pt>
                <c:pt idx="3">
                  <c:v>3.8666666666666669E-2</c:v>
                </c:pt>
                <c:pt idx="4">
                  <c:v>0.11600000000000001</c:v>
                </c:pt>
              </c:numCache>
            </c:numRef>
          </c:val>
          <c:extLst>
            <c:ext xmlns:c16="http://schemas.microsoft.com/office/drawing/2014/chart" uri="{C3380CC4-5D6E-409C-BE32-E72D297353CC}">
              <c16:uniqueId val="{0000000A-C75C-42F1-A25E-2F66336FB2E2}"/>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'a12'!$I$22</c:f>
              <c:strCache>
                <c:ptCount val="1"/>
                <c:pt idx="0">
                  <c:v>I fully agree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'a12'!$H$23:$H$25</c:f>
              <c:strCache>
                <c:ptCount val="3"/>
                <c:pt idx="0">
                  <c:v>I would be ready to sacrifice some civil liberties to secure higher standards of living.</c:v>
                </c:pt>
                <c:pt idx="1">
                  <c:v>I would be ready to sacrifice some freedoms for health and safety during the pandemic. </c:v>
                </c:pt>
                <c:pt idx="2">
                  <c:v>Sometimes, human rights and civil liberties should be restricted in order to better protect people from terrorism and other threats.</c:v>
                </c:pt>
              </c:strCache>
            </c:strRef>
          </c:cat>
          <c:val>
            <c:numRef>
              <c:f>'a12'!$I$23:$I$25</c:f>
              <c:numCache>
                <c:formatCode>0%</c:formatCode>
                <c:ptCount val="3"/>
                <c:pt idx="0">
                  <c:v>8.4000000000000005E-2</c:v>
                </c:pt>
                <c:pt idx="1">
                  <c:v>0.19600000000000001</c:v>
                </c:pt>
                <c:pt idx="2">
                  <c:v>0.14799999999999999</c:v>
                </c:pt>
              </c:numCache>
            </c:numRef>
          </c:val>
          <c:extLst>
            <c:ext xmlns:c16="http://schemas.microsoft.com/office/drawing/2014/chart" uri="{C3380CC4-5D6E-409C-BE32-E72D297353CC}">
              <c16:uniqueId val="{00000000-8E87-4287-86E0-26C881B09DC4}"/>
            </c:ext>
          </c:extLst>
        </c:ser>
        <c:ser>
          <c:idx val="1"/>
          <c:order val="1"/>
          <c:tx>
            <c:strRef>
              <c:f>'a12'!$J$22</c:f>
              <c:strCache>
                <c:ptCount val="1"/>
                <c:pt idx="0">
                  <c:v>I somewhat agree</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'a12'!$H$23:$H$25</c:f>
              <c:strCache>
                <c:ptCount val="3"/>
                <c:pt idx="0">
                  <c:v>I would be ready to sacrifice some civil liberties to secure higher standards of living.</c:v>
                </c:pt>
                <c:pt idx="1">
                  <c:v>I would be ready to sacrifice some freedoms for health and safety during the pandemic. </c:v>
                </c:pt>
                <c:pt idx="2">
                  <c:v>Sometimes, human rights and civil liberties should be restricted in order to better protect people from terrorism and other threats.</c:v>
                </c:pt>
              </c:strCache>
            </c:strRef>
          </c:cat>
          <c:val>
            <c:numRef>
              <c:f>'a12'!$J$23:$J$25</c:f>
              <c:numCache>
                <c:formatCode>0%</c:formatCode>
                <c:ptCount val="3"/>
                <c:pt idx="0">
                  <c:v>0.31466666666666665</c:v>
                </c:pt>
                <c:pt idx="1">
                  <c:v>0.45733333333333331</c:v>
                </c:pt>
                <c:pt idx="2">
                  <c:v>0.40799999999999997</c:v>
                </c:pt>
              </c:numCache>
            </c:numRef>
          </c:val>
          <c:extLst>
            <c:ext xmlns:c16="http://schemas.microsoft.com/office/drawing/2014/chart" uri="{C3380CC4-5D6E-409C-BE32-E72D297353CC}">
              <c16:uniqueId val="{00000001-8E87-4287-86E0-26C881B09DC4}"/>
            </c:ext>
          </c:extLst>
        </c:ser>
        <c:ser>
          <c:idx val="2"/>
          <c:order val="2"/>
          <c:tx>
            <c:strRef>
              <c:f>'a12'!$K$22</c:f>
              <c:strCache>
                <c:ptCount val="1"/>
                <c:pt idx="0">
                  <c:v>I somewhat disagree</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'a12'!$H$23:$H$25</c:f>
              <c:strCache>
                <c:ptCount val="3"/>
                <c:pt idx="0">
                  <c:v>I would be ready to sacrifice some civil liberties to secure higher standards of living.</c:v>
                </c:pt>
                <c:pt idx="1">
                  <c:v>I would be ready to sacrifice some freedoms for health and safety during the pandemic. </c:v>
                </c:pt>
                <c:pt idx="2">
                  <c:v>Sometimes, human rights and civil liberties should be restricted in order to better protect people from terrorism and other threats.</c:v>
                </c:pt>
              </c:strCache>
            </c:strRef>
          </c:cat>
          <c:val>
            <c:numRef>
              <c:f>'a12'!$K$23:$K$25</c:f>
              <c:numCache>
                <c:formatCode>0%</c:formatCode>
                <c:ptCount val="3"/>
                <c:pt idx="0">
                  <c:v>0.29333333333333333</c:v>
                </c:pt>
                <c:pt idx="1">
                  <c:v>0.14399999999999999</c:v>
                </c:pt>
                <c:pt idx="2">
                  <c:v>0.23599999999999999</c:v>
                </c:pt>
              </c:numCache>
            </c:numRef>
          </c:val>
          <c:extLst>
            <c:ext xmlns:c16="http://schemas.microsoft.com/office/drawing/2014/chart" uri="{C3380CC4-5D6E-409C-BE32-E72D297353CC}">
              <c16:uniqueId val="{00000002-8E87-4287-86E0-26C881B09DC4}"/>
            </c:ext>
          </c:extLst>
        </c:ser>
        <c:ser>
          <c:idx val="3"/>
          <c:order val="3"/>
          <c:tx>
            <c:strRef>
              <c:f>'a12'!$L$22</c:f>
              <c:strCache>
                <c:ptCount val="1"/>
                <c:pt idx="0">
                  <c:v>I fully disagree</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'a12'!$H$23:$H$25</c:f>
              <c:strCache>
                <c:ptCount val="3"/>
                <c:pt idx="0">
                  <c:v>I would be ready to sacrifice some civil liberties to secure higher standards of living.</c:v>
                </c:pt>
                <c:pt idx="1">
                  <c:v>I would be ready to sacrifice some freedoms for health and safety during the pandemic. </c:v>
                </c:pt>
                <c:pt idx="2">
                  <c:v>Sometimes, human rights and civil liberties should be restricted in order to better protect people from terrorism and other threats.</c:v>
                </c:pt>
              </c:strCache>
            </c:strRef>
          </c:cat>
          <c:val>
            <c:numRef>
              <c:f>'a12'!$L$23:$L$25</c:f>
              <c:numCache>
                <c:formatCode>0%</c:formatCode>
                <c:ptCount val="3"/>
                <c:pt idx="0">
                  <c:v>0.17066666666666666</c:v>
                </c:pt>
                <c:pt idx="1">
                  <c:v>0.11333333333333333</c:v>
                </c:pt>
                <c:pt idx="2">
                  <c:v>0.104</c:v>
                </c:pt>
              </c:numCache>
            </c:numRef>
          </c:val>
          <c:extLst>
            <c:ext xmlns:c16="http://schemas.microsoft.com/office/drawing/2014/chart" uri="{C3380CC4-5D6E-409C-BE32-E72D297353CC}">
              <c16:uniqueId val="{00000003-8E87-4287-86E0-26C881B09DC4}"/>
            </c:ext>
          </c:extLst>
        </c:ser>
        <c:ser>
          <c:idx val="4"/>
          <c:order val="4"/>
          <c:tx>
            <c:strRef>
              <c:f>'a12'!$M$22</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'a12'!$H$23:$H$25</c:f>
              <c:strCache>
                <c:ptCount val="3"/>
                <c:pt idx="0">
                  <c:v>I would be ready to sacrifice some civil liberties to secure higher standards of living.</c:v>
                </c:pt>
                <c:pt idx="1">
                  <c:v>I would be ready to sacrifice some freedoms for health and safety during the pandemic. </c:v>
                </c:pt>
                <c:pt idx="2">
                  <c:v>Sometimes, human rights and civil liberties should be restricted in order to better protect people from terrorism and other threats.</c:v>
                </c:pt>
              </c:strCache>
            </c:strRef>
          </c:cat>
          <c:val>
            <c:numRef>
              <c:f>'a12'!$M$23:$M$25</c:f>
              <c:numCache>
                <c:formatCode>0%</c:formatCode>
                <c:ptCount val="3"/>
                <c:pt idx="0">
                  <c:v>0.13733333333333334</c:v>
                </c:pt>
                <c:pt idx="1">
                  <c:v>8.9333333333333334E-2</c:v>
                </c:pt>
                <c:pt idx="2">
                  <c:v>0.104</c:v>
                </c:pt>
              </c:numCache>
            </c:numRef>
          </c:val>
          <c:extLst>
            <c:ext xmlns:c16="http://schemas.microsoft.com/office/drawing/2014/chart" uri="{C3380CC4-5D6E-409C-BE32-E72D297353CC}">
              <c16:uniqueId val="{00000004-8E87-4287-86E0-26C881B09DC4}"/>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4.8205504322743328E-2"/>
          <c:y val="0.85286800379036831"/>
          <c:w val="0.91895390606243343"/>
          <c:h val="0.120195966099721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'a3'!$D$5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ED88-4E7B-A673-4CDDBA105EF5}"/>
              </c:ext>
            </c:extLst>
          </c:dPt>
          <c:dPt>
            <c:idx val="1"/>
            <c:invertIfNegative val="0"/>
            <c:bubble3D val="0"/>
            <c:spPr>
              <a:solidFill>
                <a:srgbClr val="4F81BD"/>
              </a:solidFill>
              <a:ln>
                <a:noFill/>
              </a:ln>
              <a:effectLst/>
            </c:spPr>
            <c:extLst>
              <c:ext xmlns:c16="http://schemas.microsoft.com/office/drawing/2014/chart" uri="{C3380CC4-5D6E-409C-BE32-E72D297353CC}">
                <c16:uniqueId val="{00000003-ED88-4E7B-A673-4CDDBA105EF5}"/>
              </c:ext>
            </c:extLst>
          </c:dPt>
          <c:dPt>
            <c:idx val="2"/>
            <c:invertIfNegative val="0"/>
            <c:bubble3D val="0"/>
            <c:spPr>
              <a:solidFill>
                <a:srgbClr val="F79646"/>
              </a:solidFill>
              <a:ln>
                <a:noFill/>
              </a:ln>
              <a:effectLst/>
            </c:spPr>
            <c:extLst>
              <c:ext xmlns:c16="http://schemas.microsoft.com/office/drawing/2014/chart" uri="{C3380CC4-5D6E-409C-BE32-E72D297353CC}">
                <c16:uniqueId val="{00000005-ED88-4E7B-A673-4CDDBA105EF5}"/>
              </c:ext>
            </c:extLst>
          </c:dPt>
          <c:dPt>
            <c:idx val="3"/>
            <c:invertIfNegative val="0"/>
            <c:bubble3D val="0"/>
            <c:spPr>
              <a:solidFill>
                <a:srgbClr val="DD6909"/>
              </a:solidFill>
              <a:ln>
                <a:noFill/>
              </a:ln>
              <a:effectLst/>
            </c:spPr>
            <c:extLst>
              <c:ext xmlns:c16="http://schemas.microsoft.com/office/drawing/2014/chart" uri="{C3380CC4-5D6E-409C-BE32-E72D297353CC}">
                <c16:uniqueId val="{00000007-ED88-4E7B-A673-4CDDBA105EF5}"/>
              </c:ext>
            </c:extLst>
          </c:dPt>
          <c:dPt>
            <c:idx val="4"/>
            <c:invertIfNegative val="0"/>
            <c:bubble3D val="0"/>
            <c:spPr>
              <a:solidFill>
                <a:srgbClr val="7F7F7F"/>
              </a:solidFill>
              <a:ln>
                <a:noFill/>
              </a:ln>
              <a:effectLst/>
            </c:spPr>
            <c:extLst>
              <c:ext xmlns:c16="http://schemas.microsoft.com/office/drawing/2014/chart" uri="{C3380CC4-5D6E-409C-BE32-E72D297353CC}">
                <c16:uniqueId val="{00000009-ED88-4E7B-A673-4CDDBA105EF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'a3'!$B$6:$B$10</c:f>
              <c:strCache>
                <c:ptCount val="5"/>
                <c:pt idx="0">
                  <c:v>Definitely</c:v>
                </c:pt>
                <c:pt idx="1">
                  <c:v>Somewhat</c:v>
                </c:pt>
                <c:pt idx="2">
                  <c:v>Not really</c:v>
                </c:pt>
                <c:pt idx="3">
                  <c:v>Not at all</c:v>
                </c:pt>
                <c:pt idx="4">
                  <c:v>Do not know</c:v>
                </c:pt>
              </c:strCache>
            </c:strRef>
          </c:cat>
          <c:val>
            <c:numRef>
              <c:f>'a3'!$D$6:$D$10</c:f>
              <c:numCache>
                <c:formatCode>0%</c:formatCode>
                <c:ptCount val="5"/>
                <c:pt idx="0">
                  <c:v>0.124</c:v>
                </c:pt>
                <c:pt idx="1">
                  <c:v>0.40933333333333333</c:v>
                </c:pt>
                <c:pt idx="2">
                  <c:v>0.30266666666666664</c:v>
                </c:pt>
                <c:pt idx="3">
                  <c:v>0.14666666666666667</c:v>
                </c:pt>
                <c:pt idx="4">
                  <c:v>1.7333333333333333E-2</c:v>
                </c:pt>
              </c:numCache>
            </c:numRef>
          </c:val>
          <c:extLst>
            <c:ext xmlns:c16="http://schemas.microsoft.com/office/drawing/2014/chart" uri="{C3380CC4-5D6E-409C-BE32-E72D297353CC}">
              <c16:uniqueId val="{0000000A-ED88-4E7B-A673-4CDDBA105EF5}"/>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'i1'!$I$5</c:f>
              <c:strCache>
                <c:ptCount val="1"/>
                <c:pt idx="0">
                  <c:v>Very much</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'i1'!$H$6:$H$10</c:f>
              <c:strCache>
                <c:ptCount val="5"/>
                <c:pt idx="0">
                  <c:v>My nation</c:v>
                </c:pt>
                <c:pt idx="1">
                  <c:v>Europe</c:v>
                </c:pt>
                <c:pt idx="2">
                  <c:v>My local community</c:v>
                </c:pt>
                <c:pt idx="3">
                  <c:v>The political party I have voted or would vote for</c:v>
                </c:pt>
                <c:pt idx="4">
                  <c:v>My religion</c:v>
                </c:pt>
              </c:strCache>
            </c:strRef>
          </c:cat>
          <c:val>
            <c:numRef>
              <c:f>'i1'!$I$6:$I$10</c:f>
              <c:numCache>
                <c:formatCode>0%</c:formatCode>
                <c:ptCount val="5"/>
                <c:pt idx="0">
                  <c:v>0.36666666666666664</c:v>
                </c:pt>
                <c:pt idx="1">
                  <c:v>0.3</c:v>
                </c:pt>
                <c:pt idx="2">
                  <c:v>0.35466666666666669</c:v>
                </c:pt>
                <c:pt idx="3">
                  <c:v>8.9333333333333334E-2</c:v>
                </c:pt>
                <c:pt idx="4">
                  <c:v>0.10666666666666667</c:v>
                </c:pt>
              </c:numCache>
            </c:numRef>
          </c:val>
          <c:extLst>
            <c:ext xmlns:c16="http://schemas.microsoft.com/office/drawing/2014/chart" uri="{C3380CC4-5D6E-409C-BE32-E72D297353CC}">
              <c16:uniqueId val="{00000000-23CA-414C-A2D1-444D3591E706}"/>
            </c:ext>
          </c:extLst>
        </c:ser>
        <c:ser>
          <c:idx val="1"/>
          <c:order val="1"/>
          <c:tx>
            <c:strRef>
              <c:f>'i1'!$J$5</c:f>
              <c:strCache>
                <c:ptCount val="1"/>
                <c:pt idx="0">
                  <c:v>Somewhat</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'i1'!$H$6:$H$10</c:f>
              <c:strCache>
                <c:ptCount val="5"/>
                <c:pt idx="0">
                  <c:v>My nation</c:v>
                </c:pt>
                <c:pt idx="1">
                  <c:v>Europe</c:v>
                </c:pt>
                <c:pt idx="2">
                  <c:v>My local community</c:v>
                </c:pt>
                <c:pt idx="3">
                  <c:v>The political party I have voted or would vote for</c:v>
                </c:pt>
                <c:pt idx="4">
                  <c:v>My religion</c:v>
                </c:pt>
              </c:strCache>
            </c:strRef>
          </c:cat>
          <c:val>
            <c:numRef>
              <c:f>'i1'!$J$6:$J$10</c:f>
              <c:numCache>
                <c:formatCode>0%</c:formatCode>
                <c:ptCount val="5"/>
                <c:pt idx="0">
                  <c:v>0.38266666666666665</c:v>
                </c:pt>
                <c:pt idx="1">
                  <c:v>0.42799999999999999</c:v>
                </c:pt>
                <c:pt idx="2">
                  <c:v>0.37333333333333335</c:v>
                </c:pt>
                <c:pt idx="3">
                  <c:v>0.28000000000000003</c:v>
                </c:pt>
                <c:pt idx="4">
                  <c:v>0.21333333333333335</c:v>
                </c:pt>
              </c:numCache>
            </c:numRef>
          </c:val>
          <c:extLst>
            <c:ext xmlns:c16="http://schemas.microsoft.com/office/drawing/2014/chart" uri="{C3380CC4-5D6E-409C-BE32-E72D297353CC}">
              <c16:uniqueId val="{00000001-23CA-414C-A2D1-444D3591E706}"/>
            </c:ext>
          </c:extLst>
        </c:ser>
        <c:ser>
          <c:idx val="2"/>
          <c:order val="2"/>
          <c:tx>
            <c:strRef>
              <c:f>'i1'!$K$5</c:f>
              <c:strCache>
                <c:ptCount val="1"/>
                <c:pt idx="0">
                  <c:v>Not really</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'i1'!$H$6:$H$10</c:f>
              <c:strCache>
                <c:ptCount val="5"/>
                <c:pt idx="0">
                  <c:v>My nation</c:v>
                </c:pt>
                <c:pt idx="1">
                  <c:v>Europe</c:v>
                </c:pt>
                <c:pt idx="2">
                  <c:v>My local community</c:v>
                </c:pt>
                <c:pt idx="3">
                  <c:v>The political party I have voted or would vote for</c:v>
                </c:pt>
                <c:pt idx="4">
                  <c:v>My religion</c:v>
                </c:pt>
              </c:strCache>
            </c:strRef>
          </c:cat>
          <c:val>
            <c:numRef>
              <c:f>'i1'!$K$6:$K$10</c:f>
              <c:numCache>
                <c:formatCode>0%</c:formatCode>
                <c:ptCount val="5"/>
                <c:pt idx="0">
                  <c:v>0.14000000000000001</c:v>
                </c:pt>
                <c:pt idx="1">
                  <c:v>0.152</c:v>
                </c:pt>
                <c:pt idx="2">
                  <c:v>0.16800000000000001</c:v>
                </c:pt>
                <c:pt idx="3">
                  <c:v>0.19466666666666665</c:v>
                </c:pt>
                <c:pt idx="4">
                  <c:v>0.18533333333333332</c:v>
                </c:pt>
              </c:numCache>
            </c:numRef>
          </c:val>
          <c:extLst>
            <c:ext xmlns:c16="http://schemas.microsoft.com/office/drawing/2014/chart" uri="{C3380CC4-5D6E-409C-BE32-E72D297353CC}">
              <c16:uniqueId val="{00000002-23CA-414C-A2D1-444D3591E706}"/>
            </c:ext>
          </c:extLst>
        </c:ser>
        <c:ser>
          <c:idx val="3"/>
          <c:order val="3"/>
          <c:tx>
            <c:strRef>
              <c:f>'i1'!$L$5</c:f>
              <c:strCache>
                <c:ptCount val="1"/>
                <c:pt idx="0">
                  <c:v>Not at all</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'i1'!$H$6:$H$10</c:f>
              <c:strCache>
                <c:ptCount val="5"/>
                <c:pt idx="0">
                  <c:v>My nation</c:v>
                </c:pt>
                <c:pt idx="1">
                  <c:v>Europe</c:v>
                </c:pt>
                <c:pt idx="2">
                  <c:v>My local community</c:v>
                </c:pt>
                <c:pt idx="3">
                  <c:v>The political party I have voted or would vote for</c:v>
                </c:pt>
                <c:pt idx="4">
                  <c:v>My religion</c:v>
                </c:pt>
              </c:strCache>
            </c:strRef>
          </c:cat>
          <c:val>
            <c:numRef>
              <c:f>'i1'!$L$6:$L$10</c:f>
              <c:numCache>
                <c:formatCode>0%</c:formatCode>
                <c:ptCount val="5"/>
                <c:pt idx="0">
                  <c:v>6.6666666666666666E-2</c:v>
                </c:pt>
                <c:pt idx="1">
                  <c:v>5.0666666666666665E-2</c:v>
                </c:pt>
                <c:pt idx="2">
                  <c:v>7.0666666666666669E-2</c:v>
                </c:pt>
                <c:pt idx="3">
                  <c:v>0.28666666666666668</c:v>
                </c:pt>
                <c:pt idx="4">
                  <c:v>0.39866666666666667</c:v>
                </c:pt>
              </c:numCache>
            </c:numRef>
          </c:val>
          <c:extLst>
            <c:ext xmlns:c16="http://schemas.microsoft.com/office/drawing/2014/chart" uri="{C3380CC4-5D6E-409C-BE32-E72D297353CC}">
              <c16:uniqueId val="{00000003-23CA-414C-A2D1-444D3591E706}"/>
            </c:ext>
          </c:extLst>
        </c:ser>
        <c:ser>
          <c:idx val="4"/>
          <c:order val="4"/>
          <c:tx>
            <c:strRef>
              <c:f>'i1'!$M$5</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'i1'!$H$6:$H$10</c:f>
              <c:strCache>
                <c:ptCount val="5"/>
                <c:pt idx="0">
                  <c:v>My nation</c:v>
                </c:pt>
                <c:pt idx="1">
                  <c:v>Europe</c:v>
                </c:pt>
                <c:pt idx="2">
                  <c:v>My local community</c:v>
                </c:pt>
                <c:pt idx="3">
                  <c:v>The political party I have voted or would vote for</c:v>
                </c:pt>
                <c:pt idx="4">
                  <c:v>My religion</c:v>
                </c:pt>
              </c:strCache>
            </c:strRef>
          </c:cat>
          <c:val>
            <c:numRef>
              <c:f>'i1'!$M$6:$M$10</c:f>
              <c:numCache>
                <c:formatCode>0%</c:formatCode>
                <c:ptCount val="5"/>
                <c:pt idx="0">
                  <c:v>4.3999999999999997E-2</c:v>
                </c:pt>
                <c:pt idx="1">
                  <c:v>6.933333333333333E-2</c:v>
                </c:pt>
                <c:pt idx="2">
                  <c:v>3.3333333333333333E-2</c:v>
                </c:pt>
                <c:pt idx="3">
                  <c:v>0.14933333333333335</c:v>
                </c:pt>
                <c:pt idx="4">
                  <c:v>9.6000000000000002E-2</c:v>
                </c:pt>
              </c:numCache>
            </c:numRef>
          </c:val>
          <c:extLst>
            <c:ext xmlns:c16="http://schemas.microsoft.com/office/drawing/2014/chart" uri="{C3380CC4-5D6E-409C-BE32-E72D297353CC}">
              <c16:uniqueId val="{00000004-23CA-414C-A2D1-444D3591E706}"/>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4.8205504322743328E-2"/>
          <c:y val="0.85286800379036831"/>
          <c:w val="0.91895390606243343"/>
          <c:h val="0.120195966099721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'i2'!$D$5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9503-44AE-9B54-06065C89F5C0}"/>
              </c:ext>
            </c:extLst>
          </c:dPt>
          <c:dPt>
            <c:idx val="1"/>
            <c:invertIfNegative val="0"/>
            <c:bubble3D val="0"/>
            <c:spPr>
              <a:solidFill>
                <a:srgbClr val="4F81BD"/>
              </a:solidFill>
              <a:ln>
                <a:noFill/>
              </a:ln>
              <a:effectLst/>
            </c:spPr>
            <c:extLst>
              <c:ext xmlns:c16="http://schemas.microsoft.com/office/drawing/2014/chart" uri="{C3380CC4-5D6E-409C-BE32-E72D297353CC}">
                <c16:uniqueId val="{00000003-9503-44AE-9B54-06065C89F5C0}"/>
              </c:ext>
            </c:extLst>
          </c:dPt>
          <c:dPt>
            <c:idx val="2"/>
            <c:invertIfNegative val="0"/>
            <c:bubble3D val="0"/>
            <c:spPr>
              <a:solidFill>
                <a:srgbClr val="F79646"/>
              </a:solidFill>
              <a:ln>
                <a:noFill/>
              </a:ln>
              <a:effectLst/>
            </c:spPr>
            <c:extLst>
              <c:ext xmlns:c16="http://schemas.microsoft.com/office/drawing/2014/chart" uri="{C3380CC4-5D6E-409C-BE32-E72D297353CC}">
                <c16:uniqueId val="{00000005-9503-44AE-9B54-06065C89F5C0}"/>
              </c:ext>
            </c:extLst>
          </c:dPt>
          <c:dPt>
            <c:idx val="3"/>
            <c:invertIfNegative val="0"/>
            <c:bubble3D val="0"/>
            <c:spPr>
              <a:solidFill>
                <a:srgbClr val="DD6909"/>
              </a:solidFill>
              <a:ln>
                <a:noFill/>
              </a:ln>
              <a:effectLst/>
            </c:spPr>
            <c:extLst>
              <c:ext xmlns:c16="http://schemas.microsoft.com/office/drawing/2014/chart" uri="{C3380CC4-5D6E-409C-BE32-E72D297353CC}">
                <c16:uniqueId val="{00000007-9503-44AE-9B54-06065C89F5C0}"/>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9503-44AE-9B54-06065C89F5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'i2'!$B$6:$B$10</c:f>
              <c:strCache>
                <c:ptCount val="5"/>
                <c:pt idx="0">
                  <c:v>I fully agree</c:v>
                </c:pt>
                <c:pt idx="1">
                  <c:v>I somewhat agree</c:v>
                </c:pt>
                <c:pt idx="2">
                  <c:v>I somewhat disagree</c:v>
                </c:pt>
                <c:pt idx="3">
                  <c:v>I fully disagree</c:v>
                </c:pt>
                <c:pt idx="4">
                  <c:v>Do not know</c:v>
                </c:pt>
              </c:strCache>
            </c:strRef>
          </c:cat>
          <c:val>
            <c:numRef>
              <c:f>'i2'!$D$6:$D$10</c:f>
              <c:numCache>
                <c:formatCode>0%</c:formatCode>
                <c:ptCount val="5"/>
                <c:pt idx="0">
                  <c:v>7.5999999999999998E-2</c:v>
                </c:pt>
                <c:pt idx="1">
                  <c:v>0.32800000000000001</c:v>
                </c:pt>
                <c:pt idx="2">
                  <c:v>0.29866666666666669</c:v>
                </c:pt>
                <c:pt idx="3">
                  <c:v>0.13200000000000001</c:v>
                </c:pt>
                <c:pt idx="4">
                  <c:v>0.16533333333333333</c:v>
                </c:pt>
              </c:numCache>
            </c:numRef>
          </c:val>
          <c:extLst>
            <c:ext xmlns:c16="http://schemas.microsoft.com/office/drawing/2014/chart" uri="{C3380CC4-5D6E-409C-BE32-E72D297353CC}">
              <c16:uniqueId val="{0000000A-9503-44AE-9B54-06065C89F5C0}"/>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000254065518793"/>
          <c:y val="8.7741938220577104E-2"/>
          <c:w val="0.61079555307374933"/>
          <c:h val="0.79903624156835096"/>
        </c:manualLayout>
      </c:layout>
      <c:barChart>
        <c:barDir val="bar"/>
        <c:grouping val="stacked"/>
        <c:varyColors val="0"/>
        <c:ser>
          <c:idx val="0"/>
          <c:order val="0"/>
          <c:tx>
            <c:strRef>
              <c:f>'p1'!$I$5</c:f>
              <c:strCache>
                <c:ptCount val="1"/>
                <c:pt idx="0">
                  <c:v>Very regularly</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'p1'!$H$6:$H$16</c:f>
              <c:strCache>
                <c:ptCount val="11"/>
                <c:pt idx="0">
                  <c:v>Facebook</c:v>
                </c:pt>
                <c:pt idx="1">
                  <c:v>Publicly available web portals</c:v>
                </c:pt>
                <c:pt idx="2">
                  <c:v>Private television channels</c:v>
                </c:pt>
                <c:pt idx="3">
                  <c:v>Video blogs on Youtube</c:v>
                </c:pt>
                <c:pt idx="4">
                  <c:v>Private radio broadcasting</c:v>
                </c:pt>
                <c:pt idx="5">
                  <c:v>Public television channels</c:v>
                </c:pt>
                <c:pt idx="6">
                  <c:v>Traditional print media outlets or their websites</c:v>
                </c:pt>
                <c:pt idx="7">
                  <c:v>Private blogs</c:v>
                </c:pt>
                <c:pt idx="8">
                  <c:v>Public radio broadcasting</c:v>
                </c:pt>
                <c:pt idx="9">
                  <c:v>Twitter</c:v>
                </c:pt>
                <c:pt idx="10">
                  <c:v>"Alternative" media</c:v>
                </c:pt>
              </c:strCache>
            </c:strRef>
          </c:cat>
          <c:val>
            <c:numRef>
              <c:f>'p1'!$I$6:$I$16</c:f>
              <c:numCache>
                <c:formatCode>0%</c:formatCode>
                <c:ptCount val="11"/>
                <c:pt idx="0">
                  <c:v>0.30666666666666664</c:v>
                </c:pt>
                <c:pt idx="1">
                  <c:v>0.23866666666666667</c:v>
                </c:pt>
                <c:pt idx="2">
                  <c:v>0.15466666666666667</c:v>
                </c:pt>
                <c:pt idx="3">
                  <c:v>0.15466666666666667</c:v>
                </c:pt>
                <c:pt idx="4">
                  <c:v>9.6000000000000002E-2</c:v>
                </c:pt>
                <c:pt idx="5">
                  <c:v>6.2666666666666662E-2</c:v>
                </c:pt>
                <c:pt idx="6">
                  <c:v>5.0666666666666665E-2</c:v>
                </c:pt>
                <c:pt idx="7">
                  <c:v>4.9333333333333333E-2</c:v>
                </c:pt>
                <c:pt idx="8">
                  <c:v>5.6000000000000001E-2</c:v>
                </c:pt>
                <c:pt idx="9">
                  <c:v>4.5333333333333337E-2</c:v>
                </c:pt>
                <c:pt idx="10">
                  <c:v>2.5333333333333333E-2</c:v>
                </c:pt>
              </c:numCache>
            </c:numRef>
          </c:val>
          <c:extLst>
            <c:ext xmlns:c16="http://schemas.microsoft.com/office/drawing/2014/chart" uri="{C3380CC4-5D6E-409C-BE32-E72D297353CC}">
              <c16:uniqueId val="{00000000-9142-4F73-BE64-5397B1F60809}"/>
            </c:ext>
          </c:extLst>
        </c:ser>
        <c:ser>
          <c:idx val="1"/>
          <c:order val="1"/>
          <c:tx>
            <c:strRef>
              <c:f>'p1'!$J$5</c:f>
              <c:strCache>
                <c:ptCount val="1"/>
                <c:pt idx="0">
                  <c:v>Rather regularly</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'p1'!$H$6:$H$16</c:f>
              <c:strCache>
                <c:ptCount val="11"/>
                <c:pt idx="0">
                  <c:v>Facebook</c:v>
                </c:pt>
                <c:pt idx="1">
                  <c:v>Publicly available web portals</c:v>
                </c:pt>
                <c:pt idx="2">
                  <c:v>Private television channels</c:v>
                </c:pt>
                <c:pt idx="3">
                  <c:v>Video blogs on Youtube</c:v>
                </c:pt>
                <c:pt idx="4">
                  <c:v>Private radio broadcasting</c:v>
                </c:pt>
                <c:pt idx="5">
                  <c:v>Public television channels</c:v>
                </c:pt>
                <c:pt idx="6">
                  <c:v>Traditional print media outlets or their websites</c:v>
                </c:pt>
                <c:pt idx="7">
                  <c:v>Private blogs</c:v>
                </c:pt>
                <c:pt idx="8">
                  <c:v>Public radio broadcasting</c:v>
                </c:pt>
                <c:pt idx="9">
                  <c:v>Twitter</c:v>
                </c:pt>
                <c:pt idx="10">
                  <c:v>"Alternative" media</c:v>
                </c:pt>
              </c:strCache>
            </c:strRef>
          </c:cat>
          <c:val>
            <c:numRef>
              <c:f>'p1'!$J$6:$J$16</c:f>
              <c:numCache>
                <c:formatCode>0%</c:formatCode>
                <c:ptCount val="11"/>
                <c:pt idx="0">
                  <c:v>0.33866666666666667</c:v>
                </c:pt>
                <c:pt idx="1">
                  <c:v>0.33733333333333332</c:v>
                </c:pt>
                <c:pt idx="2">
                  <c:v>0.28000000000000003</c:v>
                </c:pt>
                <c:pt idx="3">
                  <c:v>0.23733333333333334</c:v>
                </c:pt>
                <c:pt idx="4">
                  <c:v>0.24266666666666667</c:v>
                </c:pt>
                <c:pt idx="5">
                  <c:v>0.12</c:v>
                </c:pt>
                <c:pt idx="6">
                  <c:v>0.16</c:v>
                </c:pt>
                <c:pt idx="7">
                  <c:v>0.14399999999999999</c:v>
                </c:pt>
                <c:pt idx="8">
                  <c:v>0.12133333333333333</c:v>
                </c:pt>
                <c:pt idx="9">
                  <c:v>7.0666666666666669E-2</c:v>
                </c:pt>
                <c:pt idx="10">
                  <c:v>8.7999999999999995E-2</c:v>
                </c:pt>
              </c:numCache>
            </c:numRef>
          </c:val>
          <c:extLst>
            <c:ext xmlns:c16="http://schemas.microsoft.com/office/drawing/2014/chart" uri="{C3380CC4-5D6E-409C-BE32-E72D297353CC}">
              <c16:uniqueId val="{00000001-9142-4F73-BE64-5397B1F60809}"/>
            </c:ext>
          </c:extLst>
        </c:ser>
        <c:ser>
          <c:idx val="2"/>
          <c:order val="2"/>
          <c:tx>
            <c:strRef>
              <c:f>'p1'!$K$5</c:f>
              <c:strCache>
                <c:ptCount val="1"/>
                <c:pt idx="0">
                  <c:v>Rarely</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'p1'!$H$6:$H$16</c:f>
              <c:strCache>
                <c:ptCount val="11"/>
                <c:pt idx="0">
                  <c:v>Facebook</c:v>
                </c:pt>
                <c:pt idx="1">
                  <c:v>Publicly available web portals</c:v>
                </c:pt>
                <c:pt idx="2">
                  <c:v>Private television channels</c:v>
                </c:pt>
                <c:pt idx="3">
                  <c:v>Video blogs on Youtube</c:v>
                </c:pt>
                <c:pt idx="4">
                  <c:v>Private radio broadcasting</c:v>
                </c:pt>
                <c:pt idx="5">
                  <c:v>Public television channels</c:v>
                </c:pt>
                <c:pt idx="6">
                  <c:v>Traditional print media outlets or their websites</c:v>
                </c:pt>
                <c:pt idx="7">
                  <c:v>Private blogs</c:v>
                </c:pt>
                <c:pt idx="8">
                  <c:v>Public radio broadcasting</c:v>
                </c:pt>
                <c:pt idx="9">
                  <c:v>Twitter</c:v>
                </c:pt>
                <c:pt idx="10">
                  <c:v>"Alternative" media</c:v>
                </c:pt>
              </c:strCache>
            </c:strRef>
          </c:cat>
          <c:val>
            <c:numRef>
              <c:f>'p1'!$K$6:$K$16</c:f>
              <c:numCache>
                <c:formatCode>0%</c:formatCode>
                <c:ptCount val="11"/>
                <c:pt idx="0">
                  <c:v>0.21199999999999999</c:v>
                </c:pt>
                <c:pt idx="1">
                  <c:v>0.28266666666666668</c:v>
                </c:pt>
                <c:pt idx="2">
                  <c:v>0.30933333333333335</c:v>
                </c:pt>
                <c:pt idx="3">
                  <c:v>0.308</c:v>
                </c:pt>
                <c:pt idx="4">
                  <c:v>0.34</c:v>
                </c:pt>
                <c:pt idx="5">
                  <c:v>0.33200000000000002</c:v>
                </c:pt>
                <c:pt idx="6">
                  <c:v>0.28133333333333332</c:v>
                </c:pt>
                <c:pt idx="7">
                  <c:v>0.28666666666666668</c:v>
                </c:pt>
                <c:pt idx="8">
                  <c:v>0.29066666666666668</c:v>
                </c:pt>
                <c:pt idx="9">
                  <c:v>0.16666666666666666</c:v>
                </c:pt>
                <c:pt idx="10">
                  <c:v>0.18666666666666668</c:v>
                </c:pt>
              </c:numCache>
            </c:numRef>
          </c:val>
          <c:extLst>
            <c:ext xmlns:c16="http://schemas.microsoft.com/office/drawing/2014/chart" uri="{C3380CC4-5D6E-409C-BE32-E72D297353CC}">
              <c16:uniqueId val="{00000002-9142-4F73-BE64-5397B1F60809}"/>
            </c:ext>
          </c:extLst>
        </c:ser>
        <c:ser>
          <c:idx val="3"/>
          <c:order val="3"/>
          <c:tx>
            <c:strRef>
              <c:f>'p1'!$L$5</c:f>
              <c:strCache>
                <c:ptCount val="1"/>
                <c:pt idx="0">
                  <c:v>Not at all</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'p1'!$H$6:$H$16</c:f>
              <c:strCache>
                <c:ptCount val="11"/>
                <c:pt idx="0">
                  <c:v>Facebook</c:v>
                </c:pt>
                <c:pt idx="1">
                  <c:v>Publicly available web portals</c:v>
                </c:pt>
                <c:pt idx="2">
                  <c:v>Private television channels</c:v>
                </c:pt>
                <c:pt idx="3">
                  <c:v>Video blogs on Youtube</c:v>
                </c:pt>
                <c:pt idx="4">
                  <c:v>Private radio broadcasting</c:v>
                </c:pt>
                <c:pt idx="5">
                  <c:v>Public television channels</c:v>
                </c:pt>
                <c:pt idx="6">
                  <c:v>Traditional print media outlets or their websites</c:v>
                </c:pt>
                <c:pt idx="7">
                  <c:v>Private blogs</c:v>
                </c:pt>
                <c:pt idx="8">
                  <c:v>Public radio broadcasting</c:v>
                </c:pt>
                <c:pt idx="9">
                  <c:v>Twitter</c:v>
                </c:pt>
                <c:pt idx="10">
                  <c:v>"Alternative" media</c:v>
                </c:pt>
              </c:strCache>
            </c:strRef>
          </c:cat>
          <c:val>
            <c:numRef>
              <c:f>'p1'!$L$6:$L$16</c:f>
              <c:numCache>
                <c:formatCode>0%</c:formatCode>
                <c:ptCount val="11"/>
                <c:pt idx="0">
                  <c:v>0.12533333333333332</c:v>
                </c:pt>
                <c:pt idx="1">
                  <c:v>0.11333333333333333</c:v>
                </c:pt>
                <c:pt idx="2">
                  <c:v>0.23333333333333334</c:v>
                </c:pt>
                <c:pt idx="3">
                  <c:v>0.27066666666666667</c:v>
                </c:pt>
                <c:pt idx="4">
                  <c:v>0.29466666666666669</c:v>
                </c:pt>
                <c:pt idx="5">
                  <c:v>0.45733333333333331</c:v>
                </c:pt>
                <c:pt idx="6">
                  <c:v>0.47599999999999998</c:v>
                </c:pt>
                <c:pt idx="7">
                  <c:v>0.47599999999999998</c:v>
                </c:pt>
                <c:pt idx="8">
                  <c:v>0.5053333333333333</c:v>
                </c:pt>
                <c:pt idx="9">
                  <c:v>0.68533333333333335</c:v>
                </c:pt>
                <c:pt idx="10">
                  <c:v>0.65733333333333333</c:v>
                </c:pt>
              </c:numCache>
            </c:numRef>
          </c:val>
          <c:extLst>
            <c:ext xmlns:c16="http://schemas.microsoft.com/office/drawing/2014/chart" uri="{C3380CC4-5D6E-409C-BE32-E72D297353CC}">
              <c16:uniqueId val="{00000003-9142-4F73-BE64-5397B1F60809}"/>
            </c:ext>
          </c:extLst>
        </c:ser>
        <c:ser>
          <c:idx val="4"/>
          <c:order val="4"/>
          <c:tx>
            <c:strRef>
              <c:f>'p1'!$M$5</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'p1'!$H$6:$H$16</c:f>
              <c:strCache>
                <c:ptCount val="11"/>
                <c:pt idx="0">
                  <c:v>Facebook</c:v>
                </c:pt>
                <c:pt idx="1">
                  <c:v>Publicly available web portals</c:v>
                </c:pt>
                <c:pt idx="2">
                  <c:v>Private television channels</c:v>
                </c:pt>
                <c:pt idx="3">
                  <c:v>Video blogs on Youtube</c:v>
                </c:pt>
                <c:pt idx="4">
                  <c:v>Private radio broadcasting</c:v>
                </c:pt>
                <c:pt idx="5">
                  <c:v>Public television channels</c:v>
                </c:pt>
                <c:pt idx="6">
                  <c:v>Traditional print media outlets or their websites</c:v>
                </c:pt>
                <c:pt idx="7">
                  <c:v>Private blogs</c:v>
                </c:pt>
                <c:pt idx="8">
                  <c:v>Public radio broadcasting</c:v>
                </c:pt>
                <c:pt idx="9">
                  <c:v>Twitter</c:v>
                </c:pt>
                <c:pt idx="10">
                  <c:v>"Alternative" media</c:v>
                </c:pt>
              </c:strCache>
            </c:strRef>
          </c:cat>
          <c:val>
            <c:numRef>
              <c:f>'p1'!$M$6:$M$16</c:f>
              <c:numCache>
                <c:formatCode>0%</c:formatCode>
                <c:ptCount val="11"/>
                <c:pt idx="0">
                  <c:v>1.7333333333333333E-2</c:v>
                </c:pt>
                <c:pt idx="1">
                  <c:v>2.8000000000000001E-2</c:v>
                </c:pt>
                <c:pt idx="2">
                  <c:v>2.2666666666666668E-2</c:v>
                </c:pt>
                <c:pt idx="3">
                  <c:v>2.9333333333333333E-2</c:v>
                </c:pt>
                <c:pt idx="4">
                  <c:v>2.6666666666666668E-2</c:v>
                </c:pt>
                <c:pt idx="5">
                  <c:v>2.8000000000000001E-2</c:v>
                </c:pt>
                <c:pt idx="6">
                  <c:v>3.2000000000000001E-2</c:v>
                </c:pt>
                <c:pt idx="7">
                  <c:v>4.3999999999999997E-2</c:v>
                </c:pt>
                <c:pt idx="8">
                  <c:v>2.6666666666666668E-2</c:v>
                </c:pt>
                <c:pt idx="9">
                  <c:v>3.2000000000000001E-2</c:v>
                </c:pt>
                <c:pt idx="10">
                  <c:v>4.2666666666666665E-2</c:v>
                </c:pt>
              </c:numCache>
            </c:numRef>
          </c:val>
          <c:extLst>
            <c:ext xmlns:c16="http://schemas.microsoft.com/office/drawing/2014/chart" uri="{C3380CC4-5D6E-409C-BE32-E72D297353CC}">
              <c16:uniqueId val="{00000004-9142-4F73-BE64-5397B1F60809}"/>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3.9669440596121049E-2"/>
          <c:y val="0.91571874071349135"/>
          <c:w val="0.79366156268307164"/>
          <c:h val="6.234265222568669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000254065518793"/>
          <c:y val="8.7741938220577104E-2"/>
          <c:w val="0.61079555307374933"/>
          <c:h val="0.73019972017635915"/>
        </c:manualLayout>
      </c:layout>
      <c:barChart>
        <c:barDir val="bar"/>
        <c:grouping val="stacked"/>
        <c:varyColors val="0"/>
        <c:ser>
          <c:idx val="0"/>
          <c:order val="0"/>
          <c:tx>
            <c:strRef>
              <c:f>'p2'!$I$5</c:f>
              <c:strCache>
                <c:ptCount val="1"/>
                <c:pt idx="0">
                  <c:v>Fully trust</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'p2'!$H$6:$H$16</c:f>
              <c:strCache>
                <c:ptCount val="11"/>
                <c:pt idx="0">
                  <c:v>Publicly available web portals</c:v>
                </c:pt>
                <c:pt idx="1">
                  <c:v>Private radio broadcasting</c:v>
                </c:pt>
                <c:pt idx="2">
                  <c:v>Traditional print media outlets or their websites</c:v>
                </c:pt>
                <c:pt idx="3">
                  <c:v>Private television channels</c:v>
                </c:pt>
                <c:pt idx="4">
                  <c:v>Video blogs on Youtube</c:v>
                </c:pt>
                <c:pt idx="5">
                  <c:v>Public radio broadcasting</c:v>
                </c:pt>
                <c:pt idx="6">
                  <c:v>Facebook</c:v>
                </c:pt>
                <c:pt idx="7">
                  <c:v>Public television channels</c:v>
                </c:pt>
                <c:pt idx="8">
                  <c:v>Private blogs</c:v>
                </c:pt>
                <c:pt idx="9">
                  <c:v>"Alternative" media</c:v>
                </c:pt>
                <c:pt idx="10">
                  <c:v>Twitter</c:v>
                </c:pt>
              </c:strCache>
            </c:strRef>
          </c:cat>
          <c:val>
            <c:numRef>
              <c:f>'p2'!$I$6:$I$16</c:f>
              <c:numCache>
                <c:formatCode>0%</c:formatCode>
                <c:ptCount val="11"/>
                <c:pt idx="0">
                  <c:v>9.7333333333333327E-2</c:v>
                </c:pt>
                <c:pt idx="1">
                  <c:v>6.2666666666666662E-2</c:v>
                </c:pt>
                <c:pt idx="2">
                  <c:v>8.1333333333333327E-2</c:v>
                </c:pt>
                <c:pt idx="3">
                  <c:v>8.533333333333333E-2</c:v>
                </c:pt>
                <c:pt idx="4">
                  <c:v>5.8666666666666666E-2</c:v>
                </c:pt>
                <c:pt idx="5">
                  <c:v>9.0666666666666673E-2</c:v>
                </c:pt>
                <c:pt idx="6">
                  <c:v>4.3999999999999997E-2</c:v>
                </c:pt>
                <c:pt idx="7">
                  <c:v>0.10266666666666667</c:v>
                </c:pt>
                <c:pt idx="8">
                  <c:v>3.5999999999999997E-2</c:v>
                </c:pt>
                <c:pt idx="9">
                  <c:v>3.5999999999999997E-2</c:v>
                </c:pt>
                <c:pt idx="10">
                  <c:v>2.6666666666666668E-2</c:v>
                </c:pt>
              </c:numCache>
            </c:numRef>
          </c:val>
          <c:extLst>
            <c:ext xmlns:c16="http://schemas.microsoft.com/office/drawing/2014/chart" uri="{C3380CC4-5D6E-409C-BE32-E72D297353CC}">
              <c16:uniqueId val="{00000000-89F3-4C10-B588-4E2CF2E3AD97}"/>
            </c:ext>
          </c:extLst>
        </c:ser>
        <c:ser>
          <c:idx val="1"/>
          <c:order val="1"/>
          <c:tx>
            <c:strRef>
              <c:f>'p2'!$J$5</c:f>
              <c:strCache>
                <c:ptCount val="1"/>
                <c:pt idx="0">
                  <c:v>Somewhat trust</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'p2'!$H$6:$H$16</c:f>
              <c:strCache>
                <c:ptCount val="11"/>
                <c:pt idx="0">
                  <c:v>Publicly available web portals</c:v>
                </c:pt>
                <c:pt idx="1">
                  <c:v>Private radio broadcasting</c:v>
                </c:pt>
                <c:pt idx="2">
                  <c:v>Traditional print media outlets or their websites</c:v>
                </c:pt>
                <c:pt idx="3">
                  <c:v>Private television channels</c:v>
                </c:pt>
                <c:pt idx="4">
                  <c:v>Video blogs on Youtube</c:v>
                </c:pt>
                <c:pt idx="5">
                  <c:v>Public radio broadcasting</c:v>
                </c:pt>
                <c:pt idx="6">
                  <c:v>Facebook</c:v>
                </c:pt>
                <c:pt idx="7">
                  <c:v>Public television channels</c:v>
                </c:pt>
                <c:pt idx="8">
                  <c:v>Private blogs</c:v>
                </c:pt>
                <c:pt idx="9">
                  <c:v>"Alternative" media</c:v>
                </c:pt>
                <c:pt idx="10">
                  <c:v>Twitter</c:v>
                </c:pt>
              </c:strCache>
            </c:strRef>
          </c:cat>
          <c:val>
            <c:numRef>
              <c:f>'p2'!$J$6:$J$16</c:f>
              <c:numCache>
                <c:formatCode>0%</c:formatCode>
                <c:ptCount val="11"/>
                <c:pt idx="0">
                  <c:v>0.46800000000000003</c:v>
                </c:pt>
                <c:pt idx="1">
                  <c:v>0.44266666666666665</c:v>
                </c:pt>
                <c:pt idx="2">
                  <c:v>0.37466666666666665</c:v>
                </c:pt>
                <c:pt idx="3">
                  <c:v>0.40799999999999997</c:v>
                </c:pt>
                <c:pt idx="4">
                  <c:v>0.32400000000000001</c:v>
                </c:pt>
                <c:pt idx="5">
                  <c:v>0.31333333333333335</c:v>
                </c:pt>
                <c:pt idx="6">
                  <c:v>0.34533333333333333</c:v>
                </c:pt>
                <c:pt idx="7">
                  <c:v>0.312</c:v>
                </c:pt>
                <c:pt idx="8">
                  <c:v>0.21333333333333335</c:v>
                </c:pt>
                <c:pt idx="9">
                  <c:v>0.16933333333333334</c:v>
                </c:pt>
                <c:pt idx="10">
                  <c:v>0.16800000000000001</c:v>
                </c:pt>
              </c:numCache>
            </c:numRef>
          </c:val>
          <c:extLst>
            <c:ext xmlns:c16="http://schemas.microsoft.com/office/drawing/2014/chart" uri="{C3380CC4-5D6E-409C-BE32-E72D297353CC}">
              <c16:uniqueId val="{00000001-89F3-4C10-B588-4E2CF2E3AD97}"/>
            </c:ext>
          </c:extLst>
        </c:ser>
        <c:ser>
          <c:idx val="2"/>
          <c:order val="2"/>
          <c:tx>
            <c:strRef>
              <c:f>'p2'!$K$5</c:f>
              <c:strCache>
                <c:ptCount val="1"/>
                <c:pt idx="0">
                  <c:v>Somewhat distrust</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'p2'!$H$6:$H$16</c:f>
              <c:strCache>
                <c:ptCount val="11"/>
                <c:pt idx="0">
                  <c:v>Publicly available web portals</c:v>
                </c:pt>
                <c:pt idx="1">
                  <c:v>Private radio broadcasting</c:v>
                </c:pt>
                <c:pt idx="2">
                  <c:v>Traditional print media outlets or their websites</c:v>
                </c:pt>
                <c:pt idx="3">
                  <c:v>Private television channels</c:v>
                </c:pt>
                <c:pt idx="4">
                  <c:v>Video blogs on Youtube</c:v>
                </c:pt>
                <c:pt idx="5">
                  <c:v>Public radio broadcasting</c:v>
                </c:pt>
                <c:pt idx="6">
                  <c:v>Facebook</c:v>
                </c:pt>
                <c:pt idx="7">
                  <c:v>Public television channels</c:v>
                </c:pt>
                <c:pt idx="8">
                  <c:v>Private blogs</c:v>
                </c:pt>
                <c:pt idx="9">
                  <c:v>"Alternative" media</c:v>
                </c:pt>
                <c:pt idx="10">
                  <c:v>Twitter</c:v>
                </c:pt>
              </c:strCache>
            </c:strRef>
          </c:cat>
          <c:val>
            <c:numRef>
              <c:f>'p2'!$K$6:$K$16</c:f>
              <c:numCache>
                <c:formatCode>0%</c:formatCode>
                <c:ptCount val="11"/>
                <c:pt idx="0">
                  <c:v>0.224</c:v>
                </c:pt>
                <c:pt idx="1">
                  <c:v>0.21199999999999999</c:v>
                </c:pt>
                <c:pt idx="2">
                  <c:v>0.20133333333333334</c:v>
                </c:pt>
                <c:pt idx="3">
                  <c:v>0.25333333333333335</c:v>
                </c:pt>
                <c:pt idx="4">
                  <c:v>0.312</c:v>
                </c:pt>
                <c:pt idx="5">
                  <c:v>0.188</c:v>
                </c:pt>
                <c:pt idx="6">
                  <c:v>0.34799999999999998</c:v>
                </c:pt>
                <c:pt idx="7">
                  <c:v>0.18</c:v>
                </c:pt>
                <c:pt idx="8">
                  <c:v>0.29733333333333334</c:v>
                </c:pt>
                <c:pt idx="9">
                  <c:v>0.22</c:v>
                </c:pt>
                <c:pt idx="10">
                  <c:v>0.24</c:v>
                </c:pt>
              </c:numCache>
            </c:numRef>
          </c:val>
          <c:extLst>
            <c:ext xmlns:c16="http://schemas.microsoft.com/office/drawing/2014/chart" uri="{C3380CC4-5D6E-409C-BE32-E72D297353CC}">
              <c16:uniqueId val="{00000002-89F3-4C10-B588-4E2CF2E3AD97}"/>
            </c:ext>
          </c:extLst>
        </c:ser>
        <c:ser>
          <c:idx val="3"/>
          <c:order val="3"/>
          <c:tx>
            <c:strRef>
              <c:f>'p2'!$L$5</c:f>
              <c:strCache>
                <c:ptCount val="1"/>
                <c:pt idx="0">
                  <c:v>Fully distrust</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'p2'!$H$6:$H$16</c:f>
              <c:strCache>
                <c:ptCount val="11"/>
                <c:pt idx="0">
                  <c:v>Publicly available web portals</c:v>
                </c:pt>
                <c:pt idx="1">
                  <c:v>Private radio broadcasting</c:v>
                </c:pt>
                <c:pt idx="2">
                  <c:v>Traditional print media outlets or their websites</c:v>
                </c:pt>
                <c:pt idx="3">
                  <c:v>Private television channels</c:v>
                </c:pt>
                <c:pt idx="4">
                  <c:v>Video blogs on Youtube</c:v>
                </c:pt>
                <c:pt idx="5">
                  <c:v>Public radio broadcasting</c:v>
                </c:pt>
                <c:pt idx="6">
                  <c:v>Facebook</c:v>
                </c:pt>
                <c:pt idx="7">
                  <c:v>Public television channels</c:v>
                </c:pt>
                <c:pt idx="8">
                  <c:v>Private blogs</c:v>
                </c:pt>
                <c:pt idx="9">
                  <c:v>"Alternative" media</c:v>
                </c:pt>
                <c:pt idx="10">
                  <c:v>Twitter</c:v>
                </c:pt>
              </c:strCache>
            </c:strRef>
          </c:cat>
          <c:val>
            <c:numRef>
              <c:f>'p2'!$L$6:$L$16</c:f>
              <c:numCache>
                <c:formatCode>0%</c:formatCode>
                <c:ptCount val="11"/>
                <c:pt idx="0">
                  <c:v>0.12533333333333332</c:v>
                </c:pt>
                <c:pt idx="1">
                  <c:v>0.15333333333333332</c:v>
                </c:pt>
                <c:pt idx="2">
                  <c:v>0.156</c:v>
                </c:pt>
                <c:pt idx="3">
                  <c:v>0.16666666666666666</c:v>
                </c:pt>
                <c:pt idx="4">
                  <c:v>0.16400000000000001</c:v>
                </c:pt>
                <c:pt idx="5">
                  <c:v>0.25600000000000001</c:v>
                </c:pt>
                <c:pt idx="6">
                  <c:v>0.18666666666666668</c:v>
                </c:pt>
                <c:pt idx="7">
                  <c:v>0.28666666666666668</c:v>
                </c:pt>
                <c:pt idx="8">
                  <c:v>0.23333333333333334</c:v>
                </c:pt>
                <c:pt idx="9">
                  <c:v>0.27066666666666667</c:v>
                </c:pt>
                <c:pt idx="10">
                  <c:v>0.27866666666666667</c:v>
                </c:pt>
              </c:numCache>
            </c:numRef>
          </c:val>
          <c:extLst>
            <c:ext xmlns:c16="http://schemas.microsoft.com/office/drawing/2014/chart" uri="{C3380CC4-5D6E-409C-BE32-E72D297353CC}">
              <c16:uniqueId val="{00000003-89F3-4C10-B588-4E2CF2E3AD97}"/>
            </c:ext>
          </c:extLst>
        </c:ser>
        <c:ser>
          <c:idx val="4"/>
          <c:order val="4"/>
          <c:tx>
            <c:strRef>
              <c:f>'p2'!$M$5</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'p2'!$H$6:$H$16</c:f>
              <c:strCache>
                <c:ptCount val="11"/>
                <c:pt idx="0">
                  <c:v>Publicly available web portals</c:v>
                </c:pt>
                <c:pt idx="1">
                  <c:v>Private radio broadcasting</c:v>
                </c:pt>
                <c:pt idx="2">
                  <c:v>Traditional print media outlets or their websites</c:v>
                </c:pt>
                <c:pt idx="3">
                  <c:v>Private television channels</c:v>
                </c:pt>
                <c:pt idx="4">
                  <c:v>Video blogs on Youtube</c:v>
                </c:pt>
                <c:pt idx="5">
                  <c:v>Public radio broadcasting</c:v>
                </c:pt>
                <c:pt idx="6">
                  <c:v>Facebook</c:v>
                </c:pt>
                <c:pt idx="7">
                  <c:v>Public television channels</c:v>
                </c:pt>
                <c:pt idx="8">
                  <c:v>Private blogs</c:v>
                </c:pt>
                <c:pt idx="9">
                  <c:v>"Alternative" media</c:v>
                </c:pt>
                <c:pt idx="10">
                  <c:v>Twitter</c:v>
                </c:pt>
              </c:strCache>
            </c:strRef>
          </c:cat>
          <c:val>
            <c:numRef>
              <c:f>'p2'!$M$6:$M$16</c:f>
              <c:numCache>
                <c:formatCode>0%</c:formatCode>
                <c:ptCount val="11"/>
                <c:pt idx="0">
                  <c:v>8.533333333333333E-2</c:v>
                </c:pt>
                <c:pt idx="1">
                  <c:v>0.12933333333333333</c:v>
                </c:pt>
                <c:pt idx="2">
                  <c:v>0.18666666666666668</c:v>
                </c:pt>
                <c:pt idx="3">
                  <c:v>8.666666666666667E-2</c:v>
                </c:pt>
                <c:pt idx="4">
                  <c:v>0.14133333333333334</c:v>
                </c:pt>
                <c:pt idx="5">
                  <c:v>0.152</c:v>
                </c:pt>
                <c:pt idx="6">
                  <c:v>7.5999999999999998E-2</c:v>
                </c:pt>
                <c:pt idx="7">
                  <c:v>0.11866666666666667</c:v>
                </c:pt>
                <c:pt idx="8">
                  <c:v>0.22</c:v>
                </c:pt>
                <c:pt idx="9">
                  <c:v>0.30399999999999999</c:v>
                </c:pt>
                <c:pt idx="10">
                  <c:v>0.28666666666666668</c:v>
                </c:pt>
              </c:numCache>
            </c:numRef>
          </c:val>
          <c:extLst>
            <c:ext xmlns:c16="http://schemas.microsoft.com/office/drawing/2014/chart" uri="{C3380CC4-5D6E-409C-BE32-E72D297353CC}">
              <c16:uniqueId val="{00000004-89F3-4C10-B588-4E2CF2E3AD97}"/>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3.9669440596121049E-2"/>
          <c:y val="0.84987511155593387"/>
          <c:w val="0.93536022054500134"/>
          <c:h val="0.128186281383244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553984323388161E-2"/>
          <c:y val="7.8243902439024404E-2"/>
          <c:w val="0.90835531272876613"/>
          <c:h val="0.83677340332458461"/>
        </c:manualLayout>
      </c:layout>
      <c:scatterChart>
        <c:scatterStyle val="lineMarker"/>
        <c:varyColors val="0"/>
        <c:ser>
          <c:idx val="0"/>
          <c:order val="0"/>
          <c:spPr>
            <a:ln w="25400" cap="rnd">
              <a:noFill/>
              <a:round/>
            </a:ln>
            <a:effectLst/>
          </c:spPr>
          <c:marker>
            <c:symbol val="circle"/>
            <c:size val="7"/>
            <c:spPr>
              <a:solidFill>
                <a:srgbClr val="DD6909"/>
              </a:solidFill>
              <a:ln w="12700">
                <a:solidFill>
                  <a:srgbClr val="D73027"/>
                </a:solidFill>
              </a:ln>
              <a:effectLst/>
            </c:spPr>
          </c:marker>
          <c:dLbls>
            <c:dLbl>
              <c:idx val="0"/>
              <c:layout>
                <c:manualLayout>
                  <c:x val="9.8965914974913846E-2"/>
                  <c:y val="0.14962610161534695"/>
                </c:manualLayout>
              </c:layout>
              <c:tx>
                <c:strRef>
                  <c:f>'p2+'!$B$2</c:f>
                  <c:strCache>
                    <c:ptCount val="1"/>
                    <c:pt idx="0">
                      <c:v>Public television channels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{0D414659-4280-41F5-B437-754C3EB932D8}</c15:txfldGUID>
                      <c15:f>'p2+'!$B$2</c15:f>
                      <c15:dlblFieldTableCache>
                        <c:ptCount val="1"/>
                        <c:pt idx="0">
                          <c:v>Public television channels</c:v>
                        </c:pt>
                      </c15:dlblFieldTableCache>
                    </c15:dlblFTEntry>
                  </c15:dlblFieldTable>
                  <c15:showDataLabelsRange val="0"/>
                </c:ext>
                <c:ext xmlns:c16="http://schemas.microsoft.com/office/drawing/2014/chart" uri="{C3380CC4-5D6E-409C-BE32-E72D297353CC}">
                  <c16:uniqueId val="{00000000-595A-430A-BF01-BFC6DCF252C1}"/>
                </c:ext>
              </c:extLst>
            </c:dLbl>
            <c:dLbl>
              <c:idx val="1"/>
              <c:layout>
                <c:manualLayout>
                  <c:x val="-7.3605513596514724E-2"/>
                  <c:y val="-0.16797285705140519"/>
                </c:manualLayout>
              </c:layout>
              <c:tx>
                <c:strRef>
                  <c:f>'p2+'!$B$3</c:f>
                  <c:strCache>
                    <c:ptCount val="1"/>
                    <c:pt idx="0">
                      <c:v>Private television channels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{FCF2CDD0-5E95-4426-B0FB-992FE9E9220C}</c15:txfldGUID>
                      <c15:f>'p2+'!$B$3</c15:f>
                      <c15:dlblFieldTableCache>
                        <c:ptCount val="1"/>
                        <c:pt idx="0">
                          <c:v>Private television channels</c:v>
                        </c:pt>
                      </c15:dlblFieldTableCache>
                    </c15:dlblFTEntry>
                  </c15:dlblFieldTable>
                  <c15:showDataLabelsRange val="0"/>
                </c:ext>
                <c:ext xmlns:c16="http://schemas.microsoft.com/office/drawing/2014/chart" uri="{C3380CC4-5D6E-409C-BE32-E72D297353CC}">
                  <c16:uniqueId val="{00000001-595A-430A-BF01-BFC6DCF252C1}"/>
                </c:ext>
              </c:extLst>
            </c:dLbl>
            <c:dLbl>
              <c:idx val="2"/>
              <c:layout>
                <c:manualLayout>
                  <c:x val="-0.2150748299319728"/>
                  <c:y val="-0.10620045665023579"/>
                </c:manualLayout>
              </c:layout>
              <c:tx>
                <c:strRef>
                  <c:f>'p2+'!$B$4</c:f>
                  <c:strCache>
                    <c:ptCount val="1"/>
                    <c:pt idx="0">
                      <c:v>Public radio broadcasting</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{8EC1C622-D629-4556-8B98-3D25CADA39E0}</c15:txfldGUID>
                      <c15:f>'p2+'!$B$4</c15:f>
                      <c15:dlblFieldTableCache>
                        <c:ptCount val="1"/>
                        <c:pt idx="0">
                          <c:v>Public radio broadcasting</c:v>
                        </c:pt>
                      </c15:dlblFieldTableCache>
                    </c15:dlblFTEntry>
                  </c15:dlblFieldTable>
                  <c15:showDataLabelsRange val="0"/>
                </c:ext>
                <c:ext xmlns:c16="http://schemas.microsoft.com/office/drawing/2014/chart" uri="{C3380CC4-5D6E-409C-BE32-E72D297353CC}">
                  <c16:uniqueId val="{00000002-595A-430A-BF01-BFC6DCF252C1}"/>
                </c:ext>
              </c:extLst>
            </c:dLbl>
            <c:dLbl>
              <c:idx val="3"/>
              <c:layout>
                <c:manualLayout>
                  <c:x val="-0.10932433445819273"/>
                  <c:y val="-0.30239020122484689"/>
                </c:manualLayout>
              </c:layout>
              <c:tx>
                <c:strRef>
                  <c:f>'p2+'!$B$5</c:f>
                  <c:strCache>
                    <c:ptCount val="1"/>
                    <c:pt idx="0">
                      <c:v>Private radio boradcasting</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{3C6DD6C8-CF1A-4A50-A655-FB9D56C5CD3F}</c15:txfldGUID>
                      <c15:f>'p2+'!$B$5</c15:f>
                      <c15:dlblFieldTableCache>
                        <c:ptCount val="1"/>
                        <c:pt idx="0">
                          <c:v>Private radio boradcasting</c:v>
                        </c:pt>
                      </c15:dlblFieldTableCache>
                    </c15:dlblFTEntry>
                  </c15:dlblFieldTable>
                  <c15:showDataLabelsRange val="0"/>
                </c:ext>
                <c:ext xmlns:c16="http://schemas.microsoft.com/office/drawing/2014/chart" uri="{C3380CC4-5D6E-409C-BE32-E72D297353CC}">
                  <c16:uniqueId val="{00000003-595A-430A-BF01-BFC6DCF252C1}"/>
                </c:ext>
              </c:extLst>
            </c:dLbl>
            <c:dLbl>
              <c:idx val="4"/>
              <c:layout>
                <c:manualLayout>
                  <c:x val="3.9795882657524817E-2"/>
                  <c:y val="-6.5008044726116626E-2"/>
                </c:manualLayout>
              </c:layout>
              <c:tx>
                <c:strRef>
                  <c:f>'p2+'!$B$6</c:f>
                  <c:strCache>
                    <c:ptCount val="1"/>
                    <c:pt idx="0">
                      <c:v>Publicly available web portals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{144F72AA-0FA3-4A16-8E56-9D8F74A8A628}</c15:txfldGUID>
                      <c15:f>'p2+'!$B$6</c15:f>
                      <c15:dlblFieldTableCache>
                        <c:ptCount val="1"/>
                        <c:pt idx="0">
                          <c:v>Publicly available web portals</c:v>
                        </c:pt>
                      </c15:dlblFieldTableCache>
                    </c15:dlblFTEntry>
                  </c15:dlblFieldTable>
                  <c15:showDataLabelsRange val="0"/>
                </c:ext>
                <c:ext xmlns:c16="http://schemas.microsoft.com/office/drawing/2014/chart" uri="{C3380CC4-5D6E-409C-BE32-E72D297353CC}">
                  <c16:uniqueId val="{00000004-595A-430A-BF01-BFC6DCF252C1}"/>
                </c:ext>
              </c:extLst>
            </c:dLbl>
            <c:dLbl>
              <c:idx val="5"/>
              <c:layout>
                <c:manualLayout>
                  <c:x val="-0.10593647222668595"/>
                  <c:y val="-0.15496472697010436"/>
                </c:manualLayout>
              </c:layout>
              <c:tx>
                <c:strRef>
                  <c:f>'p2+'!$B$7</c:f>
                  <c:strCache>
                    <c:ptCount val="1"/>
                    <c:pt idx="0">
                      <c:v>Traditional print media outlets or their websites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{91A1B3A5-FDAA-4F02-BCF6-30EE84E189D4}</c15:txfldGUID>
                      <c15:f>'p2+'!$B$7</c15:f>
                      <c15:dlblFieldTableCache>
                        <c:ptCount val="1"/>
                        <c:pt idx="0">
                          <c:v>Traditional print media outlets or their websites</c:v>
                        </c:pt>
                      </c15:dlblFieldTableCache>
                    </c15:dlblFTEntry>
                  </c15:dlblFieldTable>
                  <c15:showDataLabelsRange val="0"/>
                </c:ext>
                <c:ext xmlns:c16="http://schemas.microsoft.com/office/drawing/2014/chart" uri="{C3380CC4-5D6E-409C-BE32-E72D297353CC}">
                  <c16:uniqueId val="{00000005-595A-430A-BF01-BFC6DCF252C1}"/>
                </c:ext>
              </c:extLst>
            </c:dLbl>
            <c:dLbl>
              <c:idx val="6"/>
              <c:layout>
                <c:manualLayout>
                  <c:x val="1.9473851482850326E-2"/>
                  <c:y val="0.16266666666666665"/>
                </c:manualLayout>
              </c:layout>
              <c:tx>
                <c:strRef>
                  <c:f>'p2+'!$B$8</c:f>
                  <c:strCache>
                    <c:ptCount val="1"/>
                    <c:pt idx="0">
                      <c:v>"Alternative" media</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{43BFCA73-D455-4974-8849-958409BFEA7F}</c15:txfldGUID>
                      <c15:f>'p2+'!$B$8</c15:f>
                      <c15:dlblFieldTableCache>
                        <c:ptCount val="1"/>
                        <c:pt idx="0">
                          <c:v>"Alternative" media</c:v>
                        </c:pt>
                      </c15:dlblFieldTableCache>
                    </c15:dlblFTEntry>
                  </c15:dlblFieldTable>
                  <c15:showDataLabelsRange val="0"/>
                </c:ext>
                <c:ext xmlns:c16="http://schemas.microsoft.com/office/drawing/2014/chart" uri="{C3380CC4-5D6E-409C-BE32-E72D297353CC}">
                  <c16:uniqueId val="{00000006-595A-430A-BF01-BFC6DCF252C1}"/>
                </c:ext>
              </c:extLst>
            </c:dLbl>
            <c:dLbl>
              <c:idx val="7"/>
              <c:layout>
                <c:manualLayout>
                  <c:x val="6.1641723356009072E-2"/>
                  <c:y val="-2.0579988477050126E-2"/>
                </c:manualLayout>
              </c:layout>
              <c:tx>
                <c:strRef>
                  <c:f>'p2+'!$B$9</c:f>
                  <c:strCache>
                    <c:ptCount val="1"/>
                    <c:pt idx="0">
                      <c:v>Facebook</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{B17FF153-96AF-4AEA-B499-C0B4370A00C6}</c15:txfldGUID>
                      <c15:f>'p2+'!$B$9</c15:f>
                      <c15:dlblFieldTableCache>
                        <c:ptCount val="1"/>
                        <c:pt idx="0">
                          <c:v>Facebook</c:v>
                        </c:pt>
                      </c15:dlblFieldTableCache>
                    </c15:dlblFTEntry>
                  </c15:dlblFieldTable>
                  <c15:showDataLabelsRange val="0"/>
                </c:ext>
                <c:ext xmlns:c16="http://schemas.microsoft.com/office/drawing/2014/chart" uri="{C3380CC4-5D6E-409C-BE32-E72D297353CC}">
                  <c16:uniqueId val="{00000007-595A-430A-BF01-BFC6DCF252C1}"/>
                </c:ext>
              </c:extLst>
            </c:dLbl>
            <c:dLbl>
              <c:idx val="8"/>
              <c:layout>
                <c:manualLayout>
                  <c:x val="-0.10479361508382881"/>
                  <c:y val="6.6140878731621958E-2"/>
                </c:manualLayout>
              </c:layout>
              <c:tx>
                <c:strRef>
                  <c:f>'p2+'!$B$10</c:f>
                  <c:strCache>
                    <c:ptCount val="1"/>
                    <c:pt idx="0">
                      <c:v>Twitter</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{37FB5FDE-A9CD-4432-82AA-E8FC57242E9E}</c15:txfldGUID>
                      <c15:f>'p2+'!$B$10</c15:f>
                      <c15:dlblFieldTableCache>
                        <c:ptCount val="1"/>
                        <c:pt idx="0">
                          <c:v>Twitter</c:v>
                        </c:pt>
                      </c15:dlblFieldTableCache>
                    </c15:dlblFTEntry>
                  </c15:dlblFieldTable>
                  <c15:showDataLabelsRange val="0"/>
                </c:ext>
                <c:ext xmlns:c16="http://schemas.microsoft.com/office/drawing/2014/chart" uri="{C3380CC4-5D6E-409C-BE32-E72D297353CC}">
                  <c16:uniqueId val="{00000008-595A-430A-BF01-BFC6DCF252C1}"/>
                </c:ext>
              </c:extLst>
            </c:dLbl>
            <c:dLbl>
              <c:idx val="9"/>
              <c:layout>
                <c:manualLayout>
                  <c:x val="-0.1949116360454943"/>
                  <c:y val="-3.5756140238567741E-2"/>
                </c:manualLayout>
              </c:layout>
              <c:tx>
                <c:strRef>
                  <c:f>'p2+'!$B$11</c:f>
                  <c:strCache>
                    <c:ptCount val="1"/>
                    <c:pt idx="0">
                      <c:v>Private blogs</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{392E10BF-B26C-4BD6-BF42-518F6D3F0FFD}</c15:txfldGUID>
                      <c15:f>'p2+'!$B$11</c15:f>
                      <c15:dlblFieldTableCache>
                        <c:ptCount val="1"/>
                        <c:pt idx="0">
                          <c:v>Private blogs</c:v>
                        </c:pt>
                      </c15:dlblFieldTableCache>
                    </c15:dlblFTEntry>
                  </c15:dlblFieldTable>
                  <c15:showDataLabelsRange val="0"/>
                </c:ext>
                <c:ext xmlns:c16="http://schemas.microsoft.com/office/drawing/2014/chart" uri="{C3380CC4-5D6E-409C-BE32-E72D297353CC}">
                  <c16:uniqueId val="{00000009-595A-430A-BF01-BFC6DCF252C1}"/>
                </c:ext>
              </c:extLst>
            </c:dLbl>
            <c:dLbl>
              <c:idx val="10"/>
              <c:layout>
                <c:manualLayout>
                  <c:x val="-3.8240362811791447E-2"/>
                  <c:y val="7.6980987132705889E-2"/>
                </c:manualLayout>
              </c:layout>
              <c:tx>
                <c:strRef>
                  <c:f>'p2+'!$B$12</c:f>
                  <c:strCache>
                    <c:ptCount val="1"/>
                    <c:pt idx="0">
                      <c:v>Video blogs on Youtube</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{924D91DC-D27F-4B70-A6E9-F25BBDB9F9EC}</c15:txfldGUID>
                      <c15:f>'p2+'!$B$12</c15:f>
                      <c15:dlblFieldTableCache>
                        <c:ptCount val="1"/>
                        <c:pt idx="0">
                          <c:v>Video blogs on Youtube</c:v>
                        </c:pt>
                      </c15:dlblFieldTableCache>
                    </c15:dlblFTEntry>
                  </c15:dlblFieldTable>
                  <c15:showDataLabelsRange val="0"/>
                </c:ext>
                <c:ext xmlns:c16="http://schemas.microsoft.com/office/drawing/2014/chart" uri="{C3380CC4-5D6E-409C-BE32-E72D297353CC}">
                  <c16:uniqueId val="{0000000A-595A-430A-BF01-BFC6DCF252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'p2+'!$C$2:$C$12</c:f>
              <c:numCache>
                <c:formatCode>General</c:formatCode>
                <c:ptCount val="11"/>
                <c:pt idx="0">
                  <c:v>1.7818930041152263</c:v>
                </c:pt>
                <c:pt idx="1">
                  <c:v>2.3642564802182808</c:v>
                </c:pt>
                <c:pt idx="2">
                  <c:v>1.7205479452054795</c:v>
                </c:pt>
                <c:pt idx="3">
                  <c:v>2.1438356164383561</c:v>
                </c:pt>
                <c:pt idx="4">
                  <c:v>2.7215363511659807</c:v>
                </c:pt>
                <c:pt idx="5">
                  <c:v>1.778236914600551</c:v>
                </c:pt>
                <c:pt idx="6">
                  <c:v>1.458217270194986</c:v>
                </c:pt>
                <c:pt idx="7">
                  <c:v>2.8412483039348713</c:v>
                </c:pt>
                <c:pt idx="8">
                  <c:v>1.4586776859504131</c:v>
                </c:pt>
                <c:pt idx="9">
                  <c:v>1.7559274755927476</c:v>
                </c:pt>
                <c:pt idx="10">
                  <c:v>2.2843406593406592</c:v>
                </c:pt>
              </c:numCache>
            </c:numRef>
          </c:xVal>
          <c:yVal>
            <c:numRef>
              <c:f>'p2+'!$D$2:$D$12</c:f>
              <c:numCache>
                <c:formatCode>General</c:formatCode>
                <c:ptCount val="11"/>
                <c:pt idx="0">
                  <c:v>2.2617246596066565</c:v>
                </c:pt>
                <c:pt idx="1">
                  <c:v>2.4510948905109489</c:v>
                </c:pt>
                <c:pt idx="2">
                  <c:v>2.2814465408805034</c:v>
                </c:pt>
                <c:pt idx="3">
                  <c:v>2.4762633996937211</c:v>
                </c:pt>
                <c:pt idx="4">
                  <c:v>2.5874635568513118</c:v>
                </c:pt>
                <c:pt idx="5">
                  <c:v>2.4688524590163934</c:v>
                </c:pt>
                <c:pt idx="6">
                  <c:v>1.9578544061302683</c:v>
                </c:pt>
                <c:pt idx="7">
                  <c:v>2.2669552669552671</c:v>
                </c:pt>
                <c:pt idx="8">
                  <c:v>1.919626168224299</c:v>
                </c:pt>
                <c:pt idx="9">
                  <c:v>2.0666666666666669</c:v>
                </c:pt>
                <c:pt idx="10">
                  <c:v>2.3229813664596275</c:v>
                </c:pt>
              </c:numCache>
            </c:numRef>
          </c:yVal>
          <c:smooth val="0"/>
          <c:extLst>
            <c:ext xmlns:c16="http://schemas.microsoft.com/office/drawing/2014/chart" uri="{C3380CC4-5D6E-409C-BE32-E72D297353CC}">
              <c16:uniqueId val="{0000000D-595A-430A-BF01-BFC6DCF252C1}"/>
            </c:ext>
          </c:extLst>
        </c:ser>
        <c:dLbls>
          <c:showLegendKey val="0"/>
          <c:showVal val="0"/>
          <c:showCatName val="0"/>
          <c:showSerName val="0"/>
          <c:showPercent val="0"/>
          <c:showBubbleSize val="0"/>
        </c:dLbls>
        <c:axId val="534861544"/>
        <c:axId val="534862528"/>
      </c:scatterChart>
      <c:valAx>
        <c:axId val="534861544"/>
        <c:scaling>
          <c:orientation val="minMax"/>
          <c:max val="4"/>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a:t>Consumption level (1-4)</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862528"/>
        <c:crosses val="autoZero"/>
        <c:crossBetween val="midCat"/>
      </c:valAx>
      <c:valAx>
        <c:axId val="534862528"/>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u-HU"/>
                  <a:t>Trust level (1-4)</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86154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'a9'!$I$5</c:f>
              <c:strCache>
                <c:ptCount val="1"/>
                <c:pt idx="0">
                  <c:v>Yes, I have been involved</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'a9'!$H$6:$H$16</c:f>
              <c:strCache>
                <c:ptCount val="11"/>
                <c:pt idx="0">
                  <c:v>Voting in local elections</c:v>
                </c:pt>
                <c:pt idx="1">
                  <c:v>Voting in national elections</c:v>
                </c:pt>
                <c:pt idx="2">
                  <c:v>Participating in an online petition or protest</c:v>
                </c:pt>
                <c:pt idx="3">
                  <c:v>Volunteering (excluding COVID-19 related initiatives)</c:v>
                </c:pt>
                <c:pt idx="4">
                  <c:v>Signing a petition on the street or at another place not including the internet</c:v>
                </c:pt>
                <c:pt idx="5">
                  <c:v>Publicly sharing or expressing your ideas on politics or important public issues through blogs, comments to the media, social networks, public discussions, etc.</c:v>
                </c:pt>
                <c:pt idx="6">
                  <c:v>Supporting an online crowd-funding campaign</c:v>
                </c:pt>
                <c:pt idx="7">
                  <c:v>Volunteering in COVID-19-related initiatives</c:v>
                </c:pt>
                <c:pt idx="8">
                  <c:v>Contacting a politician or local political representative in relation to a particular public issue or official request</c:v>
                </c:pt>
                <c:pt idx="9">
                  <c:v>Taking part in a demonstration</c:v>
                </c:pt>
                <c:pt idx="10">
                  <c:v>Membership in a political party</c:v>
                </c:pt>
              </c:strCache>
            </c:strRef>
          </c:cat>
          <c:val>
            <c:numRef>
              <c:f>'a9'!$I$6:$I$16</c:f>
              <c:numCache>
                <c:formatCode>0%</c:formatCode>
                <c:ptCount val="11"/>
                <c:pt idx="0">
                  <c:v>0.46266666666666667</c:v>
                </c:pt>
                <c:pt idx="1">
                  <c:v>0.46133333333333332</c:v>
                </c:pt>
                <c:pt idx="2">
                  <c:v>0.31066666666666665</c:v>
                </c:pt>
                <c:pt idx="3">
                  <c:v>0.17333333333333334</c:v>
                </c:pt>
                <c:pt idx="4">
                  <c:v>0.128</c:v>
                </c:pt>
                <c:pt idx="5">
                  <c:v>0.10666666666666667</c:v>
                </c:pt>
                <c:pt idx="6">
                  <c:v>8.7999999999999995E-2</c:v>
                </c:pt>
                <c:pt idx="7">
                  <c:v>8.1333333333333327E-2</c:v>
                </c:pt>
                <c:pt idx="8">
                  <c:v>6.8000000000000005E-2</c:v>
                </c:pt>
                <c:pt idx="9">
                  <c:v>6.5333333333333327E-2</c:v>
                </c:pt>
                <c:pt idx="10">
                  <c:v>3.0666666666666665E-2</c:v>
                </c:pt>
              </c:numCache>
            </c:numRef>
          </c:val>
          <c:extLst>
            <c:ext xmlns:c16="http://schemas.microsoft.com/office/drawing/2014/chart" uri="{C3380CC4-5D6E-409C-BE32-E72D297353CC}">
              <c16:uniqueId val="{00000000-AF6C-455B-8A7F-73504726D527}"/>
            </c:ext>
          </c:extLst>
        </c:ser>
        <c:ser>
          <c:idx val="1"/>
          <c:order val="1"/>
          <c:tx>
            <c:strRef>
              <c:f>'a9'!$J$5</c:f>
              <c:strCache>
                <c:ptCount val="1"/>
                <c:pt idx="0">
                  <c:v>No, I have not been involved but I plan to get involved</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'a9'!$H$6:$H$16</c:f>
              <c:strCache>
                <c:ptCount val="11"/>
                <c:pt idx="0">
                  <c:v>Voting in local elections</c:v>
                </c:pt>
                <c:pt idx="1">
                  <c:v>Voting in national elections</c:v>
                </c:pt>
                <c:pt idx="2">
                  <c:v>Participating in an online petition or protest</c:v>
                </c:pt>
                <c:pt idx="3">
                  <c:v>Volunteering (excluding COVID-19 related initiatives)</c:v>
                </c:pt>
                <c:pt idx="4">
                  <c:v>Signing a petition on the street or at another place not including the internet</c:v>
                </c:pt>
                <c:pt idx="5">
                  <c:v>Publicly sharing or expressing your ideas on politics or important public issues through blogs, comments to the media, social networks, public discussions, etc.</c:v>
                </c:pt>
                <c:pt idx="6">
                  <c:v>Supporting an online crowd-funding campaign</c:v>
                </c:pt>
                <c:pt idx="7">
                  <c:v>Volunteering in COVID-19-related initiatives</c:v>
                </c:pt>
                <c:pt idx="8">
                  <c:v>Contacting a politician or local political representative in relation to a particular public issue or official request</c:v>
                </c:pt>
                <c:pt idx="9">
                  <c:v>Taking part in a demonstration</c:v>
                </c:pt>
                <c:pt idx="10">
                  <c:v>Membership in a political party</c:v>
                </c:pt>
              </c:strCache>
            </c:strRef>
          </c:cat>
          <c:val>
            <c:numRef>
              <c:f>'a9'!$J$6:$J$16</c:f>
              <c:numCache>
                <c:formatCode>0%</c:formatCode>
                <c:ptCount val="11"/>
                <c:pt idx="0">
                  <c:v>0.192</c:v>
                </c:pt>
                <c:pt idx="1">
                  <c:v>0.20133333333333334</c:v>
                </c:pt>
                <c:pt idx="2">
                  <c:v>0.13466666666666666</c:v>
                </c:pt>
                <c:pt idx="3">
                  <c:v>0.27600000000000002</c:v>
                </c:pt>
                <c:pt idx="4">
                  <c:v>0.15866666666666668</c:v>
                </c:pt>
                <c:pt idx="5">
                  <c:v>0.112</c:v>
                </c:pt>
                <c:pt idx="6">
                  <c:v>0.16</c:v>
                </c:pt>
                <c:pt idx="7">
                  <c:v>0.216</c:v>
                </c:pt>
                <c:pt idx="8">
                  <c:v>0.12666666666666668</c:v>
                </c:pt>
                <c:pt idx="9">
                  <c:v>0.14666666666666667</c:v>
                </c:pt>
                <c:pt idx="10">
                  <c:v>9.6000000000000002E-2</c:v>
                </c:pt>
              </c:numCache>
            </c:numRef>
          </c:val>
          <c:extLst>
            <c:ext xmlns:c16="http://schemas.microsoft.com/office/drawing/2014/chart" uri="{C3380CC4-5D6E-409C-BE32-E72D297353CC}">
              <c16:uniqueId val="{00000001-AF6C-455B-8A7F-73504726D527}"/>
            </c:ext>
          </c:extLst>
        </c:ser>
        <c:ser>
          <c:idx val="2"/>
          <c:order val="2"/>
          <c:tx>
            <c:strRef>
              <c:f>'a9'!$K$5</c:f>
              <c:strCache>
                <c:ptCount val="1"/>
                <c:pt idx="0">
                  <c:v>No, I have not been involved and I do not plan to get involved</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'a9'!$H$6:$H$16</c:f>
              <c:strCache>
                <c:ptCount val="11"/>
                <c:pt idx="0">
                  <c:v>Voting in local elections</c:v>
                </c:pt>
                <c:pt idx="1">
                  <c:v>Voting in national elections</c:v>
                </c:pt>
                <c:pt idx="2">
                  <c:v>Participating in an online petition or protest</c:v>
                </c:pt>
                <c:pt idx="3">
                  <c:v>Volunteering (excluding COVID-19 related initiatives)</c:v>
                </c:pt>
                <c:pt idx="4">
                  <c:v>Signing a petition on the street or at another place not including the internet</c:v>
                </c:pt>
                <c:pt idx="5">
                  <c:v>Publicly sharing or expressing your ideas on politics or important public issues through blogs, comments to the media, social networks, public discussions, etc.</c:v>
                </c:pt>
                <c:pt idx="6">
                  <c:v>Supporting an online crowd-funding campaign</c:v>
                </c:pt>
                <c:pt idx="7">
                  <c:v>Volunteering in COVID-19-related initiatives</c:v>
                </c:pt>
                <c:pt idx="8">
                  <c:v>Contacting a politician or local political representative in relation to a particular public issue or official request</c:v>
                </c:pt>
                <c:pt idx="9">
                  <c:v>Taking part in a demonstration</c:v>
                </c:pt>
                <c:pt idx="10">
                  <c:v>Membership in a political party</c:v>
                </c:pt>
              </c:strCache>
            </c:strRef>
          </c:cat>
          <c:val>
            <c:numRef>
              <c:f>'a9'!$K$6:$K$16</c:f>
              <c:numCache>
                <c:formatCode>0%</c:formatCode>
                <c:ptCount val="11"/>
                <c:pt idx="0">
                  <c:v>0.28399999999999997</c:v>
                </c:pt>
                <c:pt idx="1">
                  <c:v>0.27733333333333332</c:v>
                </c:pt>
                <c:pt idx="2">
                  <c:v>0.49066666666666664</c:v>
                </c:pt>
                <c:pt idx="3">
                  <c:v>0.47599999999999998</c:v>
                </c:pt>
                <c:pt idx="4">
                  <c:v>0.63466666666666671</c:v>
                </c:pt>
                <c:pt idx="5">
                  <c:v>0.71733333333333338</c:v>
                </c:pt>
                <c:pt idx="6">
                  <c:v>0.67333333333333334</c:v>
                </c:pt>
                <c:pt idx="7">
                  <c:v>0.624</c:v>
                </c:pt>
                <c:pt idx="8">
                  <c:v>0.74399999999999999</c:v>
                </c:pt>
                <c:pt idx="9">
                  <c:v>0.70399999999999996</c:v>
                </c:pt>
                <c:pt idx="10">
                  <c:v>0.79466666666666663</c:v>
                </c:pt>
              </c:numCache>
            </c:numRef>
          </c:val>
          <c:extLst>
            <c:ext xmlns:c16="http://schemas.microsoft.com/office/drawing/2014/chart" uri="{C3380CC4-5D6E-409C-BE32-E72D297353CC}">
              <c16:uniqueId val="{00000002-AF6C-455B-8A7F-73504726D527}"/>
            </c:ext>
          </c:extLst>
        </c:ser>
        <c:ser>
          <c:idx val="3"/>
          <c:order val="3"/>
          <c:tx>
            <c:strRef>
              <c:f>'a9'!$L$5</c:f>
              <c:strCache>
                <c:ptCount val="1"/>
                <c:pt idx="0">
                  <c:v>Do not know</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'a9'!$H$6:$H$16</c:f>
              <c:strCache>
                <c:ptCount val="11"/>
                <c:pt idx="0">
                  <c:v>Voting in local elections</c:v>
                </c:pt>
                <c:pt idx="1">
                  <c:v>Voting in national elections</c:v>
                </c:pt>
                <c:pt idx="2">
                  <c:v>Participating in an online petition or protest</c:v>
                </c:pt>
                <c:pt idx="3">
                  <c:v>Volunteering (excluding COVID-19 related initiatives)</c:v>
                </c:pt>
                <c:pt idx="4">
                  <c:v>Signing a petition on the street or at another place not including the internet</c:v>
                </c:pt>
                <c:pt idx="5">
                  <c:v>Publicly sharing or expressing your ideas on politics or important public issues through blogs, comments to the media, social networks, public discussions, etc.</c:v>
                </c:pt>
                <c:pt idx="6">
                  <c:v>Supporting an online crowd-funding campaign</c:v>
                </c:pt>
                <c:pt idx="7">
                  <c:v>Volunteering in COVID-19-related initiatives</c:v>
                </c:pt>
                <c:pt idx="8">
                  <c:v>Contacting a politician or local political representative in relation to a particular public issue or official request</c:v>
                </c:pt>
                <c:pt idx="9">
                  <c:v>Taking part in a demonstration</c:v>
                </c:pt>
                <c:pt idx="10">
                  <c:v>Membership in a political party</c:v>
                </c:pt>
              </c:strCache>
            </c:strRef>
          </c:cat>
          <c:val>
            <c:numRef>
              <c:f>'a9'!$L$6:$L$16</c:f>
              <c:numCache>
                <c:formatCode>0%</c:formatCode>
                <c:ptCount val="11"/>
                <c:pt idx="0">
                  <c:v>6.133333333333333E-2</c:v>
                </c:pt>
                <c:pt idx="1">
                  <c:v>0.06</c:v>
                </c:pt>
                <c:pt idx="2">
                  <c:v>6.4000000000000001E-2</c:v>
                </c:pt>
                <c:pt idx="3">
                  <c:v>7.4666666666666673E-2</c:v>
                </c:pt>
                <c:pt idx="4">
                  <c:v>7.8666666666666663E-2</c:v>
                </c:pt>
                <c:pt idx="5">
                  <c:v>6.4000000000000001E-2</c:v>
                </c:pt>
                <c:pt idx="6">
                  <c:v>7.8666666666666663E-2</c:v>
                </c:pt>
                <c:pt idx="7">
                  <c:v>7.8666666666666663E-2</c:v>
                </c:pt>
                <c:pt idx="8">
                  <c:v>6.133333333333333E-2</c:v>
                </c:pt>
                <c:pt idx="9">
                  <c:v>8.4000000000000005E-2</c:v>
                </c:pt>
                <c:pt idx="10">
                  <c:v>7.8666666666666663E-2</c:v>
                </c:pt>
              </c:numCache>
            </c:numRef>
          </c:val>
          <c:extLst>
            <c:ext xmlns:c16="http://schemas.microsoft.com/office/drawing/2014/chart" uri="{C3380CC4-5D6E-409C-BE32-E72D297353CC}">
              <c16:uniqueId val="{00000003-AF6C-455B-8A7F-73504726D527}"/>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'a1'!$D$5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8139-4A18-AE77-05299AC75D9D}"/>
              </c:ext>
            </c:extLst>
          </c:dPt>
          <c:dPt>
            <c:idx val="1"/>
            <c:invertIfNegative val="0"/>
            <c:bubble3D val="0"/>
            <c:spPr>
              <a:solidFill>
                <a:srgbClr val="4F81BD"/>
              </a:solidFill>
              <a:ln>
                <a:noFill/>
              </a:ln>
              <a:effectLst/>
            </c:spPr>
            <c:extLst>
              <c:ext xmlns:c16="http://schemas.microsoft.com/office/drawing/2014/chart" uri="{C3380CC4-5D6E-409C-BE32-E72D297353CC}">
                <c16:uniqueId val="{00000003-8139-4A18-AE77-05299AC75D9D}"/>
              </c:ext>
            </c:extLst>
          </c:dPt>
          <c:dPt>
            <c:idx val="2"/>
            <c:invertIfNegative val="0"/>
            <c:bubble3D val="0"/>
            <c:spPr>
              <a:solidFill>
                <a:srgbClr val="F79646"/>
              </a:solidFill>
              <a:ln>
                <a:noFill/>
              </a:ln>
              <a:effectLst/>
            </c:spPr>
            <c:extLst>
              <c:ext xmlns:c16="http://schemas.microsoft.com/office/drawing/2014/chart" uri="{C3380CC4-5D6E-409C-BE32-E72D297353CC}">
                <c16:uniqueId val="{00000005-8139-4A18-AE77-05299AC75D9D}"/>
              </c:ext>
            </c:extLst>
          </c:dPt>
          <c:dPt>
            <c:idx val="3"/>
            <c:invertIfNegative val="0"/>
            <c:bubble3D val="0"/>
            <c:spPr>
              <a:solidFill>
                <a:srgbClr val="DD6909"/>
              </a:solidFill>
              <a:ln>
                <a:noFill/>
              </a:ln>
              <a:effectLst/>
            </c:spPr>
            <c:extLst>
              <c:ext xmlns:c16="http://schemas.microsoft.com/office/drawing/2014/chart" uri="{C3380CC4-5D6E-409C-BE32-E72D297353CC}">
                <c16:uniqueId val="{00000007-8139-4A18-AE77-05299AC75D9D}"/>
              </c:ext>
            </c:extLst>
          </c:dPt>
          <c:dPt>
            <c:idx val="4"/>
            <c:invertIfNegative val="0"/>
            <c:bubble3D val="0"/>
            <c:spPr>
              <a:solidFill>
                <a:srgbClr val="7F7F7F"/>
              </a:solidFill>
              <a:ln>
                <a:noFill/>
              </a:ln>
              <a:effectLst/>
            </c:spPr>
            <c:extLst>
              <c:ext xmlns:c16="http://schemas.microsoft.com/office/drawing/2014/chart" uri="{C3380CC4-5D6E-409C-BE32-E72D297353CC}">
                <c16:uniqueId val="{00000009-8139-4A18-AE77-05299AC75D9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'a1'!$B$6:$B$10</c:f>
              <c:strCache>
                <c:ptCount val="5"/>
                <c:pt idx="0">
                  <c:v>Very satisfied</c:v>
                </c:pt>
                <c:pt idx="1">
                  <c:v>Rather satisfied</c:v>
                </c:pt>
                <c:pt idx="2">
                  <c:v>Rather dissatisfied</c:v>
                </c:pt>
                <c:pt idx="3">
                  <c:v>Not satisfied at all</c:v>
                </c:pt>
                <c:pt idx="4">
                  <c:v>Do not know</c:v>
                </c:pt>
              </c:strCache>
            </c:strRef>
          </c:cat>
          <c:val>
            <c:numRef>
              <c:f>'a1'!$D$6:$D$10</c:f>
              <c:numCache>
                <c:formatCode>0%</c:formatCode>
                <c:ptCount val="5"/>
                <c:pt idx="0">
                  <c:v>4.1333333333333333E-2</c:v>
                </c:pt>
                <c:pt idx="1">
                  <c:v>0.22666666666666666</c:v>
                </c:pt>
                <c:pt idx="2">
                  <c:v>0.31333333333333335</c:v>
                </c:pt>
                <c:pt idx="3">
                  <c:v>0.32266666666666666</c:v>
                </c:pt>
                <c:pt idx="4">
                  <c:v>9.6000000000000002E-2</c:v>
                </c:pt>
              </c:numCache>
            </c:numRef>
          </c:val>
          <c:extLst>
            <c:ext xmlns:c16="http://schemas.microsoft.com/office/drawing/2014/chart" uri="{C3380CC4-5D6E-409C-BE32-E72D297353CC}">
              <c16:uniqueId val="{0000000A-8139-4A18-AE77-05299AC75D9D}"/>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'a4'!$D$5</c:f>
              <c:strCache>
                <c:ptCount val="1"/>
                <c:pt idx="0">
                  <c:v>%</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1-6D97-441F-8211-F552F63A6399}"/>
              </c:ext>
            </c:extLst>
          </c:dPt>
          <c:dPt>
            <c:idx val="1"/>
            <c:invertIfNegative val="0"/>
            <c:bubble3D val="0"/>
            <c:spPr>
              <a:solidFill>
                <a:srgbClr val="4F81BD"/>
              </a:solidFill>
              <a:ln>
                <a:noFill/>
              </a:ln>
              <a:effectLst/>
            </c:spPr>
            <c:extLst>
              <c:ext xmlns:c16="http://schemas.microsoft.com/office/drawing/2014/chart" uri="{C3380CC4-5D6E-409C-BE32-E72D297353CC}">
                <c16:uniqueId val="{00000003-6D97-441F-8211-F552F63A6399}"/>
              </c:ext>
            </c:extLst>
          </c:dPt>
          <c:dPt>
            <c:idx val="2"/>
            <c:invertIfNegative val="0"/>
            <c:bubble3D val="0"/>
            <c:spPr>
              <a:solidFill>
                <a:srgbClr val="F79646"/>
              </a:solidFill>
              <a:ln>
                <a:noFill/>
              </a:ln>
              <a:effectLst/>
            </c:spPr>
            <c:extLst>
              <c:ext xmlns:c16="http://schemas.microsoft.com/office/drawing/2014/chart" uri="{C3380CC4-5D6E-409C-BE32-E72D297353CC}">
                <c16:uniqueId val="{00000005-6D97-441F-8211-F552F63A6399}"/>
              </c:ext>
            </c:extLst>
          </c:dPt>
          <c:dPt>
            <c:idx val="3"/>
            <c:invertIfNegative val="0"/>
            <c:bubble3D val="0"/>
            <c:spPr>
              <a:solidFill>
                <a:srgbClr val="DD6909"/>
              </a:solidFill>
              <a:ln>
                <a:noFill/>
              </a:ln>
              <a:effectLst/>
            </c:spPr>
            <c:extLst>
              <c:ext xmlns:c16="http://schemas.microsoft.com/office/drawing/2014/chart" uri="{C3380CC4-5D6E-409C-BE32-E72D297353CC}">
                <c16:uniqueId val="{00000007-6D97-441F-8211-F552F63A6399}"/>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6D97-441F-8211-F552F63A639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'a4'!$B$6:$B$10</c:f>
              <c:strCache>
                <c:ptCount val="5"/>
                <c:pt idx="0">
                  <c:v>Very satisfied</c:v>
                </c:pt>
                <c:pt idx="1">
                  <c:v>Rather satisfied</c:v>
                </c:pt>
                <c:pt idx="2">
                  <c:v>Rather dissatisfied</c:v>
                </c:pt>
                <c:pt idx="3">
                  <c:v>Not satisfied at all</c:v>
                </c:pt>
                <c:pt idx="4">
                  <c:v>Do not know</c:v>
                </c:pt>
              </c:strCache>
            </c:strRef>
          </c:cat>
          <c:val>
            <c:numRef>
              <c:f>'a4'!$D$6:$D$10</c:f>
              <c:numCache>
                <c:formatCode>0%</c:formatCode>
                <c:ptCount val="5"/>
                <c:pt idx="0">
                  <c:v>5.4666666666666669E-2</c:v>
                </c:pt>
                <c:pt idx="1">
                  <c:v>0.23333333333333334</c:v>
                </c:pt>
                <c:pt idx="2">
                  <c:v>0.29466666666666669</c:v>
                </c:pt>
                <c:pt idx="3">
                  <c:v>0.32133333333333336</c:v>
                </c:pt>
                <c:pt idx="4">
                  <c:v>9.6000000000000002E-2</c:v>
                </c:pt>
              </c:numCache>
            </c:numRef>
          </c:val>
          <c:extLst>
            <c:ext xmlns:c16="http://schemas.microsoft.com/office/drawing/2014/chart" uri="{C3380CC4-5D6E-409C-BE32-E72D297353CC}">
              <c16:uniqueId val="{0000000A-6D97-441F-8211-F552F63A6399}"/>
            </c:ext>
          </c:extLst>
        </c:ser>
        <c:dLbls>
          <c:showLegendKey val="0"/>
          <c:showVal val="0"/>
          <c:showCatName val="0"/>
          <c:showSerName val="0"/>
          <c:showPercent val="0"/>
          <c:showBubbleSize val="0"/>
        </c:dLbls>
        <c:gapWidth val="33"/>
        <c:axId val="518603056"/>
        <c:axId val="518606992"/>
      </c:barChart>
      <c:catAx>
        <c:axId val="51860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8606992"/>
        <c:crosses val="autoZero"/>
        <c:auto val="1"/>
        <c:lblAlgn val="ctr"/>
        <c:lblOffset val="100"/>
        <c:noMultiLvlLbl val="0"/>
      </c:catAx>
      <c:valAx>
        <c:axId val="51860699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6030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'p3++'!$D$1</c:f>
              <c:strCache>
                <c:ptCount val="1"/>
                <c:pt idx="0">
                  <c:v>A very serious problem</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'p3++'!$C$3:$C$19</c:f>
              <c:strCache>
                <c:ptCount val="17"/>
                <c:pt idx="0">
                  <c:v>Healthcare</c:v>
                </c:pt>
                <c:pt idx="1">
                  <c:v>Rising prices, costs of living</c:v>
                </c:pt>
                <c:pt idx="2">
                  <c:v>Corruption</c:v>
                </c:pt>
                <c:pt idx="3">
                  <c:v>Unemployment</c:v>
                </c:pt>
                <c:pt idx="4">
                  <c:v>Climate change</c:v>
                </c:pt>
                <c:pt idx="5">
                  <c:v>Economic recovery</c:v>
                </c:pt>
                <c:pt idx="6">
                  <c:v>Education</c:v>
                </c:pt>
                <c:pt idx="7">
                  <c:v>Environment</c:v>
                </c:pt>
                <c:pt idx="8">
                  <c:v>Pensions</c:v>
                </c:pt>
                <c:pt idx="9">
                  <c:v>Democratic decline and rising authoritarianism</c:v>
                </c:pt>
                <c:pt idx="10">
                  <c:v>Crime</c:v>
                </c:pt>
                <c:pt idx="11">
                  <c:v>Russian military build-up and Russian aggression against its neighbors</c:v>
                </c:pt>
                <c:pt idx="12">
                  <c:v>COVID-19 pandemic</c:v>
                </c:pt>
                <c:pt idx="13">
                  <c:v>Threats to traditional culture</c:v>
                </c:pt>
                <c:pt idx="14">
                  <c:v>Immigration</c:v>
                </c:pt>
                <c:pt idx="15">
                  <c:v>Terrorism</c:v>
                </c:pt>
                <c:pt idx="16">
                  <c:v>Evolving gender roles</c:v>
                </c:pt>
              </c:strCache>
            </c:strRef>
          </c:cat>
          <c:val>
            <c:numRef>
              <c:f>'p3++'!$D$3:$D$19</c:f>
              <c:numCache>
                <c:formatCode>0%</c:formatCode>
                <c:ptCount val="17"/>
                <c:pt idx="0">
                  <c:v>0.71733333333333338</c:v>
                </c:pt>
                <c:pt idx="1">
                  <c:v>0.66933333333333334</c:v>
                </c:pt>
                <c:pt idx="2">
                  <c:v>0.6186666666666667</c:v>
                </c:pt>
                <c:pt idx="3">
                  <c:v>0.57199999999999995</c:v>
                </c:pt>
                <c:pt idx="4">
                  <c:v>0.53200000000000003</c:v>
                </c:pt>
                <c:pt idx="5">
                  <c:v>0.51866666666666672</c:v>
                </c:pt>
                <c:pt idx="6">
                  <c:v>0.53333333333333333</c:v>
                </c:pt>
                <c:pt idx="7">
                  <c:v>0.48666666666666669</c:v>
                </c:pt>
                <c:pt idx="8">
                  <c:v>0.48133333333333334</c:v>
                </c:pt>
                <c:pt idx="9">
                  <c:v>0.44933333333333331</c:v>
                </c:pt>
                <c:pt idx="10">
                  <c:v>0.41333333333333333</c:v>
                </c:pt>
                <c:pt idx="11">
                  <c:v>0.26933333333333331</c:v>
                </c:pt>
                <c:pt idx="12">
                  <c:v>0.25733333333333336</c:v>
                </c:pt>
                <c:pt idx="13">
                  <c:v>0.21866666666666668</c:v>
                </c:pt>
                <c:pt idx="14">
                  <c:v>0.26666666666666666</c:v>
                </c:pt>
                <c:pt idx="15">
                  <c:v>0.22533333333333333</c:v>
                </c:pt>
                <c:pt idx="16">
                  <c:v>0.17733333333333334</c:v>
                </c:pt>
              </c:numCache>
            </c:numRef>
          </c:val>
          <c:extLst>
            <c:ext xmlns:c16="http://schemas.microsoft.com/office/drawing/2014/chart" uri="{C3380CC4-5D6E-409C-BE32-E72D297353CC}">
              <c16:uniqueId val="{00000000-8853-4EA1-9DA3-C345199DAA08}"/>
            </c:ext>
          </c:extLst>
        </c:ser>
        <c:ser>
          <c:idx val="1"/>
          <c:order val="1"/>
          <c:tx>
            <c:strRef>
              <c:f>'p3++'!$E$1</c:f>
              <c:strCache>
                <c:ptCount val="1"/>
                <c:pt idx="0">
                  <c:v>Somewhat of a problem</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'p3++'!$C$3:$C$19</c:f>
              <c:strCache>
                <c:ptCount val="17"/>
                <c:pt idx="0">
                  <c:v>Healthcare</c:v>
                </c:pt>
                <c:pt idx="1">
                  <c:v>Rising prices, costs of living</c:v>
                </c:pt>
                <c:pt idx="2">
                  <c:v>Corruption</c:v>
                </c:pt>
                <c:pt idx="3">
                  <c:v>Unemployment</c:v>
                </c:pt>
                <c:pt idx="4">
                  <c:v>Climate change</c:v>
                </c:pt>
                <c:pt idx="5">
                  <c:v>Economic recovery</c:v>
                </c:pt>
                <c:pt idx="6">
                  <c:v>Education</c:v>
                </c:pt>
                <c:pt idx="7">
                  <c:v>Environment</c:v>
                </c:pt>
                <c:pt idx="8">
                  <c:v>Pensions</c:v>
                </c:pt>
                <c:pt idx="9">
                  <c:v>Democratic decline and rising authoritarianism</c:v>
                </c:pt>
                <c:pt idx="10">
                  <c:v>Crime</c:v>
                </c:pt>
                <c:pt idx="11">
                  <c:v>Russian military build-up and Russian aggression against its neighbors</c:v>
                </c:pt>
                <c:pt idx="12">
                  <c:v>COVID-19 pandemic</c:v>
                </c:pt>
                <c:pt idx="13">
                  <c:v>Threats to traditional culture</c:v>
                </c:pt>
                <c:pt idx="14">
                  <c:v>Immigration</c:v>
                </c:pt>
                <c:pt idx="15">
                  <c:v>Terrorism</c:v>
                </c:pt>
                <c:pt idx="16">
                  <c:v>Evolving gender roles</c:v>
                </c:pt>
              </c:strCache>
            </c:strRef>
          </c:cat>
          <c:val>
            <c:numRef>
              <c:f>'p3++'!$E$3:$E$19</c:f>
              <c:numCache>
                <c:formatCode>0%</c:formatCode>
                <c:ptCount val="17"/>
                <c:pt idx="0">
                  <c:v>0.17866666666666667</c:v>
                </c:pt>
                <c:pt idx="1">
                  <c:v>0.21466666666666667</c:v>
                </c:pt>
                <c:pt idx="2">
                  <c:v>0.21866666666666668</c:v>
                </c:pt>
                <c:pt idx="3">
                  <c:v>0.28666666666666668</c:v>
                </c:pt>
                <c:pt idx="4">
                  <c:v>0.32533333333333331</c:v>
                </c:pt>
                <c:pt idx="5">
                  <c:v>0.34799999999999998</c:v>
                </c:pt>
                <c:pt idx="6">
                  <c:v>0.308</c:v>
                </c:pt>
                <c:pt idx="7">
                  <c:v>0.36133333333333334</c:v>
                </c:pt>
                <c:pt idx="8">
                  <c:v>0.33466666666666667</c:v>
                </c:pt>
                <c:pt idx="9">
                  <c:v>0.29599999999999999</c:v>
                </c:pt>
                <c:pt idx="10">
                  <c:v>0.40666666666666668</c:v>
                </c:pt>
                <c:pt idx="11">
                  <c:v>0.30533333333333335</c:v>
                </c:pt>
                <c:pt idx="12">
                  <c:v>0.41066666666666668</c:v>
                </c:pt>
                <c:pt idx="13">
                  <c:v>0.33600000000000002</c:v>
                </c:pt>
                <c:pt idx="14">
                  <c:v>0.29066666666666668</c:v>
                </c:pt>
                <c:pt idx="15">
                  <c:v>0.24133333333333334</c:v>
                </c:pt>
                <c:pt idx="16">
                  <c:v>0.27200000000000002</c:v>
                </c:pt>
              </c:numCache>
            </c:numRef>
          </c:val>
          <c:extLst>
            <c:ext xmlns:c16="http://schemas.microsoft.com/office/drawing/2014/chart" uri="{C3380CC4-5D6E-409C-BE32-E72D297353CC}">
              <c16:uniqueId val="{00000001-8853-4EA1-9DA3-C345199DAA08}"/>
            </c:ext>
          </c:extLst>
        </c:ser>
        <c:ser>
          <c:idx val="2"/>
          <c:order val="2"/>
          <c:tx>
            <c:strRef>
              <c:f>'p3++'!$F$1</c:f>
              <c:strCache>
                <c:ptCount val="1"/>
                <c:pt idx="0">
                  <c:v>Not a significant problem</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'p3++'!$C$3:$C$19</c:f>
              <c:strCache>
                <c:ptCount val="17"/>
                <c:pt idx="0">
                  <c:v>Healthcare</c:v>
                </c:pt>
                <c:pt idx="1">
                  <c:v>Rising prices, costs of living</c:v>
                </c:pt>
                <c:pt idx="2">
                  <c:v>Corruption</c:v>
                </c:pt>
                <c:pt idx="3">
                  <c:v>Unemployment</c:v>
                </c:pt>
                <c:pt idx="4">
                  <c:v>Climate change</c:v>
                </c:pt>
                <c:pt idx="5">
                  <c:v>Economic recovery</c:v>
                </c:pt>
                <c:pt idx="6">
                  <c:v>Education</c:v>
                </c:pt>
                <c:pt idx="7">
                  <c:v>Environment</c:v>
                </c:pt>
                <c:pt idx="8">
                  <c:v>Pensions</c:v>
                </c:pt>
                <c:pt idx="9">
                  <c:v>Democratic decline and rising authoritarianism</c:v>
                </c:pt>
                <c:pt idx="10">
                  <c:v>Crime</c:v>
                </c:pt>
                <c:pt idx="11">
                  <c:v>Russian military build-up and Russian aggression against its neighbors</c:v>
                </c:pt>
                <c:pt idx="12">
                  <c:v>COVID-19 pandemic</c:v>
                </c:pt>
                <c:pt idx="13">
                  <c:v>Threats to traditional culture</c:v>
                </c:pt>
                <c:pt idx="14">
                  <c:v>Immigration</c:v>
                </c:pt>
                <c:pt idx="15">
                  <c:v>Terrorism</c:v>
                </c:pt>
                <c:pt idx="16">
                  <c:v>Evolving gender roles</c:v>
                </c:pt>
              </c:strCache>
            </c:strRef>
          </c:cat>
          <c:val>
            <c:numRef>
              <c:f>'p3++'!$F$3:$F$19</c:f>
              <c:numCache>
                <c:formatCode>0%</c:formatCode>
                <c:ptCount val="17"/>
                <c:pt idx="0">
                  <c:v>5.1999999999999998E-2</c:v>
                </c:pt>
                <c:pt idx="1">
                  <c:v>0.06</c:v>
                </c:pt>
                <c:pt idx="2">
                  <c:v>6.4000000000000001E-2</c:v>
                </c:pt>
                <c:pt idx="3">
                  <c:v>7.0666666666666669E-2</c:v>
                </c:pt>
                <c:pt idx="4">
                  <c:v>8.1333333333333327E-2</c:v>
                </c:pt>
                <c:pt idx="5">
                  <c:v>7.3333333333333334E-2</c:v>
                </c:pt>
                <c:pt idx="6">
                  <c:v>8.1333333333333327E-2</c:v>
                </c:pt>
                <c:pt idx="7">
                  <c:v>9.1999999999999998E-2</c:v>
                </c:pt>
                <c:pt idx="8">
                  <c:v>9.1999999999999998E-2</c:v>
                </c:pt>
                <c:pt idx="9">
                  <c:v>0.124</c:v>
                </c:pt>
                <c:pt idx="10">
                  <c:v>0.11733333333333333</c:v>
                </c:pt>
                <c:pt idx="11">
                  <c:v>0.19600000000000001</c:v>
                </c:pt>
                <c:pt idx="12">
                  <c:v>0.21866666666666668</c:v>
                </c:pt>
                <c:pt idx="13">
                  <c:v>0.25333333333333335</c:v>
                </c:pt>
                <c:pt idx="14">
                  <c:v>0.25600000000000001</c:v>
                </c:pt>
                <c:pt idx="15">
                  <c:v>0.32</c:v>
                </c:pt>
                <c:pt idx="16">
                  <c:v>0.24533333333333332</c:v>
                </c:pt>
              </c:numCache>
            </c:numRef>
          </c:val>
          <c:extLst>
            <c:ext xmlns:c16="http://schemas.microsoft.com/office/drawing/2014/chart" uri="{C3380CC4-5D6E-409C-BE32-E72D297353CC}">
              <c16:uniqueId val="{00000002-8853-4EA1-9DA3-C345199DAA08}"/>
            </c:ext>
          </c:extLst>
        </c:ser>
        <c:ser>
          <c:idx val="3"/>
          <c:order val="3"/>
          <c:tx>
            <c:strRef>
              <c:f>'p3++'!$G$1</c:f>
              <c:strCache>
                <c:ptCount val="1"/>
                <c:pt idx="0">
                  <c:v>Not at all a serious problem</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'p3++'!$C$3:$C$19</c:f>
              <c:strCache>
                <c:ptCount val="17"/>
                <c:pt idx="0">
                  <c:v>Healthcare</c:v>
                </c:pt>
                <c:pt idx="1">
                  <c:v>Rising prices, costs of living</c:v>
                </c:pt>
                <c:pt idx="2">
                  <c:v>Corruption</c:v>
                </c:pt>
                <c:pt idx="3">
                  <c:v>Unemployment</c:v>
                </c:pt>
                <c:pt idx="4">
                  <c:v>Climate change</c:v>
                </c:pt>
                <c:pt idx="5">
                  <c:v>Economic recovery</c:v>
                </c:pt>
                <c:pt idx="6">
                  <c:v>Education</c:v>
                </c:pt>
                <c:pt idx="7">
                  <c:v>Environment</c:v>
                </c:pt>
                <c:pt idx="8">
                  <c:v>Pensions</c:v>
                </c:pt>
                <c:pt idx="9">
                  <c:v>Democratic decline and rising authoritarianism</c:v>
                </c:pt>
                <c:pt idx="10">
                  <c:v>Crime</c:v>
                </c:pt>
                <c:pt idx="11">
                  <c:v>Russian military build-up and Russian aggression against its neighbors</c:v>
                </c:pt>
                <c:pt idx="12">
                  <c:v>COVID-19 pandemic</c:v>
                </c:pt>
                <c:pt idx="13">
                  <c:v>Threats to traditional culture</c:v>
                </c:pt>
                <c:pt idx="14">
                  <c:v>Immigration</c:v>
                </c:pt>
                <c:pt idx="15">
                  <c:v>Terrorism</c:v>
                </c:pt>
                <c:pt idx="16">
                  <c:v>Evolving gender roles</c:v>
                </c:pt>
              </c:strCache>
            </c:strRef>
          </c:cat>
          <c:val>
            <c:numRef>
              <c:f>'p3++'!$G$3:$G$19</c:f>
              <c:numCache>
                <c:formatCode>0%</c:formatCode>
                <c:ptCount val="17"/>
                <c:pt idx="0">
                  <c:v>0.02</c:v>
                </c:pt>
                <c:pt idx="1">
                  <c:v>2.4E-2</c:v>
                </c:pt>
                <c:pt idx="2">
                  <c:v>2.6666666666666668E-2</c:v>
                </c:pt>
                <c:pt idx="3">
                  <c:v>3.7333333333333336E-2</c:v>
                </c:pt>
                <c:pt idx="4">
                  <c:v>2.1333333333333333E-2</c:v>
                </c:pt>
                <c:pt idx="5">
                  <c:v>2.1333333333333333E-2</c:v>
                </c:pt>
                <c:pt idx="6">
                  <c:v>3.5999999999999997E-2</c:v>
                </c:pt>
                <c:pt idx="7">
                  <c:v>2.4E-2</c:v>
                </c:pt>
                <c:pt idx="8">
                  <c:v>4.2666666666666665E-2</c:v>
                </c:pt>
                <c:pt idx="9">
                  <c:v>3.3333333333333333E-2</c:v>
                </c:pt>
                <c:pt idx="10">
                  <c:v>2.4E-2</c:v>
                </c:pt>
                <c:pt idx="11">
                  <c:v>8.1333333333333327E-2</c:v>
                </c:pt>
                <c:pt idx="12">
                  <c:v>7.7333333333333337E-2</c:v>
                </c:pt>
                <c:pt idx="13">
                  <c:v>8.4000000000000005E-2</c:v>
                </c:pt>
                <c:pt idx="14">
                  <c:v>0.13066666666666665</c:v>
                </c:pt>
                <c:pt idx="15">
                  <c:v>0.15333333333333332</c:v>
                </c:pt>
                <c:pt idx="16">
                  <c:v>0.22266666666666668</c:v>
                </c:pt>
              </c:numCache>
            </c:numRef>
          </c:val>
          <c:extLst>
            <c:ext xmlns:c16="http://schemas.microsoft.com/office/drawing/2014/chart" uri="{C3380CC4-5D6E-409C-BE32-E72D297353CC}">
              <c16:uniqueId val="{00000003-8853-4EA1-9DA3-C345199DAA08}"/>
            </c:ext>
          </c:extLst>
        </c:ser>
        <c:ser>
          <c:idx val="4"/>
          <c:order val="4"/>
          <c:tx>
            <c:strRef>
              <c:f>'p3++'!$H$1</c:f>
              <c:strCache>
                <c:ptCount val="1"/>
                <c:pt idx="0">
                  <c:v>Do not know</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'p3++'!$C$3:$C$19</c:f>
              <c:strCache>
                <c:ptCount val="17"/>
                <c:pt idx="0">
                  <c:v>Healthcare</c:v>
                </c:pt>
                <c:pt idx="1">
                  <c:v>Rising prices, costs of living</c:v>
                </c:pt>
                <c:pt idx="2">
                  <c:v>Corruption</c:v>
                </c:pt>
                <c:pt idx="3">
                  <c:v>Unemployment</c:v>
                </c:pt>
                <c:pt idx="4">
                  <c:v>Climate change</c:v>
                </c:pt>
                <c:pt idx="5">
                  <c:v>Economic recovery</c:v>
                </c:pt>
                <c:pt idx="6">
                  <c:v>Education</c:v>
                </c:pt>
                <c:pt idx="7">
                  <c:v>Environment</c:v>
                </c:pt>
                <c:pt idx="8">
                  <c:v>Pensions</c:v>
                </c:pt>
                <c:pt idx="9">
                  <c:v>Democratic decline and rising authoritarianism</c:v>
                </c:pt>
                <c:pt idx="10">
                  <c:v>Crime</c:v>
                </c:pt>
                <c:pt idx="11">
                  <c:v>Russian military build-up and Russian aggression against its neighbors</c:v>
                </c:pt>
                <c:pt idx="12">
                  <c:v>COVID-19 pandemic</c:v>
                </c:pt>
                <c:pt idx="13">
                  <c:v>Threats to traditional culture</c:v>
                </c:pt>
                <c:pt idx="14">
                  <c:v>Immigration</c:v>
                </c:pt>
                <c:pt idx="15">
                  <c:v>Terrorism</c:v>
                </c:pt>
                <c:pt idx="16">
                  <c:v>Evolving gender roles</c:v>
                </c:pt>
              </c:strCache>
            </c:strRef>
          </c:cat>
          <c:val>
            <c:numRef>
              <c:f>'p3++'!$H$3:$H$19</c:f>
              <c:numCache>
                <c:formatCode>0%</c:formatCode>
                <c:ptCount val="17"/>
                <c:pt idx="0">
                  <c:v>3.2000000000000001E-2</c:v>
                </c:pt>
                <c:pt idx="1">
                  <c:v>3.2000000000000001E-2</c:v>
                </c:pt>
                <c:pt idx="2">
                  <c:v>7.1999999999999995E-2</c:v>
                </c:pt>
                <c:pt idx="3">
                  <c:v>3.3333333333333333E-2</c:v>
                </c:pt>
                <c:pt idx="4">
                  <c:v>0.04</c:v>
                </c:pt>
                <c:pt idx="5">
                  <c:v>3.8666666666666669E-2</c:v>
                </c:pt>
                <c:pt idx="6">
                  <c:v>4.1333333333333333E-2</c:v>
                </c:pt>
                <c:pt idx="7">
                  <c:v>3.5999999999999997E-2</c:v>
                </c:pt>
                <c:pt idx="8">
                  <c:v>4.9333333333333333E-2</c:v>
                </c:pt>
                <c:pt idx="9">
                  <c:v>9.7333333333333327E-2</c:v>
                </c:pt>
                <c:pt idx="10">
                  <c:v>3.8666666666666669E-2</c:v>
                </c:pt>
                <c:pt idx="11">
                  <c:v>0.14799999999999999</c:v>
                </c:pt>
                <c:pt idx="12">
                  <c:v>3.5999999999999997E-2</c:v>
                </c:pt>
                <c:pt idx="13">
                  <c:v>0.108</c:v>
                </c:pt>
                <c:pt idx="14">
                  <c:v>5.6000000000000001E-2</c:v>
                </c:pt>
                <c:pt idx="15">
                  <c:v>0.06</c:v>
                </c:pt>
                <c:pt idx="16">
                  <c:v>8.2666666666666666E-2</c:v>
                </c:pt>
              </c:numCache>
            </c:numRef>
          </c:val>
          <c:extLst>
            <c:ext xmlns:c16="http://schemas.microsoft.com/office/drawing/2014/chart" uri="{C3380CC4-5D6E-409C-BE32-E72D297353CC}">
              <c16:uniqueId val="{00000004-8853-4EA1-9DA3-C345199DAA08}"/>
            </c:ext>
          </c:extLst>
        </c:ser>
        <c:dLbls>
          <c:showLegendKey val="0"/>
          <c:showVal val="0"/>
          <c:showCatName val="0"/>
          <c:showSerName val="0"/>
          <c:showPercent val="0"/>
          <c:showBubbleSize val="0"/>
        </c:dLbls>
        <c:gapWidth val="67"/>
        <c:overlap val="100"/>
        <c:axId val="787027263"/>
        <c:axId val="621038911"/>
      </c:barChart>
      <c:catAx>
        <c:axId val="7870272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038911"/>
        <c:crosses val="autoZero"/>
        <c:auto val="1"/>
        <c:lblAlgn val="ctr"/>
        <c:lblOffset val="100"/>
        <c:noMultiLvlLbl val="0"/>
      </c:catAx>
      <c:valAx>
        <c:axId val="621038911"/>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7027263"/>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'p4'!$G$5</c:f>
              <c:strCache>
                <c:ptCount val="1"/>
                <c:pt idx="0">
                  <c:v>Fully agree</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'p4'!$F$6:$F$8</c:f>
              <c:strCache>
                <c:ptCount val="3"/>
                <c:pt idx="0">
                  <c:v>COVID-19 originated in the Wuhan food market and spread out around the world because the Chinese government failed to admit the virus was being transmitted among people on time.</c:v>
                </c:pt>
                <c:pt idx="1">
                  <c:v>COVID-19 virus was released by Chinese scientists.</c:v>
                </c:pt>
                <c:pt idx="2">
                  <c:v>COVID-19 virus was released by US scientists.</c:v>
                </c:pt>
              </c:strCache>
            </c:strRef>
          </c:cat>
          <c:val>
            <c:numRef>
              <c:f>'p4'!$G$6:$G$8</c:f>
              <c:numCache>
                <c:formatCode>0%</c:formatCode>
                <c:ptCount val="3"/>
                <c:pt idx="0">
                  <c:v>0.21199999999999999</c:v>
                </c:pt>
                <c:pt idx="1">
                  <c:v>0.112</c:v>
                </c:pt>
                <c:pt idx="2">
                  <c:v>7.5999999999999998E-2</c:v>
                </c:pt>
              </c:numCache>
            </c:numRef>
          </c:val>
          <c:extLst>
            <c:ext xmlns:c16="http://schemas.microsoft.com/office/drawing/2014/chart" uri="{C3380CC4-5D6E-409C-BE32-E72D297353CC}">
              <c16:uniqueId val="{00000000-39A7-4F0A-838A-9B117007D112}"/>
            </c:ext>
          </c:extLst>
        </c:ser>
        <c:ser>
          <c:idx val="1"/>
          <c:order val="1"/>
          <c:tx>
            <c:strRef>
              <c:f>'p4'!$H$5</c:f>
              <c:strCache>
                <c:ptCount val="1"/>
                <c:pt idx="0">
                  <c:v>Rather agree</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'p4'!$F$6:$F$8</c:f>
              <c:strCache>
                <c:ptCount val="3"/>
                <c:pt idx="0">
                  <c:v>COVID-19 originated in the Wuhan food market and spread out around the world because the Chinese government failed to admit the virus was being transmitted among people on time.</c:v>
                </c:pt>
                <c:pt idx="1">
                  <c:v>COVID-19 virus was released by Chinese scientists.</c:v>
                </c:pt>
                <c:pt idx="2">
                  <c:v>COVID-19 virus was released by US scientists.</c:v>
                </c:pt>
              </c:strCache>
            </c:strRef>
          </c:cat>
          <c:val>
            <c:numRef>
              <c:f>'p4'!$H$6:$H$8</c:f>
              <c:numCache>
                <c:formatCode>0%</c:formatCode>
                <c:ptCount val="3"/>
                <c:pt idx="0">
                  <c:v>0.35199999999999998</c:v>
                </c:pt>
                <c:pt idx="1">
                  <c:v>0.19466666666666665</c:v>
                </c:pt>
                <c:pt idx="2">
                  <c:v>0.15866666666666668</c:v>
                </c:pt>
              </c:numCache>
            </c:numRef>
          </c:val>
          <c:extLst>
            <c:ext xmlns:c16="http://schemas.microsoft.com/office/drawing/2014/chart" uri="{C3380CC4-5D6E-409C-BE32-E72D297353CC}">
              <c16:uniqueId val="{00000001-39A7-4F0A-838A-9B117007D112}"/>
            </c:ext>
          </c:extLst>
        </c:ser>
        <c:ser>
          <c:idx val="2"/>
          <c:order val="2"/>
          <c:tx>
            <c:strRef>
              <c:f>'p4'!$I$5</c:f>
              <c:strCache>
                <c:ptCount val="1"/>
                <c:pt idx="0">
                  <c:v>Rather disagree</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'p4'!$F$6:$F$8</c:f>
              <c:strCache>
                <c:ptCount val="3"/>
                <c:pt idx="0">
                  <c:v>COVID-19 originated in the Wuhan food market and spread out around the world because the Chinese government failed to admit the virus was being transmitted among people on time.</c:v>
                </c:pt>
                <c:pt idx="1">
                  <c:v>COVID-19 virus was released by Chinese scientists.</c:v>
                </c:pt>
                <c:pt idx="2">
                  <c:v>COVID-19 virus was released by US scientists.</c:v>
                </c:pt>
              </c:strCache>
            </c:strRef>
          </c:cat>
          <c:val>
            <c:numRef>
              <c:f>'p4'!$I$6:$I$8</c:f>
              <c:numCache>
                <c:formatCode>0%</c:formatCode>
                <c:ptCount val="3"/>
                <c:pt idx="0">
                  <c:v>0.184</c:v>
                </c:pt>
                <c:pt idx="1">
                  <c:v>0.24666666666666667</c:v>
                </c:pt>
                <c:pt idx="2">
                  <c:v>0.23866666666666667</c:v>
                </c:pt>
              </c:numCache>
            </c:numRef>
          </c:val>
          <c:extLst>
            <c:ext xmlns:c16="http://schemas.microsoft.com/office/drawing/2014/chart" uri="{C3380CC4-5D6E-409C-BE32-E72D297353CC}">
              <c16:uniqueId val="{00000002-39A7-4F0A-838A-9B117007D112}"/>
            </c:ext>
          </c:extLst>
        </c:ser>
        <c:ser>
          <c:idx val="3"/>
          <c:order val="3"/>
          <c:tx>
            <c:strRef>
              <c:f>'p4'!$J$5</c:f>
              <c:strCache>
                <c:ptCount val="1"/>
                <c:pt idx="0">
                  <c:v>Fully disagree</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'p4'!$F$6:$F$8</c:f>
              <c:strCache>
                <c:ptCount val="3"/>
                <c:pt idx="0">
                  <c:v>COVID-19 originated in the Wuhan food market and spread out around the world because the Chinese government failed to admit the virus was being transmitted among people on time.</c:v>
                </c:pt>
                <c:pt idx="1">
                  <c:v>COVID-19 virus was released by Chinese scientists.</c:v>
                </c:pt>
                <c:pt idx="2">
                  <c:v>COVID-19 virus was released by US scientists.</c:v>
                </c:pt>
              </c:strCache>
            </c:strRef>
          </c:cat>
          <c:val>
            <c:numRef>
              <c:f>'p4'!$J$6:$J$8</c:f>
              <c:numCache>
                <c:formatCode>0%</c:formatCode>
                <c:ptCount val="3"/>
                <c:pt idx="0">
                  <c:v>0.104</c:v>
                </c:pt>
                <c:pt idx="1">
                  <c:v>0.27200000000000002</c:v>
                </c:pt>
                <c:pt idx="2">
                  <c:v>0.31733333333333336</c:v>
                </c:pt>
              </c:numCache>
            </c:numRef>
          </c:val>
          <c:extLst>
            <c:ext xmlns:c16="http://schemas.microsoft.com/office/drawing/2014/chart" uri="{C3380CC4-5D6E-409C-BE32-E72D297353CC}">
              <c16:uniqueId val="{00000003-39A7-4F0A-838A-9B117007D112}"/>
            </c:ext>
          </c:extLst>
        </c:ser>
        <c:ser>
          <c:idx val="4"/>
          <c:order val="4"/>
          <c:tx>
            <c:strRef>
              <c:f>'p4'!$K$5</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'p4'!$F$6:$F$8</c:f>
              <c:strCache>
                <c:ptCount val="3"/>
                <c:pt idx="0">
                  <c:v>COVID-19 originated in the Wuhan food market and spread out around the world because the Chinese government failed to admit the virus was being transmitted among people on time.</c:v>
                </c:pt>
                <c:pt idx="1">
                  <c:v>COVID-19 virus was released by Chinese scientists.</c:v>
                </c:pt>
                <c:pt idx="2">
                  <c:v>COVID-19 virus was released by US scientists.</c:v>
                </c:pt>
              </c:strCache>
            </c:strRef>
          </c:cat>
          <c:val>
            <c:numRef>
              <c:f>'p4'!$K$6:$K$8</c:f>
              <c:numCache>
                <c:formatCode>0%</c:formatCode>
                <c:ptCount val="3"/>
                <c:pt idx="0">
                  <c:v>0.14799999999999999</c:v>
                </c:pt>
                <c:pt idx="1">
                  <c:v>0.17466666666666666</c:v>
                </c:pt>
                <c:pt idx="2">
                  <c:v>0.20933333333333334</c:v>
                </c:pt>
              </c:numCache>
            </c:numRef>
          </c:val>
          <c:extLst>
            <c:ext xmlns:c16="http://schemas.microsoft.com/office/drawing/2014/chart" uri="{C3380CC4-5D6E-409C-BE32-E72D297353CC}">
              <c16:uniqueId val="{00000004-39A7-4F0A-838A-9B117007D112}"/>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4.8205504322743328E-2"/>
          <c:y val="0.85286800379036831"/>
          <c:w val="0.91895390606243343"/>
          <c:h val="0.120195966099721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'a6'!$J$5</c:f>
              <c:strCache>
                <c:ptCount val="1"/>
                <c:pt idx="0">
                  <c:v>Very satisfied</c:v>
                </c:pt>
              </c:strCache>
            </c:strRef>
          </c:tx>
          <c:spPr>
            <a:solidFill>
              <a:srgbClr val="1F49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'a6'!$I$6:$I$11</c:f>
              <c:strCache>
                <c:ptCount val="6"/>
                <c:pt idx="0">
                  <c:v>Civil Society Organisations</c:v>
                </c:pt>
                <c:pt idx="1">
                  <c:v>Mayor of town/municipality where you reside</c:v>
                </c:pt>
                <c:pt idx="2">
                  <c:v>European Union</c:v>
                </c:pt>
                <c:pt idx="3">
                  <c:v>The Government</c:v>
                </c:pt>
                <c:pt idx="4">
                  <c:v>Parliament</c:v>
                </c:pt>
                <c:pt idx="5">
                  <c:v>The President</c:v>
                </c:pt>
              </c:strCache>
            </c:strRef>
          </c:cat>
          <c:val>
            <c:numRef>
              <c:f>'a6'!$J$6:$J$11</c:f>
              <c:numCache>
                <c:formatCode>0%</c:formatCode>
                <c:ptCount val="6"/>
                <c:pt idx="0">
                  <c:v>0.14399999999999999</c:v>
                </c:pt>
                <c:pt idx="1">
                  <c:v>0.20933333333333334</c:v>
                </c:pt>
                <c:pt idx="2">
                  <c:v>0.12</c:v>
                </c:pt>
                <c:pt idx="3">
                  <c:v>0.108</c:v>
                </c:pt>
                <c:pt idx="4">
                  <c:v>6.133333333333333E-2</c:v>
                </c:pt>
                <c:pt idx="5">
                  <c:v>7.4666666666666673E-2</c:v>
                </c:pt>
              </c:numCache>
            </c:numRef>
          </c:val>
          <c:extLst>
            <c:ext xmlns:c16="http://schemas.microsoft.com/office/drawing/2014/chart" uri="{C3380CC4-5D6E-409C-BE32-E72D297353CC}">
              <c16:uniqueId val="{00000000-6CA4-420E-B730-C2C1C308EF60}"/>
            </c:ext>
          </c:extLst>
        </c:ser>
        <c:ser>
          <c:idx val="1"/>
          <c:order val="1"/>
          <c:tx>
            <c:strRef>
              <c:f>'a6'!$K$5</c:f>
              <c:strCache>
                <c:ptCount val="1"/>
                <c:pt idx="0">
                  <c:v>Rather satisfied</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'a6'!$I$6:$I$11</c:f>
              <c:strCache>
                <c:ptCount val="6"/>
                <c:pt idx="0">
                  <c:v>Civil Society Organisations</c:v>
                </c:pt>
                <c:pt idx="1">
                  <c:v>Mayor of town/municipality where you reside</c:v>
                </c:pt>
                <c:pt idx="2">
                  <c:v>European Union</c:v>
                </c:pt>
                <c:pt idx="3">
                  <c:v>The Government</c:v>
                </c:pt>
                <c:pt idx="4">
                  <c:v>Parliament</c:v>
                </c:pt>
                <c:pt idx="5">
                  <c:v>The President</c:v>
                </c:pt>
              </c:strCache>
            </c:strRef>
          </c:cat>
          <c:val>
            <c:numRef>
              <c:f>'a6'!$K$6:$K$11</c:f>
              <c:numCache>
                <c:formatCode>0%</c:formatCode>
                <c:ptCount val="6"/>
                <c:pt idx="0">
                  <c:v>0.45333333333333331</c:v>
                </c:pt>
                <c:pt idx="1">
                  <c:v>0.40799999999999997</c:v>
                </c:pt>
                <c:pt idx="2">
                  <c:v>0.41199999999999998</c:v>
                </c:pt>
                <c:pt idx="3">
                  <c:v>0.33866666666666667</c:v>
                </c:pt>
                <c:pt idx="4">
                  <c:v>0.30933333333333335</c:v>
                </c:pt>
                <c:pt idx="5">
                  <c:v>0.252</c:v>
                </c:pt>
              </c:numCache>
            </c:numRef>
          </c:val>
          <c:extLst>
            <c:ext xmlns:c16="http://schemas.microsoft.com/office/drawing/2014/chart" uri="{C3380CC4-5D6E-409C-BE32-E72D297353CC}">
              <c16:uniqueId val="{00000001-6CA4-420E-B730-C2C1C308EF60}"/>
            </c:ext>
          </c:extLst>
        </c:ser>
        <c:ser>
          <c:idx val="2"/>
          <c:order val="2"/>
          <c:tx>
            <c:strRef>
              <c:f>'a6'!$L$5</c:f>
              <c:strCache>
                <c:ptCount val="1"/>
                <c:pt idx="0">
                  <c:v>Rather dissatisfied</c:v>
                </c:pt>
              </c:strCache>
            </c:strRef>
          </c:tx>
          <c:spPr>
            <a:solidFill>
              <a:srgbClr val="F796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'a6'!$I$6:$I$11</c:f>
              <c:strCache>
                <c:ptCount val="6"/>
                <c:pt idx="0">
                  <c:v>Civil Society Organisations</c:v>
                </c:pt>
                <c:pt idx="1">
                  <c:v>Mayor of town/municipality where you reside</c:v>
                </c:pt>
                <c:pt idx="2">
                  <c:v>European Union</c:v>
                </c:pt>
                <c:pt idx="3">
                  <c:v>The Government</c:v>
                </c:pt>
                <c:pt idx="4">
                  <c:v>Parliament</c:v>
                </c:pt>
                <c:pt idx="5">
                  <c:v>The President</c:v>
                </c:pt>
              </c:strCache>
            </c:strRef>
          </c:cat>
          <c:val>
            <c:numRef>
              <c:f>'a6'!$L$6:$L$11</c:f>
              <c:numCache>
                <c:formatCode>0%</c:formatCode>
                <c:ptCount val="6"/>
                <c:pt idx="0">
                  <c:v>0.13866666666666666</c:v>
                </c:pt>
                <c:pt idx="1">
                  <c:v>0.16</c:v>
                </c:pt>
                <c:pt idx="2">
                  <c:v>0.20933333333333334</c:v>
                </c:pt>
                <c:pt idx="3">
                  <c:v>0.23066666666666666</c:v>
                </c:pt>
                <c:pt idx="4">
                  <c:v>0.308</c:v>
                </c:pt>
                <c:pt idx="5">
                  <c:v>0.224</c:v>
                </c:pt>
              </c:numCache>
            </c:numRef>
          </c:val>
          <c:extLst>
            <c:ext xmlns:c16="http://schemas.microsoft.com/office/drawing/2014/chart" uri="{C3380CC4-5D6E-409C-BE32-E72D297353CC}">
              <c16:uniqueId val="{00000002-6CA4-420E-B730-C2C1C308EF60}"/>
            </c:ext>
          </c:extLst>
        </c:ser>
        <c:ser>
          <c:idx val="3"/>
          <c:order val="3"/>
          <c:tx>
            <c:strRef>
              <c:f>'a6'!$M$5</c:f>
              <c:strCache>
                <c:ptCount val="1"/>
                <c:pt idx="0">
                  <c:v>Not satisfied at all</c:v>
                </c:pt>
              </c:strCache>
            </c:strRef>
          </c:tx>
          <c:spPr>
            <a:solidFill>
              <a:srgbClr val="DD69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'a6'!$I$6:$I$11</c:f>
              <c:strCache>
                <c:ptCount val="6"/>
                <c:pt idx="0">
                  <c:v>Civil Society Organisations</c:v>
                </c:pt>
                <c:pt idx="1">
                  <c:v>Mayor of town/municipality where you reside</c:v>
                </c:pt>
                <c:pt idx="2">
                  <c:v>European Union</c:v>
                </c:pt>
                <c:pt idx="3">
                  <c:v>The Government</c:v>
                </c:pt>
                <c:pt idx="4">
                  <c:v>Parliament</c:v>
                </c:pt>
                <c:pt idx="5">
                  <c:v>The President</c:v>
                </c:pt>
              </c:strCache>
            </c:strRef>
          </c:cat>
          <c:val>
            <c:numRef>
              <c:f>'a6'!$M$6:$M$11</c:f>
              <c:numCache>
                <c:formatCode>0%</c:formatCode>
                <c:ptCount val="6"/>
                <c:pt idx="0">
                  <c:v>6.6666666666666666E-2</c:v>
                </c:pt>
                <c:pt idx="1">
                  <c:v>0.11466666666666667</c:v>
                </c:pt>
                <c:pt idx="2">
                  <c:v>0.10933333333333334</c:v>
                </c:pt>
                <c:pt idx="3">
                  <c:v>0.23333333333333334</c:v>
                </c:pt>
                <c:pt idx="4">
                  <c:v>0.19066666666666668</c:v>
                </c:pt>
                <c:pt idx="5">
                  <c:v>0.26933333333333331</c:v>
                </c:pt>
              </c:numCache>
            </c:numRef>
          </c:val>
          <c:extLst>
            <c:ext xmlns:c16="http://schemas.microsoft.com/office/drawing/2014/chart" uri="{C3380CC4-5D6E-409C-BE32-E72D297353CC}">
              <c16:uniqueId val="{00000003-6CA4-420E-B730-C2C1C308EF60}"/>
            </c:ext>
          </c:extLst>
        </c:ser>
        <c:ser>
          <c:idx val="4"/>
          <c:order val="4"/>
          <c:tx>
            <c:strRef>
              <c:f>'a6'!$N$5</c:f>
              <c:strCache>
                <c:ptCount val="1"/>
                <c:pt idx="0">
                  <c:v>Do not know</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'a6'!$I$6:$I$11</c:f>
              <c:strCache>
                <c:ptCount val="6"/>
                <c:pt idx="0">
                  <c:v>Civil Society Organisations</c:v>
                </c:pt>
                <c:pt idx="1">
                  <c:v>Mayor of town/municipality where you reside</c:v>
                </c:pt>
                <c:pt idx="2">
                  <c:v>European Union</c:v>
                </c:pt>
                <c:pt idx="3">
                  <c:v>The Government</c:v>
                </c:pt>
                <c:pt idx="4">
                  <c:v>Parliament</c:v>
                </c:pt>
                <c:pt idx="5">
                  <c:v>The President</c:v>
                </c:pt>
              </c:strCache>
            </c:strRef>
          </c:cat>
          <c:val>
            <c:numRef>
              <c:f>'a6'!$N$6:$N$11</c:f>
              <c:numCache>
                <c:formatCode>0%</c:formatCode>
                <c:ptCount val="6"/>
                <c:pt idx="0">
                  <c:v>0.19733333333333333</c:v>
                </c:pt>
                <c:pt idx="1">
                  <c:v>0.108</c:v>
                </c:pt>
                <c:pt idx="2">
                  <c:v>0.14933333333333335</c:v>
                </c:pt>
                <c:pt idx="3">
                  <c:v>8.9333333333333334E-2</c:v>
                </c:pt>
                <c:pt idx="4">
                  <c:v>0.13066666666666665</c:v>
                </c:pt>
                <c:pt idx="5">
                  <c:v>0.18</c:v>
                </c:pt>
              </c:numCache>
            </c:numRef>
          </c:val>
          <c:extLst>
            <c:ext xmlns:c16="http://schemas.microsoft.com/office/drawing/2014/chart" uri="{C3380CC4-5D6E-409C-BE32-E72D297353CC}">
              <c16:uniqueId val="{00000004-6CA4-420E-B730-C2C1C308EF60}"/>
            </c:ext>
          </c:extLst>
        </c:ser>
        <c:dLbls>
          <c:showLegendKey val="0"/>
          <c:showVal val="0"/>
          <c:showCatName val="0"/>
          <c:showSerName val="0"/>
          <c:showPercent val="0"/>
          <c:showBubbleSize val="0"/>
        </c:dLbls>
        <c:gapWidth val="33"/>
        <c:overlap val="100"/>
        <c:axId val="516748272"/>
        <c:axId val="516747944"/>
      </c:barChart>
      <c:catAx>
        <c:axId val="516748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7944"/>
        <c:crosses val="autoZero"/>
        <c:auto val="1"/>
        <c:lblAlgn val="ctr"/>
        <c:lblOffset val="100"/>
        <c:noMultiLvlLbl val="0"/>
      </c:catAx>
      <c:valAx>
        <c:axId val="516747944"/>
        <c:scaling>
          <c:orientation val="minMax"/>
          <c:max val="1"/>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12700">
            <a:solidFill>
              <a:schemeClr val="tx1">
                <a:lumMod val="75000"/>
                <a:lumOff val="25000"/>
              </a:schemeClr>
            </a:solidFill>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16748272"/>
        <c:crosses val="autoZero"/>
        <c:crossBetween val="between"/>
        <c:majorUnit val="1"/>
      </c:valAx>
      <c:spPr>
        <a:noFill/>
        <a:ln>
          <a:noFill/>
        </a:ln>
        <a:effectLst/>
      </c:spPr>
    </c:plotArea>
    <c:legend>
      <c:legendPos val="b"/>
      <c:layout>
        <c:manualLayout>
          <c:xMode val="edge"/>
          <c:yMode val="edge"/>
          <c:x val="4.8205504322743328E-2"/>
          <c:y val="0.85286800379036831"/>
          <c:w val="0.91895390606243343"/>
          <c:h val="0.120195966099721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'a7'!$D$5</c:f>
              <c:strCache>
                <c:ptCount val="1"/>
                <c:pt idx="0">
                  <c:v>Mennyiség / categories2</c:v>
                </c:pt>
              </c:strCache>
            </c:strRef>
          </c:tx>
          <c:spPr>
            <a:solidFill>
              <a:srgbClr val="4F81BD"/>
            </a:solidFill>
            <a:ln w="12700">
              <a:solidFill>
                <a:srgbClr val="4575B4"/>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'a7'!$B$6:$B$16</c:f>
              <c:strCache>
                <c:ptCount val="11"/>
                <c:pt idx="0">
                  <c:v>Curfew</c:v>
                </c:pt>
                <c:pt idx="1">
                  <c:v>Mandatory mask use</c:v>
                </c:pt>
                <c:pt idx="2">
                  <c:v>Free masks provided</c:v>
                </c:pt>
                <c:pt idx="3">
                  <c:v>Digital education, closure of educational institutions</c:v>
                </c:pt>
                <c:pt idx="4">
                  <c:v>Fast reaction to the pandemic</c:v>
                </c:pt>
                <c:pt idx="5">
                  <c:v>Debt moratorium</c:v>
                </c:pt>
                <c:pt idx="6">
                  <c:v>Free parking</c:v>
                </c:pt>
                <c:pt idx="7">
                  <c:v>Disinfection</c:v>
                </c:pt>
                <c:pt idx="8">
                  <c:v>Support for the elderly</c:v>
                </c:pt>
                <c:pt idx="10">
                  <c:v>Do not know, or no such measure</c:v>
                </c:pt>
              </c:strCache>
            </c:strRef>
          </c:cat>
          <c:val>
            <c:numRef>
              <c:f>'a7'!$D$6:$D$16</c:f>
              <c:numCache>
                <c:formatCode>0.00%</c:formatCode>
                <c:ptCount val="11"/>
                <c:pt idx="0">
                  <c:v>0.34933333333333333</c:v>
                </c:pt>
                <c:pt idx="1">
                  <c:v>0.18</c:v>
                </c:pt>
                <c:pt idx="2">
                  <c:v>8.1333333333333327E-2</c:v>
                </c:pt>
                <c:pt idx="3">
                  <c:v>0.06</c:v>
                </c:pt>
                <c:pt idx="4">
                  <c:v>3.2000000000000001E-2</c:v>
                </c:pt>
                <c:pt idx="5">
                  <c:v>2.5333333333333333E-2</c:v>
                </c:pt>
                <c:pt idx="6">
                  <c:v>2.4E-2</c:v>
                </c:pt>
                <c:pt idx="7">
                  <c:v>0.02</c:v>
                </c:pt>
                <c:pt idx="8">
                  <c:v>1.7333333333333333E-2</c:v>
                </c:pt>
                <c:pt idx="10">
                  <c:v>0.14933333333333335</c:v>
                </c:pt>
              </c:numCache>
            </c:numRef>
          </c:val>
          <c:extLst>
            <c:ext xmlns:c16="http://schemas.microsoft.com/office/drawing/2014/chart" uri="{C3380CC4-5D6E-409C-BE32-E72D297353CC}">
              <c16:uniqueId val="{00000000-B78D-4F20-9AC9-C662406E8EA9}"/>
            </c:ext>
          </c:extLst>
        </c:ser>
        <c:dLbls>
          <c:showLegendKey val="0"/>
          <c:showVal val="0"/>
          <c:showCatName val="0"/>
          <c:showSerName val="0"/>
          <c:showPercent val="0"/>
          <c:showBubbleSize val="0"/>
        </c:dLbls>
        <c:gapWidth val="50"/>
        <c:axId val="531224784"/>
        <c:axId val="531226096"/>
      </c:barChart>
      <c:catAx>
        <c:axId val="531224784"/>
        <c:scaling>
          <c:orientation val="maxMin"/>
        </c:scaling>
        <c:delete val="0"/>
        <c:axPos val="l"/>
        <c:numFmt formatCode="General" sourceLinked="1"/>
        <c:majorTickMark val="none"/>
        <c:minorTickMark val="none"/>
        <c:tickLblPos val="nextTo"/>
        <c:spPr>
          <a:noFill/>
          <a:ln w="12700" cap="flat" cmpd="sng" algn="ctr">
            <a:solidFill>
              <a:schemeClr val="tx1">
                <a:lumMod val="75000"/>
                <a:lumOff val="2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1226096"/>
        <c:crosses val="autoZero"/>
        <c:auto val="1"/>
        <c:lblAlgn val="ctr"/>
        <c:lblOffset val="100"/>
        <c:noMultiLvlLbl val="0"/>
      </c:catAx>
      <c:valAx>
        <c:axId val="531226096"/>
        <c:scaling>
          <c:orientation val="minMax"/>
          <c:max val="0.4"/>
          <c:min val="0"/>
        </c:scaling>
        <c:delete val="0"/>
        <c:axPos val="t"/>
        <c:numFmt formatCode="0" sourceLinked="0"/>
        <c:majorTickMark val="out"/>
        <c:minorTickMark val="none"/>
        <c:tickLblPos val="none"/>
        <c:spPr>
          <a:noFill/>
          <a:ln w="12700">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224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EAEAEA"/>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á snímka" type="title">
  <p:cSld name="TITLE">
    <p:spTree>
      <p:nvGrpSpPr>
        <p:cNvPr id="1" name="Shape 11"/>
        <p:cNvGrpSpPr/>
        <p:nvPr/>
      </p:nvGrpSpPr>
      <p:grpSpPr>
        <a:xfrm>
          <a:off x="0" y="0"/>
          <a:ext cx="0" cy="0"/>
          <a:chOff x="0" y="0"/>
          <a:chExt cx="0" cy="0"/>
        </a:xfrm>
      </p:grpSpPr>
      <p:sp>
        <p:nvSpPr>
          <p:cNvPr id="12" name="Google Shape;1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68"/>
        <p:cNvGrpSpPr/>
        <p:nvPr/>
      </p:nvGrpSpPr>
      <p:grpSpPr>
        <a:xfrm>
          <a:off x="0" y="0"/>
          <a:ext cx="0" cy="0"/>
          <a:chOff x="0" y="0"/>
          <a:chExt cx="0" cy="0"/>
        </a:xfrm>
      </p:grpSpPr>
      <p:sp>
        <p:nvSpPr>
          <p:cNvPr id="69" name="Google Shape;6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23"/>
        <p:cNvGrpSpPr/>
        <p:nvPr/>
      </p:nvGrpSpPr>
      <p:grpSpPr>
        <a:xfrm>
          <a:off x="0" y="0"/>
          <a:ext cx="0" cy="0"/>
          <a:chOff x="0" y="0"/>
          <a:chExt cx="0" cy="0"/>
        </a:xfrm>
      </p:grpSpPr>
      <p:sp>
        <p:nvSpPr>
          <p:cNvPr id="24" name="Google Shape;2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61"/>
        <p:cNvGrpSpPr/>
        <p:nvPr/>
      </p:nvGrpSpPr>
      <p:grpSpPr>
        <a:xfrm>
          <a:off x="0" y="0"/>
          <a:ext cx="0" cy="0"/>
          <a:chOff x="0" y="0"/>
          <a:chExt cx="0" cy="0"/>
        </a:xfrm>
      </p:grpSpPr>
      <p:sp>
        <p:nvSpPr>
          <p:cNvPr id="62" name="Google Shape;62;p3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3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Shape 83"/>
        <p:cNvGrpSpPr/>
        <p:nvPr/>
      </p:nvGrpSpPr>
      <p:grpSpPr>
        <a:xfrm>
          <a:off x="0" y="0"/>
          <a:ext cx="0" cy="0"/>
          <a:chOff x="0" y="0"/>
          <a:chExt cx="0" cy="0"/>
        </a:xfrm>
      </p:grpSpPr>
      <p:sp>
        <p:nvSpPr>
          <p:cNvPr id="84" name="Google Shape;84;p1"/>
          <p:cNvSpPr/>
          <p:nvPr/>
        </p:nvSpPr>
        <p:spPr>
          <a:xfrm>
            <a:off x="1588" y="5445125"/>
            <a:ext cx="9144000" cy="1439863"/>
          </a:xfrm>
          <a:prstGeom prst="rect">
            <a:avLst/>
          </a:prstGeom>
          <a:solidFill>
            <a:srgbClr val="EAEA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p:nvPr/>
        </p:nvSpPr>
        <p:spPr>
          <a:xfrm>
            <a:off x="1" y="1844675"/>
            <a:ext cx="9144000" cy="226218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FFFFFF"/>
              </a:buClr>
              <a:buSzPts val="5400"/>
              <a:buFont typeface="Arial"/>
              <a:buNone/>
            </a:pPr>
            <a:r>
              <a:rPr lang="hu-HU" sz="5400" b="0" i="0" u="none" strike="noStrike" cap="none">
                <a:solidFill>
                  <a:srgbClr val="FFFFFF"/>
                </a:solidFill>
                <a:latin typeface="Century Gothic"/>
                <a:ea typeface="Century Gothic"/>
                <a:cs typeface="Century Gothic"/>
                <a:sym typeface="Century Gothic"/>
              </a:rPr>
              <a:t>Youth Attitudes on</a:t>
            </a:r>
            <a:endParaRPr/>
          </a:p>
          <a:p>
            <a:pPr marL="0" marR="0" lvl="0" indent="0" algn="ctr" rtl="0">
              <a:spcBef>
                <a:spcPts val="0"/>
              </a:spcBef>
              <a:spcAft>
                <a:spcPts val="0"/>
              </a:spcAft>
              <a:buClr>
                <a:srgbClr val="FFFFFF"/>
              </a:buClr>
              <a:buSzPts val="5400"/>
              <a:buFont typeface="Arial"/>
              <a:buNone/>
            </a:pPr>
            <a:r>
              <a:rPr lang="hu-HU" sz="5400" b="0" i="0" u="none" strike="noStrike" cap="none">
                <a:solidFill>
                  <a:srgbClr val="FFFFFF"/>
                </a:solidFill>
                <a:latin typeface="Century Gothic"/>
                <a:ea typeface="Century Gothic"/>
                <a:cs typeface="Century Gothic"/>
                <a:sym typeface="Century Gothic"/>
              </a:rPr>
              <a:t>Politics and Democracy</a:t>
            </a:r>
            <a:br>
              <a:rPr lang="hu-HU" sz="5400" b="0" i="0" u="none" strike="noStrike" cap="none">
                <a:solidFill>
                  <a:srgbClr val="FFFFFF"/>
                </a:solidFill>
                <a:latin typeface="Century Gothic"/>
                <a:ea typeface="Century Gothic"/>
                <a:cs typeface="Century Gothic"/>
                <a:sym typeface="Century Gothic"/>
              </a:rPr>
            </a:br>
            <a:endParaRPr sz="5400" b="0" i="0" u="none" strike="noStrike" cap="none">
              <a:solidFill>
                <a:srgbClr val="FFFFFF"/>
              </a:solidFill>
              <a:latin typeface="Century Gothic"/>
              <a:ea typeface="Century Gothic"/>
              <a:cs typeface="Century Gothic"/>
              <a:sym typeface="Century Gothic"/>
            </a:endParaRPr>
          </a:p>
          <a:p>
            <a:pPr marL="0" marR="0" lvl="0" indent="0" algn="ctr" rtl="0">
              <a:spcBef>
                <a:spcPts val="0"/>
              </a:spcBef>
              <a:spcAft>
                <a:spcPts val="0"/>
              </a:spcAft>
              <a:buClr>
                <a:srgbClr val="FFFFFF"/>
              </a:buClr>
              <a:buSzPts val="5400"/>
              <a:buFont typeface="Arial"/>
              <a:buNone/>
            </a:pPr>
            <a:r>
              <a:rPr lang="hu-HU" sz="5400" b="0" i="0" u="none" strike="noStrike" cap="none">
                <a:solidFill>
                  <a:srgbClr val="FFFFFF"/>
                </a:solidFill>
                <a:latin typeface="Century Gothic"/>
                <a:ea typeface="Century Gothic"/>
                <a:cs typeface="Century Gothic"/>
                <a:sym typeface="Century Gothic"/>
              </a:rPr>
              <a:t>Hungary</a:t>
            </a:r>
            <a:endParaRPr/>
          </a:p>
        </p:txBody>
      </p:sp>
      <p:sp>
        <p:nvSpPr>
          <p:cNvPr id="86" name="Google Shape;86;p1"/>
          <p:cNvSpPr txBox="1">
            <a:spLocks noGrp="1"/>
          </p:cNvSpPr>
          <p:nvPr>
            <p:ph type="subTitle" idx="1"/>
          </p:nvPr>
        </p:nvSpPr>
        <p:spPr>
          <a:xfrm>
            <a:off x="738188" y="4494213"/>
            <a:ext cx="6642100" cy="11255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BFBFBF"/>
              </a:buClr>
              <a:buSzPts val="2000"/>
              <a:buNone/>
            </a:pPr>
            <a:r>
              <a:rPr lang="hu-HU" sz="2000">
                <a:solidFill>
                  <a:srgbClr val="BFBFBF"/>
                </a:solidFill>
                <a:latin typeface="Century Gothic"/>
                <a:ea typeface="Century Gothic"/>
                <a:cs typeface="Century Gothic"/>
                <a:sym typeface="Century Gothic"/>
              </a:rPr>
              <a:t>NDI Survey of Young People in Central Europe</a:t>
            </a:r>
            <a:endParaRPr/>
          </a:p>
          <a:p>
            <a:pPr marL="0" lvl="0" indent="0" algn="l" rtl="0">
              <a:spcBef>
                <a:spcPts val="400"/>
              </a:spcBef>
              <a:spcAft>
                <a:spcPts val="0"/>
              </a:spcAft>
              <a:buClr>
                <a:srgbClr val="BFBFBF"/>
              </a:buClr>
              <a:buSzPts val="2000"/>
              <a:buNone/>
            </a:pPr>
            <a:r>
              <a:rPr lang="hu-HU" sz="2000">
                <a:solidFill>
                  <a:srgbClr val="BFBFBF"/>
                </a:solidFill>
                <a:latin typeface="Century Gothic"/>
                <a:ea typeface="Century Gothic"/>
                <a:cs typeface="Century Gothic"/>
                <a:sym typeface="Century Gothic"/>
              </a:rPr>
              <a:t>July 2020</a:t>
            </a:r>
            <a:endParaRPr sz="2000">
              <a:solidFill>
                <a:srgbClr val="BFBFBF"/>
              </a:solidFill>
              <a:latin typeface="Century Gothic"/>
              <a:ea typeface="Century Gothic"/>
              <a:cs typeface="Century Gothic"/>
              <a:sym typeface="Century Gothic"/>
            </a:endParaRPr>
          </a:p>
        </p:txBody>
      </p:sp>
      <p:cxnSp>
        <p:nvCxnSpPr>
          <p:cNvPr id="87" name="Google Shape;87;p1"/>
          <p:cNvCxnSpPr/>
          <p:nvPr/>
        </p:nvCxnSpPr>
        <p:spPr>
          <a:xfrm>
            <a:off x="827088" y="4251325"/>
            <a:ext cx="5545137" cy="0"/>
          </a:xfrm>
          <a:prstGeom prst="straightConnector1">
            <a:avLst/>
          </a:prstGeom>
          <a:noFill/>
          <a:ln w="9525" cap="flat" cmpd="sng">
            <a:solidFill>
              <a:srgbClr val="00B0F0"/>
            </a:solidFill>
            <a:prstDash val="solid"/>
            <a:round/>
            <a:headEnd type="none" w="sm" len="sm"/>
            <a:tailEnd type="none" w="sm" len="sm"/>
          </a:ln>
        </p:spPr>
      </p:cxnSp>
      <p:pic>
        <p:nvPicPr>
          <p:cNvPr id="88" name="Google Shape;88;p1" descr="C:\Users\admin\Documents\01_2018\3_NDI_report\NDI_logo.png"/>
          <p:cNvPicPr preferRelativeResize="0"/>
          <p:nvPr/>
        </p:nvPicPr>
        <p:blipFill rotWithShape="1">
          <a:blip r:embed="rId3">
            <a:alphaModFix/>
          </a:blip>
          <a:srcRect/>
          <a:stretch/>
        </p:blipFill>
        <p:spPr>
          <a:xfrm>
            <a:off x="7205374" y="5732318"/>
            <a:ext cx="1079500" cy="804862"/>
          </a:xfrm>
          <a:prstGeom prst="rect">
            <a:avLst/>
          </a:prstGeom>
          <a:noFill/>
          <a:ln>
            <a:noFill/>
          </a:ln>
        </p:spPr>
      </p:pic>
      <p:pic>
        <p:nvPicPr>
          <p:cNvPr id="89" name="Google Shape;89;p1"/>
          <p:cNvPicPr preferRelativeResize="0"/>
          <p:nvPr/>
        </p:nvPicPr>
        <p:blipFill rotWithShape="1">
          <a:blip r:embed="rId4">
            <a:alphaModFix/>
          </a:blip>
          <a:srcRect/>
          <a:stretch/>
        </p:blipFill>
        <p:spPr>
          <a:xfrm>
            <a:off x="702668" y="5749344"/>
            <a:ext cx="1440160" cy="831424"/>
          </a:xfrm>
          <a:prstGeom prst="rect">
            <a:avLst/>
          </a:prstGeom>
          <a:noFill/>
          <a:ln>
            <a:noFill/>
          </a:ln>
        </p:spPr>
      </p:pic>
      <p:pic>
        <p:nvPicPr>
          <p:cNvPr id="1026" name="Picture 2" descr="https://www.ned.org/wp-content/themes/ned/image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242" y="5802010"/>
            <a:ext cx="2997776" cy="735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82"/>
        <p:cNvGrpSpPr/>
        <p:nvPr/>
      </p:nvGrpSpPr>
      <p:grpSpPr>
        <a:xfrm>
          <a:off x="0" y="0"/>
          <a:ext cx="0" cy="0"/>
          <a:chOff x="0" y="0"/>
          <a:chExt cx="0" cy="0"/>
        </a:xfrm>
      </p:grpSpPr>
      <p:sp>
        <p:nvSpPr>
          <p:cNvPr id="183" name="Google Shape;183;p10"/>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10"/>
          <p:cNvSpPr txBox="1">
            <a:spLocks noGrp="1"/>
          </p:cNvSpPr>
          <p:nvPr>
            <p:ph type="title"/>
          </p:nvPr>
        </p:nvSpPr>
        <p:spPr>
          <a:xfrm>
            <a:off x="260350" y="1341438"/>
            <a:ext cx="5464175" cy="5565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To what extent do you agree with the following statements?</a:t>
            </a:r>
            <a:endParaRPr sz="1400" b="1">
              <a:solidFill>
                <a:srgbClr val="5F5F5F"/>
              </a:solidFill>
            </a:endParaRPr>
          </a:p>
        </p:txBody>
      </p:sp>
      <p:sp>
        <p:nvSpPr>
          <p:cNvPr id="185" name="Google Shape;185;p10"/>
          <p:cNvSpPr/>
          <p:nvPr/>
        </p:nvSpPr>
        <p:spPr>
          <a:xfrm>
            <a:off x="6156325" y="1484313"/>
            <a:ext cx="2663825" cy="1368425"/>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600" b="1" i="0" u="none" strike="noStrike" cap="none">
                <a:solidFill>
                  <a:schemeClr val="lt1"/>
                </a:solidFill>
                <a:latin typeface="Calibri"/>
                <a:ea typeface="Calibri"/>
                <a:cs typeface="Calibri"/>
                <a:sym typeface="Calibri"/>
              </a:rPr>
              <a:t>Susceptibility to conspiracy theories, with regards to Chinese or American intent about the pandemic, is common.</a:t>
            </a:r>
            <a:endParaRPr sz="1600" b="1" i="0" u="none" strike="noStrike" cap="none">
              <a:solidFill>
                <a:schemeClr val="lt1"/>
              </a:solidFill>
              <a:latin typeface="Calibri"/>
              <a:ea typeface="Calibri"/>
              <a:cs typeface="Calibri"/>
              <a:sym typeface="Calibri"/>
            </a:endParaRPr>
          </a:p>
        </p:txBody>
      </p:sp>
      <p:grpSp>
        <p:nvGrpSpPr>
          <p:cNvPr id="186" name="Google Shape;186;p10"/>
          <p:cNvGrpSpPr/>
          <p:nvPr/>
        </p:nvGrpSpPr>
        <p:grpSpPr>
          <a:xfrm>
            <a:off x="6156325" y="2924946"/>
            <a:ext cx="2663825" cy="3600398"/>
            <a:chOff x="6156176" y="4077072"/>
            <a:chExt cx="2664296" cy="3163716"/>
          </a:xfrm>
        </p:grpSpPr>
        <p:sp>
          <p:nvSpPr>
            <p:cNvPr id="187" name="Google Shape;187;p10"/>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188" name="Google Shape;188;p10"/>
            <p:cNvSpPr txBox="1"/>
            <p:nvPr/>
          </p:nvSpPr>
          <p:spPr>
            <a:xfrm>
              <a:off x="6156176" y="4256073"/>
              <a:ext cx="2664296" cy="2984715"/>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A significant proportion of young people believe there is intent behind the release of the virus. 30% suspect China, 24% the US.   </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Educational attainment reduces the proportion of those who see the intention of one of the great powers behind the epidemic. </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Looking at the combined susceptibility of the two conspiracy theories, 42% of respondents do not believe in either. 13% said it was released by Chinese scientists, 9% said it was American scientists. A significant group (14%) agree with both theories. One-fifth, however, are uncertain, noting that they could not judge these theories.</a:t>
              </a:r>
              <a:endParaRPr sz="1200" b="0" i="0" u="none" strike="noStrike" cap="none">
                <a:solidFill>
                  <a:srgbClr val="5F5F5F"/>
                </a:solidFill>
                <a:latin typeface="Calibri"/>
                <a:ea typeface="Calibri"/>
                <a:cs typeface="Calibri"/>
                <a:sym typeface="Calibri"/>
              </a:endParaRPr>
            </a:p>
          </p:txBody>
        </p:sp>
      </p:grpSp>
      <p:sp>
        <p:nvSpPr>
          <p:cNvPr id="189" name="Google Shape;189;p10"/>
          <p:cNvSpPr txBox="1"/>
          <p:nvPr/>
        </p:nvSpPr>
        <p:spPr>
          <a:xfrm>
            <a:off x="395536" y="476672"/>
            <a:ext cx="8424614" cy="3858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COVID-19 RELATED ISSUES</a:t>
            </a:r>
            <a:endParaRPr sz="2000" b="0" i="0" u="none" strike="noStrike" cap="none">
              <a:solidFill>
                <a:srgbClr val="BFBFBF"/>
              </a:solidFill>
              <a:latin typeface="Century Gothic"/>
              <a:ea typeface="Century Gothic"/>
              <a:cs typeface="Century Gothic"/>
              <a:sym typeface="Century Gothic"/>
            </a:endParaRPr>
          </a:p>
        </p:txBody>
      </p:sp>
      <p:graphicFrame>
        <p:nvGraphicFramePr>
          <p:cNvPr id="190" name="Google Shape;190;p10"/>
          <p:cNvGraphicFramePr/>
          <p:nvPr/>
        </p:nvGraphicFramePr>
        <p:xfrm>
          <a:off x="260350" y="1898031"/>
          <a:ext cx="5464175" cy="47713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94"/>
        <p:cNvGrpSpPr/>
        <p:nvPr/>
      </p:nvGrpSpPr>
      <p:grpSpPr>
        <a:xfrm>
          <a:off x="0" y="0"/>
          <a:ext cx="0" cy="0"/>
          <a:chOff x="0" y="0"/>
          <a:chExt cx="0" cy="0"/>
        </a:xfrm>
      </p:grpSpPr>
      <p:sp>
        <p:nvSpPr>
          <p:cNvPr id="195" name="Google Shape;195;p11"/>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11"/>
          <p:cNvSpPr txBox="1">
            <a:spLocks noGrp="1"/>
          </p:cNvSpPr>
          <p:nvPr>
            <p:ph type="title"/>
          </p:nvPr>
        </p:nvSpPr>
        <p:spPr>
          <a:xfrm>
            <a:off x="260350" y="1341438"/>
            <a:ext cx="5607794"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To what extent are you satisfied with the work of the following institutions during the pandemic?</a:t>
            </a:r>
            <a:endParaRPr sz="1400" b="1">
              <a:solidFill>
                <a:srgbClr val="5F5F5F"/>
              </a:solidFill>
            </a:endParaRPr>
          </a:p>
        </p:txBody>
      </p:sp>
      <p:sp>
        <p:nvSpPr>
          <p:cNvPr id="197" name="Google Shape;197;p11"/>
          <p:cNvSpPr/>
          <p:nvPr/>
        </p:nvSpPr>
        <p:spPr>
          <a:xfrm>
            <a:off x="6156325" y="1484313"/>
            <a:ext cx="2663825" cy="1068398"/>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600" b="1" i="0" u="none" strike="noStrike" cap="none">
                <a:solidFill>
                  <a:schemeClr val="lt1"/>
                </a:solidFill>
                <a:latin typeface="Calibri"/>
                <a:ea typeface="Calibri"/>
                <a:cs typeface="Calibri"/>
                <a:sym typeface="Calibri"/>
              </a:rPr>
              <a:t>Young people are more satisfied with the work of local actors during the pandemic.</a:t>
            </a:r>
            <a:endParaRPr sz="1600" b="1" i="0" u="none" strike="noStrike" cap="none">
              <a:solidFill>
                <a:schemeClr val="lt1"/>
              </a:solidFill>
              <a:latin typeface="Calibri"/>
              <a:ea typeface="Calibri"/>
              <a:cs typeface="Calibri"/>
              <a:sym typeface="Calibri"/>
            </a:endParaRPr>
          </a:p>
        </p:txBody>
      </p:sp>
      <p:grpSp>
        <p:nvGrpSpPr>
          <p:cNvPr id="198" name="Google Shape;198;p11"/>
          <p:cNvGrpSpPr/>
          <p:nvPr/>
        </p:nvGrpSpPr>
        <p:grpSpPr>
          <a:xfrm>
            <a:off x="6156324" y="2779196"/>
            <a:ext cx="2663825" cy="4055787"/>
            <a:chOff x="6156176" y="4077072"/>
            <a:chExt cx="2664296" cy="3230380"/>
          </a:xfrm>
        </p:grpSpPr>
        <p:sp>
          <p:nvSpPr>
            <p:cNvPr id="199" name="Google Shape;199;p11"/>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00" name="Google Shape;200;p11"/>
            <p:cNvSpPr txBox="1"/>
            <p:nvPr/>
          </p:nvSpPr>
          <p:spPr>
            <a:xfrm>
              <a:off x="6156176" y="4307866"/>
              <a:ext cx="2664296" cy="2999586"/>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Young people are the most satisfied with non-political actors and local political leadership.</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Respondents are less satisfied with the work of political actors at the national level. The perception of the government is highly divided, with roughly equal proportions of respondents being rather satisfied and rather dissatisfied.</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assessment of the EU's activities is better than that of domestic political actors, but it lags behind the assessment of civil society and the mayors of municipalities.</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In the case of civil society, the President and, to a lesser extent the EU, there were high rates of uncertainty. This may be due to a lack of information.</a:t>
              </a:r>
              <a:endParaRPr sz="1200" b="0" i="0" u="none" strike="noStrike" cap="none">
                <a:solidFill>
                  <a:srgbClr val="5F5F5F"/>
                </a:solidFill>
                <a:latin typeface="Calibri"/>
                <a:ea typeface="Calibri"/>
                <a:cs typeface="Calibri"/>
                <a:sym typeface="Calibri"/>
              </a:endParaRPr>
            </a:p>
          </p:txBody>
        </p:sp>
      </p:grpSp>
      <p:sp>
        <p:nvSpPr>
          <p:cNvPr id="201" name="Google Shape;201;p11"/>
          <p:cNvSpPr txBox="1"/>
          <p:nvPr/>
        </p:nvSpPr>
        <p:spPr>
          <a:xfrm>
            <a:off x="395536" y="476672"/>
            <a:ext cx="8424613"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COVID-19 RELATED ISSUES</a:t>
            </a:r>
            <a:endParaRPr sz="2000" b="0" i="0" u="none" strike="noStrike" cap="none">
              <a:solidFill>
                <a:srgbClr val="BFBFBF"/>
              </a:solidFill>
              <a:latin typeface="Century Gothic"/>
              <a:ea typeface="Century Gothic"/>
              <a:cs typeface="Century Gothic"/>
              <a:sym typeface="Century Gothic"/>
            </a:endParaRPr>
          </a:p>
        </p:txBody>
      </p:sp>
      <p:graphicFrame>
        <p:nvGraphicFramePr>
          <p:cNvPr id="202" name="Google Shape;202;p11"/>
          <p:cNvGraphicFramePr/>
          <p:nvPr/>
        </p:nvGraphicFramePr>
        <p:xfrm>
          <a:off x="260351" y="1917849"/>
          <a:ext cx="5607794" cy="46795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06"/>
        <p:cNvGrpSpPr/>
        <p:nvPr/>
      </p:nvGrpSpPr>
      <p:grpSpPr>
        <a:xfrm>
          <a:off x="0" y="0"/>
          <a:ext cx="0" cy="0"/>
          <a:chOff x="0" y="0"/>
          <a:chExt cx="0" cy="0"/>
        </a:xfrm>
      </p:grpSpPr>
      <p:sp>
        <p:nvSpPr>
          <p:cNvPr id="207" name="Google Shape;207;p12"/>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8" name="Google Shape;208;p12"/>
          <p:cNvSpPr txBox="1">
            <a:spLocks noGrp="1"/>
          </p:cNvSpPr>
          <p:nvPr>
            <p:ph type="title"/>
          </p:nvPr>
        </p:nvSpPr>
        <p:spPr>
          <a:xfrm>
            <a:off x="260350" y="1341438"/>
            <a:ext cx="5607794"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Can you name one good measure introduced by the national or local governments in response to the pandemic?</a:t>
            </a:r>
            <a:endParaRPr sz="1400" b="1">
              <a:solidFill>
                <a:srgbClr val="5F5F5F"/>
              </a:solidFill>
            </a:endParaRPr>
          </a:p>
        </p:txBody>
      </p:sp>
      <p:grpSp>
        <p:nvGrpSpPr>
          <p:cNvPr id="209" name="Google Shape;209;p12"/>
          <p:cNvGrpSpPr/>
          <p:nvPr/>
        </p:nvGrpSpPr>
        <p:grpSpPr>
          <a:xfrm>
            <a:off x="6126812" y="2471882"/>
            <a:ext cx="2663825" cy="4564953"/>
            <a:chOff x="6156176" y="4242407"/>
            <a:chExt cx="2664296" cy="3635923"/>
          </a:xfrm>
        </p:grpSpPr>
        <p:sp>
          <p:nvSpPr>
            <p:cNvPr id="210" name="Google Shape;210;p12"/>
            <p:cNvSpPr txBox="1"/>
            <p:nvPr/>
          </p:nvSpPr>
          <p:spPr>
            <a:xfrm>
              <a:off x="6156176" y="4242407"/>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lnSpc>
                  <a:spcPct val="100000"/>
                </a:lnSpc>
                <a:spcBef>
                  <a:spcPts val="0"/>
                </a:spcBef>
                <a:spcAft>
                  <a:spcPts val="0"/>
                </a:spcAft>
                <a:buClr>
                  <a:srgbClr val="FFFFFF"/>
                </a:buClr>
                <a:buSzPts val="1100"/>
                <a:buFont typeface="Arial"/>
                <a:buNone/>
              </a:pPr>
              <a:r>
                <a:rPr lang="hu-HU" sz="1100" b="1" i="0" u="none" strike="noStrike" cap="none">
                  <a:solidFill>
                    <a:srgbClr val="FFFFFF"/>
                  </a:solidFill>
                  <a:latin typeface="Calibri"/>
                  <a:ea typeface="Calibri"/>
                  <a:cs typeface="Calibri"/>
                  <a:sym typeface="Calibri"/>
                </a:rPr>
                <a:t>NOTE</a:t>
              </a:r>
              <a:endParaRPr/>
            </a:p>
          </p:txBody>
        </p:sp>
        <p:sp>
          <p:nvSpPr>
            <p:cNvPr id="211" name="Google Shape;211;p12"/>
            <p:cNvSpPr txBox="1"/>
            <p:nvPr/>
          </p:nvSpPr>
          <p:spPr>
            <a:xfrm>
              <a:off x="6156176" y="4437493"/>
              <a:ext cx="2664296" cy="3440837"/>
            </a:xfrm>
            <a:prstGeom prst="rect">
              <a:avLst/>
            </a:prstGeom>
            <a:noFill/>
            <a:ln>
              <a:noFill/>
            </a:ln>
          </p:spPr>
          <p:txBody>
            <a:bodyPr spcFirstLastPara="1" wrap="square" lIns="0" tIns="36000" rIns="36000" bIns="36000" anchor="t" anchorCtr="0">
              <a:spAutoFit/>
            </a:bodyPr>
            <a:lstStyle/>
            <a:p>
              <a:pPr marL="285750" marR="0" lvl="0" indent="-285750" algn="l" rtl="0">
                <a:lnSpc>
                  <a:spcPct val="100000"/>
                </a:lnSpc>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Most mentioned the curfew in general or a specific measure related to the curfew. The use of the term is common; it is embedded in public consciousness and discourse.</a:t>
              </a:r>
              <a:endParaRPr sz="1200" b="0" i="0" u="none" strike="noStrike" cap="none">
                <a:solidFill>
                  <a:srgbClr val="5F5F5F"/>
                </a:solidFill>
                <a:latin typeface="Calibri"/>
                <a:ea typeface="Calibri"/>
                <a:cs typeface="Calibri"/>
                <a:sym typeface="Calibri"/>
              </a:endParaRPr>
            </a:p>
            <a:p>
              <a:pPr marL="285750" marR="0" lvl="0" indent="-285750" algn="l" rtl="0">
                <a:lnSpc>
                  <a:spcPct val="100000"/>
                </a:lnSpc>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most commonly mentioned specific measure was the introduction of time slots for shopping.</a:t>
              </a:r>
              <a:endParaRPr/>
            </a:p>
            <a:p>
              <a:pPr marL="285750" marR="0" lvl="0" indent="-285750" algn="l" rtl="0">
                <a:lnSpc>
                  <a:spcPct val="100000"/>
                </a:lnSpc>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Making mask usage mandatory is the second most mentioned measure. Related to this is the free mask distribution by local governments, which was mentioned by 8%.</a:t>
              </a:r>
              <a:endParaRPr sz="1200" b="0" i="0" u="none" strike="noStrike" cap="none">
                <a:solidFill>
                  <a:srgbClr val="5F5F5F"/>
                </a:solidFill>
                <a:latin typeface="Calibri"/>
                <a:ea typeface="Calibri"/>
                <a:cs typeface="Calibri"/>
                <a:sym typeface="Calibri"/>
              </a:endParaRPr>
            </a:p>
            <a:p>
              <a:pPr marL="285750" marR="0" lvl="0" indent="-285750" algn="l" rtl="0">
                <a:lnSpc>
                  <a:spcPct val="100000"/>
                </a:lnSpc>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Mentions of the closure of educational institutions and the transition to digital education were relatively high at 6%.</a:t>
              </a:r>
              <a:endParaRPr/>
            </a:p>
            <a:p>
              <a:pPr marL="285750" marR="0" lvl="0" indent="-285750" algn="l" rtl="0">
                <a:lnSpc>
                  <a:spcPct val="100000"/>
                </a:lnSpc>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15% of respondents could not spontaneously name a measure that they felt was good or said there were no such measures.</a:t>
              </a:r>
              <a:endParaRPr sz="1200" b="0" i="0" u="none" strike="noStrike" cap="none">
                <a:solidFill>
                  <a:srgbClr val="5F5F5F"/>
                </a:solidFill>
                <a:latin typeface="Calibri"/>
                <a:ea typeface="Calibri"/>
                <a:cs typeface="Calibri"/>
                <a:sym typeface="Calibri"/>
              </a:endParaRPr>
            </a:p>
            <a:p>
              <a:pPr marL="285750" marR="0" lvl="0" indent="-209550" algn="l" rtl="0">
                <a:lnSpc>
                  <a:spcPct val="100000"/>
                </a:lnSpc>
                <a:spcBef>
                  <a:spcPts val="0"/>
                </a:spcBef>
                <a:spcAft>
                  <a:spcPts val="0"/>
                </a:spcAft>
                <a:buClr>
                  <a:srgbClr val="4CA7F2"/>
                </a:buClr>
                <a:buSzPts val="1200"/>
                <a:buFont typeface="Noto Sans Symbols"/>
                <a:buNone/>
              </a:pPr>
              <a:endParaRPr sz="1200" b="0" i="0" u="none" strike="noStrike" cap="none">
                <a:solidFill>
                  <a:srgbClr val="5F5F5F"/>
                </a:solidFill>
                <a:latin typeface="Calibri"/>
                <a:ea typeface="Calibri"/>
                <a:cs typeface="Calibri"/>
                <a:sym typeface="Calibri"/>
              </a:endParaRPr>
            </a:p>
          </p:txBody>
        </p:sp>
      </p:grpSp>
      <p:sp>
        <p:nvSpPr>
          <p:cNvPr id="212" name="Google Shape;212;p12"/>
          <p:cNvSpPr txBox="1"/>
          <p:nvPr/>
        </p:nvSpPr>
        <p:spPr>
          <a:xfrm>
            <a:off x="395536" y="476672"/>
            <a:ext cx="8395101" cy="4578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2000"/>
              <a:buFont typeface="Century Gothic"/>
              <a:buNone/>
            </a:pPr>
            <a:r>
              <a:rPr lang="hu-HU" sz="2000" b="0" i="0" u="none" strike="noStrike" cap="none">
                <a:solidFill>
                  <a:srgbClr val="BFBFBF"/>
                </a:solidFill>
                <a:latin typeface="Century Gothic"/>
                <a:ea typeface="Century Gothic"/>
                <a:cs typeface="Century Gothic"/>
                <a:sym typeface="Century Gothic"/>
              </a:rPr>
              <a:t>COVID-19 RELATED ISSUES</a:t>
            </a:r>
            <a:endParaRPr sz="2000" b="0" i="0" u="none" strike="noStrike" cap="none">
              <a:solidFill>
                <a:srgbClr val="BFBFBF"/>
              </a:solidFill>
              <a:latin typeface="Century Gothic"/>
              <a:ea typeface="Century Gothic"/>
              <a:cs typeface="Century Gothic"/>
              <a:sym typeface="Century Gothic"/>
            </a:endParaRPr>
          </a:p>
        </p:txBody>
      </p:sp>
      <p:graphicFrame>
        <p:nvGraphicFramePr>
          <p:cNvPr id="213" name="Google Shape;213;p12"/>
          <p:cNvGraphicFramePr/>
          <p:nvPr/>
        </p:nvGraphicFramePr>
        <p:xfrm>
          <a:off x="377299" y="2132856"/>
          <a:ext cx="5607794"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14" name="Google Shape;214;p12"/>
          <p:cNvSpPr/>
          <p:nvPr/>
        </p:nvSpPr>
        <p:spPr>
          <a:xfrm>
            <a:off x="6126812" y="1310625"/>
            <a:ext cx="2663825" cy="1068398"/>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600" b="1" i="0" u="none" strike="noStrike" cap="none">
                <a:solidFill>
                  <a:schemeClr val="lt1"/>
                </a:solidFill>
                <a:latin typeface="Calibri"/>
                <a:ea typeface="Calibri"/>
                <a:cs typeface="Calibri"/>
                <a:sym typeface="Calibri"/>
              </a:rPr>
              <a:t>A third of young people mentioned curfew as a good measure in response to the pandemic.</a:t>
            </a:r>
            <a:endParaRPr sz="1600" b="1"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18"/>
        <p:cNvGrpSpPr/>
        <p:nvPr/>
      </p:nvGrpSpPr>
      <p:grpSpPr>
        <a:xfrm>
          <a:off x="0" y="0"/>
          <a:ext cx="0" cy="0"/>
          <a:chOff x="0" y="0"/>
          <a:chExt cx="0" cy="0"/>
        </a:xfrm>
      </p:grpSpPr>
      <p:sp>
        <p:nvSpPr>
          <p:cNvPr id="219" name="Google Shape;219;p13"/>
          <p:cNvSpPr/>
          <p:nvPr/>
        </p:nvSpPr>
        <p:spPr>
          <a:xfrm>
            <a:off x="0" y="-51371"/>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13"/>
          <p:cNvSpPr txBox="1">
            <a:spLocks noGrp="1"/>
          </p:cNvSpPr>
          <p:nvPr>
            <p:ph type="title"/>
          </p:nvPr>
        </p:nvSpPr>
        <p:spPr>
          <a:xfrm>
            <a:off x="260350" y="1341438"/>
            <a:ext cx="5607794"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To what extent are you satisfied with the government’s communication and information sharing on the COVID-19 outbreak?</a:t>
            </a:r>
            <a:endParaRPr sz="1400" b="1">
              <a:solidFill>
                <a:srgbClr val="5F5F5F"/>
              </a:solidFill>
            </a:endParaRPr>
          </a:p>
        </p:txBody>
      </p:sp>
      <p:sp>
        <p:nvSpPr>
          <p:cNvPr id="221" name="Google Shape;221;p13"/>
          <p:cNvSpPr/>
          <p:nvPr/>
        </p:nvSpPr>
        <p:spPr>
          <a:xfrm>
            <a:off x="6156325" y="1484313"/>
            <a:ext cx="2663825" cy="1268413"/>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600" b="1" i="0" u="none" strike="noStrike" cap="none">
                <a:solidFill>
                  <a:schemeClr val="lt1"/>
                </a:solidFill>
                <a:latin typeface="Calibri"/>
                <a:ea typeface="Calibri"/>
                <a:cs typeface="Calibri"/>
                <a:sym typeface="Calibri"/>
              </a:rPr>
              <a:t>The majority were satisfied with the communication and response of the government to the pandemic.</a:t>
            </a:r>
            <a:endParaRPr sz="1600" b="1" i="0" u="none" strike="noStrike" cap="none">
              <a:solidFill>
                <a:schemeClr val="lt1"/>
              </a:solidFill>
              <a:latin typeface="Calibri"/>
              <a:ea typeface="Calibri"/>
              <a:cs typeface="Calibri"/>
              <a:sym typeface="Calibri"/>
            </a:endParaRPr>
          </a:p>
        </p:txBody>
      </p:sp>
      <p:grpSp>
        <p:nvGrpSpPr>
          <p:cNvPr id="222" name="Google Shape;222;p13"/>
          <p:cNvGrpSpPr/>
          <p:nvPr/>
        </p:nvGrpSpPr>
        <p:grpSpPr>
          <a:xfrm>
            <a:off x="6156325" y="2852937"/>
            <a:ext cx="2663825" cy="3651186"/>
            <a:chOff x="6156176" y="4170062"/>
            <a:chExt cx="2664296" cy="2908120"/>
          </a:xfrm>
        </p:grpSpPr>
        <p:sp>
          <p:nvSpPr>
            <p:cNvPr id="223" name="Google Shape;223;p13"/>
            <p:cNvSpPr txBox="1"/>
            <p:nvPr/>
          </p:nvSpPr>
          <p:spPr>
            <a:xfrm>
              <a:off x="6156176" y="417006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24" name="Google Shape;224;p13"/>
            <p:cNvSpPr txBox="1"/>
            <p:nvPr/>
          </p:nvSpPr>
          <p:spPr>
            <a:xfrm>
              <a:off x="6156176" y="4342122"/>
              <a:ext cx="2664296" cy="2736060"/>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950"/>
                <a:buFont typeface="Noto Sans Symbols"/>
                <a:buChar char="✔"/>
              </a:pPr>
              <a:r>
                <a:rPr lang="hu-HU" sz="950" b="0" i="0" u="none" strike="noStrike" cap="none">
                  <a:solidFill>
                    <a:srgbClr val="5F5F5F"/>
                  </a:solidFill>
                  <a:latin typeface="Calibri"/>
                  <a:ea typeface="Calibri"/>
                  <a:cs typeface="Calibri"/>
                  <a:sym typeface="Calibri"/>
                </a:rPr>
                <a:t>45% were satisfied with the communication surrounding and the response to the pandemic by the government. In contrast, 29% were dissatisfied. The remaining 26% gave a mixed assessment of these two questions.</a:t>
              </a:r>
              <a:endParaRPr sz="95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950"/>
                <a:buFont typeface="Noto Sans Symbols"/>
                <a:buChar char="✔"/>
              </a:pPr>
              <a:r>
                <a:rPr lang="hu-HU" sz="950" b="0" i="0" u="none" strike="noStrike" cap="none">
                  <a:solidFill>
                    <a:srgbClr val="5F5F5F"/>
                  </a:solidFill>
                  <a:latin typeface="Calibri"/>
                  <a:ea typeface="Calibri"/>
                  <a:cs typeface="Calibri"/>
                  <a:sym typeface="Calibri"/>
                </a:rPr>
                <a:t>The majority believes that the government has embezzled public money, but the proportion of those who answered 'don't know' is very high (24%). There is a discrepancy between people who are dissatisfied with the government's response to the COVID-19 crisis - only 6% of them answered 'don't know' regarding government embezzlement of public money, while 30% of participants who are satisfied with the government's COVID-19 answered this way. </a:t>
              </a:r>
              <a:endParaRPr sz="95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950"/>
                <a:buFont typeface="Noto Sans Symbols"/>
                <a:buChar char="✔"/>
              </a:pPr>
              <a:r>
                <a:rPr lang="hu-HU" sz="950" b="0" i="0" u="none" strike="noStrike" cap="none">
                  <a:solidFill>
                    <a:srgbClr val="5F5F5F"/>
                  </a:solidFill>
                  <a:latin typeface="Calibri"/>
                  <a:ea typeface="Calibri"/>
                  <a:cs typeface="Calibri"/>
                  <a:sym typeface="Calibri"/>
                </a:rPr>
                <a:t>There is only a weak positive correlation between the perception of the problem of corruption and the perception of embezzlement of government funds. Among those who see corruption as a very serious problem in Hungary, many (22%) could not answer the question about public money. 17% disagreed with the criticism of the government.</a:t>
              </a:r>
              <a:endParaRPr sz="950" b="0" i="0" u="none" strike="noStrike" cap="none">
                <a:solidFill>
                  <a:srgbClr val="5F5F5F"/>
                </a:solidFill>
                <a:latin typeface="Calibri"/>
                <a:ea typeface="Calibri"/>
                <a:cs typeface="Calibri"/>
                <a:sym typeface="Calibri"/>
              </a:endParaRPr>
            </a:p>
          </p:txBody>
        </p:sp>
      </p:grpSp>
      <p:graphicFrame>
        <p:nvGraphicFramePr>
          <p:cNvPr id="225" name="Google Shape;225;p13"/>
          <p:cNvGraphicFramePr/>
          <p:nvPr/>
        </p:nvGraphicFramePr>
        <p:xfrm>
          <a:off x="571626" y="1999338"/>
          <a:ext cx="4832100" cy="1069621"/>
        </p:xfrm>
        <a:graphic>
          <a:graphicData uri="http://schemas.openxmlformats.org/drawingml/2006/chart">
            <c:chart xmlns:c="http://schemas.openxmlformats.org/drawingml/2006/chart" xmlns:r="http://schemas.openxmlformats.org/officeDocument/2006/relationships" r:id="rId3"/>
          </a:graphicData>
        </a:graphic>
      </p:graphicFrame>
      <p:sp>
        <p:nvSpPr>
          <p:cNvPr id="226" name="Google Shape;226;p13"/>
          <p:cNvSpPr txBox="1"/>
          <p:nvPr/>
        </p:nvSpPr>
        <p:spPr>
          <a:xfrm>
            <a:off x="395536" y="476672"/>
            <a:ext cx="8424614"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COVID-19 RELATED ISSUES</a:t>
            </a:r>
            <a:endParaRPr sz="2000" b="0" i="0" u="none" strike="noStrike" cap="none">
              <a:solidFill>
                <a:srgbClr val="BFBFBF"/>
              </a:solidFill>
              <a:latin typeface="Century Gothic"/>
              <a:ea typeface="Century Gothic"/>
              <a:cs typeface="Century Gothic"/>
              <a:sym typeface="Century Gothic"/>
            </a:endParaRPr>
          </a:p>
        </p:txBody>
      </p:sp>
      <p:graphicFrame>
        <p:nvGraphicFramePr>
          <p:cNvPr id="227" name="Google Shape;227;p13"/>
          <p:cNvGraphicFramePr/>
          <p:nvPr/>
        </p:nvGraphicFramePr>
        <p:xfrm>
          <a:off x="162949" y="2944308"/>
          <a:ext cx="5961931" cy="38719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31"/>
        <p:cNvGrpSpPr/>
        <p:nvPr/>
      </p:nvGrpSpPr>
      <p:grpSpPr>
        <a:xfrm>
          <a:off x="0" y="0"/>
          <a:ext cx="0" cy="0"/>
          <a:chOff x="0" y="0"/>
          <a:chExt cx="0" cy="0"/>
        </a:xfrm>
      </p:grpSpPr>
      <p:sp>
        <p:nvSpPr>
          <p:cNvPr id="232" name="Google Shape;232;p14"/>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14"/>
          <p:cNvSpPr txBox="1">
            <a:spLocks noGrp="1"/>
          </p:cNvSpPr>
          <p:nvPr>
            <p:ph type="title"/>
          </p:nvPr>
        </p:nvSpPr>
        <p:spPr>
          <a:xfrm>
            <a:off x="260350" y="1341438"/>
            <a:ext cx="5607794"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In what way has the COVID-19 crisis impacted relations between government parties and opposition?</a:t>
            </a:r>
            <a:endParaRPr sz="1400" b="1">
              <a:solidFill>
                <a:srgbClr val="5F5F5F"/>
              </a:solidFill>
            </a:endParaRPr>
          </a:p>
        </p:txBody>
      </p:sp>
      <p:sp>
        <p:nvSpPr>
          <p:cNvPr id="234" name="Google Shape;234;p14"/>
          <p:cNvSpPr/>
          <p:nvPr/>
        </p:nvSpPr>
        <p:spPr>
          <a:xfrm>
            <a:off x="6156325" y="1484313"/>
            <a:ext cx="2663825" cy="1836737"/>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Young people do not believe relations between the government and the opposition has changed.</a:t>
            </a:r>
            <a:endParaRPr sz="1800" b="1" i="0" u="none" strike="noStrike" cap="none">
              <a:solidFill>
                <a:schemeClr val="lt1"/>
              </a:solidFill>
              <a:latin typeface="Calibri"/>
              <a:ea typeface="Calibri"/>
              <a:cs typeface="Calibri"/>
              <a:sym typeface="Calibri"/>
            </a:endParaRPr>
          </a:p>
        </p:txBody>
      </p:sp>
      <p:grpSp>
        <p:nvGrpSpPr>
          <p:cNvPr id="235" name="Google Shape;235;p14"/>
          <p:cNvGrpSpPr/>
          <p:nvPr/>
        </p:nvGrpSpPr>
        <p:grpSpPr>
          <a:xfrm>
            <a:off x="6159348" y="3951932"/>
            <a:ext cx="2663825" cy="2188520"/>
            <a:chOff x="6156176" y="4077072"/>
            <a:chExt cx="2664296" cy="1743127"/>
          </a:xfrm>
        </p:grpSpPr>
        <p:sp>
          <p:nvSpPr>
            <p:cNvPr id="236" name="Google Shape;236;p14"/>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37" name="Google Shape;237;p14"/>
            <p:cNvSpPr txBox="1"/>
            <p:nvPr/>
          </p:nvSpPr>
          <p:spPr>
            <a:xfrm>
              <a:off x="6156176" y="4291452"/>
              <a:ext cx="2664296" cy="1528747"/>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Very few young people think that the relations between the government and the opposition improved. Nearly half of them indicated that it did not change.</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There is an outstanding number of those dissatisfied with the work of the government, who say the relationship has deteriorated significantly.</a:t>
              </a:r>
              <a:endParaRPr sz="1200" b="0" i="0" u="none" strike="noStrike" cap="none">
                <a:solidFill>
                  <a:srgbClr val="5F5F5F"/>
                </a:solidFill>
                <a:latin typeface="Calibri"/>
                <a:ea typeface="Calibri"/>
                <a:cs typeface="Calibri"/>
                <a:sym typeface="Calibri"/>
              </a:endParaRPr>
            </a:p>
          </p:txBody>
        </p:sp>
      </p:grpSp>
      <p:sp>
        <p:nvSpPr>
          <p:cNvPr id="238" name="Google Shape;238;p14"/>
          <p:cNvSpPr txBox="1"/>
          <p:nvPr/>
        </p:nvSpPr>
        <p:spPr>
          <a:xfrm>
            <a:off x="395288" y="450850"/>
            <a:ext cx="4464050" cy="366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BFBFBF"/>
              </a:solidFill>
              <a:latin typeface="Century Gothic"/>
              <a:ea typeface="Century Gothic"/>
              <a:cs typeface="Century Gothic"/>
              <a:sym typeface="Century Gothic"/>
            </a:endParaRPr>
          </a:p>
        </p:txBody>
      </p:sp>
      <p:graphicFrame>
        <p:nvGraphicFramePr>
          <p:cNvPr id="239" name="Google Shape;239;p14"/>
          <p:cNvGraphicFramePr/>
          <p:nvPr/>
        </p:nvGraphicFramePr>
        <p:xfrm>
          <a:off x="260350" y="1922315"/>
          <a:ext cx="4794250" cy="1836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0" name="Google Shape;240;p14"/>
          <p:cNvGraphicFramePr/>
          <p:nvPr/>
        </p:nvGraphicFramePr>
        <p:xfrm>
          <a:off x="395288" y="4221088"/>
          <a:ext cx="4794250" cy="1833562"/>
        </p:xfrm>
        <a:graphic>
          <a:graphicData uri="http://schemas.openxmlformats.org/drawingml/2006/chart">
            <c:chart xmlns:c="http://schemas.openxmlformats.org/drawingml/2006/chart" xmlns:r="http://schemas.openxmlformats.org/officeDocument/2006/relationships" r:id="rId4"/>
          </a:graphicData>
        </a:graphic>
      </p:graphicFrame>
      <p:sp>
        <p:nvSpPr>
          <p:cNvPr id="241" name="Google Shape;241;p14"/>
          <p:cNvSpPr txBox="1"/>
          <p:nvPr/>
        </p:nvSpPr>
        <p:spPr>
          <a:xfrm>
            <a:off x="395288" y="450850"/>
            <a:ext cx="8353424"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COVID-19 RELATED ISSUES</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1439863" y="3789363"/>
            <a:ext cx="6264275" cy="0"/>
          </a:xfrm>
          <a:prstGeom prst="straightConnector1">
            <a:avLst/>
          </a:prstGeom>
          <a:noFill/>
          <a:ln w="9525" cap="flat" cmpd="sng">
            <a:solidFill>
              <a:srgbClr val="00B0F0"/>
            </a:solidFill>
            <a:prstDash val="solid"/>
            <a:round/>
            <a:headEnd type="none" w="sm" len="sm"/>
            <a:tailEnd type="none" w="sm" len="sm"/>
          </a:ln>
        </p:spPr>
      </p:cxnSp>
      <p:sp>
        <p:nvSpPr>
          <p:cNvPr id="247" name="Google Shape;247;p15"/>
          <p:cNvSpPr txBox="1"/>
          <p:nvPr/>
        </p:nvSpPr>
        <p:spPr>
          <a:xfrm>
            <a:off x="555625" y="2565400"/>
            <a:ext cx="8001000" cy="10096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3200" b="0" i="0" u="none" strike="noStrike" cap="none">
                <a:solidFill>
                  <a:srgbClr val="BFBFBF"/>
                </a:solidFill>
                <a:latin typeface="Century Gothic"/>
                <a:ea typeface="Century Gothic"/>
                <a:cs typeface="Century Gothic"/>
                <a:sym typeface="Century Gothic"/>
              </a:rPr>
              <a:t>3. DEMOCRACY AND LEADERSHIP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51"/>
        <p:cNvGrpSpPr/>
        <p:nvPr/>
      </p:nvGrpSpPr>
      <p:grpSpPr>
        <a:xfrm>
          <a:off x="0" y="0"/>
          <a:ext cx="0" cy="0"/>
          <a:chOff x="0" y="0"/>
          <a:chExt cx="0" cy="0"/>
        </a:xfrm>
      </p:grpSpPr>
      <p:sp>
        <p:nvSpPr>
          <p:cNvPr id="252" name="Google Shape;252;p16"/>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16"/>
          <p:cNvSpPr txBox="1">
            <a:spLocks noGrp="1"/>
          </p:cNvSpPr>
          <p:nvPr>
            <p:ph type="title"/>
          </p:nvPr>
        </p:nvSpPr>
        <p:spPr>
          <a:xfrm>
            <a:off x="785862" y="1340768"/>
            <a:ext cx="5010274" cy="93645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What do you think about having a democratic political system in which decisions are made through legislative deliberation and public consultation?</a:t>
            </a:r>
            <a:endParaRPr/>
          </a:p>
        </p:txBody>
      </p:sp>
      <p:sp>
        <p:nvSpPr>
          <p:cNvPr id="254" name="Google Shape;254;p16"/>
          <p:cNvSpPr/>
          <p:nvPr/>
        </p:nvSpPr>
        <p:spPr>
          <a:xfrm>
            <a:off x="6156325" y="1484313"/>
            <a:ext cx="2663825" cy="1080591"/>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600" b="1" i="0" u="none" strike="noStrike" cap="none">
                <a:solidFill>
                  <a:schemeClr val="lt1"/>
                </a:solidFill>
                <a:latin typeface="Calibri"/>
                <a:ea typeface="Calibri"/>
                <a:cs typeface="Calibri"/>
                <a:sym typeface="Calibri"/>
              </a:rPr>
              <a:t>There is widespread support for a democratic political system among young people.</a:t>
            </a:r>
            <a:endParaRPr sz="1600" b="1" i="0" u="none" strike="noStrike" cap="none">
              <a:solidFill>
                <a:schemeClr val="lt1"/>
              </a:solidFill>
              <a:latin typeface="Calibri"/>
              <a:ea typeface="Calibri"/>
              <a:cs typeface="Calibri"/>
              <a:sym typeface="Calibri"/>
            </a:endParaRPr>
          </a:p>
        </p:txBody>
      </p:sp>
      <p:grpSp>
        <p:nvGrpSpPr>
          <p:cNvPr id="255" name="Google Shape;255;p16"/>
          <p:cNvGrpSpPr/>
          <p:nvPr/>
        </p:nvGrpSpPr>
        <p:grpSpPr>
          <a:xfrm>
            <a:off x="6156324" y="2816933"/>
            <a:ext cx="2663825" cy="3708411"/>
            <a:chOff x="6156176" y="4077072"/>
            <a:chExt cx="2664296" cy="3045583"/>
          </a:xfrm>
        </p:grpSpPr>
        <p:sp>
          <p:nvSpPr>
            <p:cNvPr id="256" name="Google Shape;256;p16"/>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57" name="Google Shape;257;p16"/>
            <p:cNvSpPr txBox="1"/>
            <p:nvPr/>
          </p:nvSpPr>
          <p:spPr>
            <a:xfrm>
              <a:off x="6156176" y="4293839"/>
              <a:ext cx="2664296" cy="2828816"/>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A democratic political system is considered good by the vast majority of respondents (79%).</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An authoritarian political system is considered bad by the absolute majority (60%). However, a non-negligible group (23%) consider it good.</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Examining the two questions jointly, the rate of inconsistent responses is very high: 19% rate both systems listed as equally good (very or fairly) and another 5% consider both to be bad. The rate of absolute uncertainty – those who marked the “I don’t know” answer to both questions - is 10% . Of the two consistent options, 54% say the democratic system is good, while the authoritarian is bad for Hungary. Only 4% thought the opposite.</a:t>
              </a:r>
              <a:endParaRPr sz="1100" b="0" i="0" u="none" strike="noStrike" cap="none">
                <a:solidFill>
                  <a:srgbClr val="5F5F5F"/>
                </a:solidFill>
                <a:latin typeface="Calibri"/>
                <a:ea typeface="Calibri"/>
                <a:cs typeface="Calibri"/>
                <a:sym typeface="Calibri"/>
              </a:endParaRPr>
            </a:p>
          </p:txBody>
        </p:sp>
      </p:grpSp>
      <p:sp>
        <p:nvSpPr>
          <p:cNvPr id="258" name="Google Shape;258;p16"/>
          <p:cNvSpPr txBox="1"/>
          <p:nvPr/>
        </p:nvSpPr>
        <p:spPr>
          <a:xfrm>
            <a:off x="395288" y="450850"/>
            <a:ext cx="8424862" cy="366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BFBFBF"/>
              </a:solidFill>
              <a:latin typeface="Century Gothic"/>
              <a:ea typeface="Century Gothic"/>
              <a:cs typeface="Century Gothic"/>
              <a:sym typeface="Century Gothic"/>
            </a:endParaRPr>
          </a:p>
        </p:txBody>
      </p:sp>
      <p:sp>
        <p:nvSpPr>
          <p:cNvPr id="259" name="Google Shape;259;p16"/>
          <p:cNvSpPr txBox="1"/>
          <p:nvPr/>
        </p:nvSpPr>
        <p:spPr>
          <a:xfrm>
            <a:off x="713854" y="3933726"/>
            <a:ext cx="5010276" cy="5033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400" b="1" i="0" u="none" strike="noStrike" cap="none">
                <a:solidFill>
                  <a:srgbClr val="5F5F5F"/>
                </a:solidFill>
                <a:latin typeface="Calibri"/>
                <a:ea typeface="Calibri"/>
                <a:cs typeface="Calibri"/>
                <a:sym typeface="Calibri"/>
              </a:rPr>
              <a:t>What do you think about having a strong leader who does not need to consult with parliament and civil society?</a:t>
            </a:r>
            <a:endParaRPr/>
          </a:p>
        </p:txBody>
      </p:sp>
      <p:graphicFrame>
        <p:nvGraphicFramePr>
          <p:cNvPr id="260" name="Google Shape;260;p16"/>
          <p:cNvGraphicFramePr/>
          <p:nvPr/>
        </p:nvGraphicFramePr>
        <p:xfrm>
          <a:off x="785862" y="4720357"/>
          <a:ext cx="4794250" cy="1804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1" name="Google Shape;261;p16"/>
          <p:cNvGraphicFramePr/>
          <p:nvPr/>
        </p:nvGraphicFramePr>
        <p:xfrm>
          <a:off x="789037" y="2121719"/>
          <a:ext cx="4791075" cy="1811337"/>
        </p:xfrm>
        <a:graphic>
          <a:graphicData uri="http://schemas.openxmlformats.org/drawingml/2006/chart">
            <c:chart xmlns:c="http://schemas.openxmlformats.org/drawingml/2006/chart" xmlns:r="http://schemas.openxmlformats.org/officeDocument/2006/relationships" r:id="rId4"/>
          </a:graphicData>
        </a:graphic>
      </p:graphicFrame>
      <p:sp>
        <p:nvSpPr>
          <p:cNvPr id="262" name="Google Shape;262;p16"/>
          <p:cNvSpPr txBox="1"/>
          <p:nvPr/>
        </p:nvSpPr>
        <p:spPr>
          <a:xfrm>
            <a:off x="395288" y="450850"/>
            <a:ext cx="8424861"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DEMOCRACY AND LEADERSHIP</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66"/>
        <p:cNvGrpSpPr/>
        <p:nvPr/>
      </p:nvGrpSpPr>
      <p:grpSpPr>
        <a:xfrm>
          <a:off x="0" y="0"/>
          <a:ext cx="0" cy="0"/>
          <a:chOff x="0" y="0"/>
          <a:chExt cx="0" cy="0"/>
        </a:xfrm>
      </p:grpSpPr>
      <p:sp>
        <p:nvSpPr>
          <p:cNvPr id="267" name="Google Shape;267;p17"/>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8" name="Google Shape;268;p17"/>
          <p:cNvSpPr txBox="1">
            <a:spLocks noGrp="1"/>
          </p:cNvSpPr>
          <p:nvPr>
            <p:ph type="title"/>
          </p:nvPr>
        </p:nvSpPr>
        <p:spPr>
          <a:xfrm>
            <a:off x="395287" y="1341438"/>
            <a:ext cx="4794250" cy="79141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Does it matter if the government is democratic or undemocratic?</a:t>
            </a:r>
            <a:endParaRPr sz="1400" b="1">
              <a:solidFill>
                <a:srgbClr val="5F5F5F"/>
              </a:solidFill>
            </a:endParaRPr>
          </a:p>
        </p:txBody>
      </p:sp>
      <p:sp>
        <p:nvSpPr>
          <p:cNvPr id="269" name="Google Shape;269;p17"/>
          <p:cNvSpPr/>
          <p:nvPr/>
        </p:nvSpPr>
        <p:spPr>
          <a:xfrm>
            <a:off x="6156325" y="1484313"/>
            <a:ext cx="2663825" cy="1268413"/>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For the vast majority, the democracy of government is important.</a:t>
            </a:r>
            <a:endParaRPr sz="1800" b="1" i="0" u="none" strike="noStrike" cap="none">
              <a:solidFill>
                <a:schemeClr val="lt1"/>
              </a:solidFill>
              <a:latin typeface="Calibri"/>
              <a:ea typeface="Calibri"/>
              <a:cs typeface="Calibri"/>
              <a:sym typeface="Calibri"/>
            </a:endParaRPr>
          </a:p>
        </p:txBody>
      </p:sp>
      <p:grpSp>
        <p:nvGrpSpPr>
          <p:cNvPr id="270" name="Google Shape;270;p17"/>
          <p:cNvGrpSpPr/>
          <p:nvPr/>
        </p:nvGrpSpPr>
        <p:grpSpPr>
          <a:xfrm>
            <a:off x="6212573" y="3429000"/>
            <a:ext cx="2663825" cy="2523077"/>
            <a:chOff x="6156176" y="4077072"/>
            <a:chExt cx="2664296" cy="2170081"/>
          </a:xfrm>
        </p:grpSpPr>
        <p:sp>
          <p:nvSpPr>
            <p:cNvPr id="271" name="Google Shape;271;p17"/>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72" name="Google Shape;272;p17"/>
            <p:cNvSpPr txBox="1"/>
            <p:nvPr/>
          </p:nvSpPr>
          <p:spPr>
            <a:xfrm>
              <a:off x="6156176" y="4437493"/>
              <a:ext cx="2664296" cy="1809660"/>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Almost without exception (89%), the respondents would consider it good to have a democratic political system in Hungary. Three-quarters of them think it would be bad to have a strong leader who didn’t consult with the Parliament.</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Those who say it doesn’t matter if the government is democratic or not were not voting uniformly in favor of an authoritarian system. Although 59% thought a strong leader would be good, 30% thought the opposite.</a:t>
              </a:r>
              <a:endParaRPr sz="1100" b="0" i="0" u="none" strike="noStrike" cap="none">
                <a:solidFill>
                  <a:srgbClr val="5F5F5F"/>
                </a:solidFill>
                <a:latin typeface="Calibri"/>
                <a:ea typeface="Calibri"/>
                <a:cs typeface="Calibri"/>
                <a:sym typeface="Calibri"/>
              </a:endParaRPr>
            </a:p>
          </p:txBody>
        </p:sp>
      </p:grpSp>
      <p:sp>
        <p:nvSpPr>
          <p:cNvPr id="273" name="Google Shape;273;p17"/>
          <p:cNvSpPr txBox="1"/>
          <p:nvPr/>
        </p:nvSpPr>
        <p:spPr>
          <a:xfrm>
            <a:off x="395288" y="450850"/>
            <a:ext cx="8424862" cy="366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BFBFBF"/>
              </a:solidFill>
              <a:latin typeface="Century Gothic"/>
              <a:ea typeface="Century Gothic"/>
              <a:cs typeface="Century Gothic"/>
              <a:sym typeface="Century Gothic"/>
            </a:endParaRPr>
          </a:p>
        </p:txBody>
      </p:sp>
      <p:graphicFrame>
        <p:nvGraphicFramePr>
          <p:cNvPr id="274" name="Google Shape;274;p17"/>
          <p:cNvGraphicFramePr/>
          <p:nvPr/>
        </p:nvGraphicFramePr>
        <p:xfrm>
          <a:off x="260350" y="2276872"/>
          <a:ext cx="4794250" cy="1817687"/>
        </p:xfrm>
        <a:graphic>
          <a:graphicData uri="http://schemas.openxmlformats.org/drawingml/2006/chart">
            <c:chart xmlns:c="http://schemas.openxmlformats.org/drawingml/2006/chart" xmlns:r="http://schemas.openxmlformats.org/officeDocument/2006/relationships" r:id="rId3"/>
          </a:graphicData>
        </a:graphic>
      </p:graphicFrame>
      <p:sp>
        <p:nvSpPr>
          <p:cNvPr id="275" name="Google Shape;275;p17"/>
          <p:cNvSpPr txBox="1"/>
          <p:nvPr/>
        </p:nvSpPr>
        <p:spPr>
          <a:xfrm>
            <a:off x="395288" y="450850"/>
            <a:ext cx="8424862"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DEMOCRACY AND LEADERSHIP</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79"/>
        <p:cNvGrpSpPr/>
        <p:nvPr/>
      </p:nvGrpSpPr>
      <p:grpSpPr>
        <a:xfrm>
          <a:off x="0" y="0"/>
          <a:ext cx="0" cy="0"/>
          <a:chOff x="0" y="0"/>
          <a:chExt cx="0" cy="0"/>
        </a:xfrm>
      </p:grpSpPr>
      <p:sp>
        <p:nvSpPr>
          <p:cNvPr id="280" name="Google Shape;280;p18"/>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8"/>
          <p:cNvSpPr txBox="1">
            <a:spLocks noGrp="1"/>
          </p:cNvSpPr>
          <p:nvPr>
            <p:ph type="title"/>
          </p:nvPr>
        </p:nvSpPr>
        <p:spPr>
          <a:xfrm>
            <a:off x="260351" y="1341438"/>
            <a:ext cx="5319762"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Democracy is the best possible system of government.</a:t>
            </a:r>
            <a:endParaRPr sz="1400" b="1">
              <a:solidFill>
                <a:srgbClr val="5F5F5F"/>
              </a:solidFill>
            </a:endParaRPr>
          </a:p>
        </p:txBody>
      </p:sp>
      <p:sp>
        <p:nvSpPr>
          <p:cNvPr id="282" name="Google Shape;282;p18"/>
          <p:cNvSpPr/>
          <p:nvPr/>
        </p:nvSpPr>
        <p:spPr>
          <a:xfrm>
            <a:off x="6156325" y="1484313"/>
            <a:ext cx="2663825" cy="1152599"/>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The majority considered democracy to be the best possible system of government.</a:t>
            </a:r>
            <a:endParaRPr sz="1800" b="1" i="0" u="none" strike="noStrike" cap="none">
              <a:solidFill>
                <a:schemeClr val="lt1"/>
              </a:solidFill>
              <a:latin typeface="Calibri"/>
              <a:ea typeface="Calibri"/>
              <a:cs typeface="Calibri"/>
              <a:sym typeface="Calibri"/>
            </a:endParaRPr>
          </a:p>
        </p:txBody>
      </p:sp>
      <p:grpSp>
        <p:nvGrpSpPr>
          <p:cNvPr id="283" name="Google Shape;283;p18"/>
          <p:cNvGrpSpPr/>
          <p:nvPr/>
        </p:nvGrpSpPr>
        <p:grpSpPr>
          <a:xfrm>
            <a:off x="6156324" y="2895955"/>
            <a:ext cx="2663825" cy="3364706"/>
            <a:chOff x="6156176" y="4077072"/>
            <a:chExt cx="2664296" cy="2893960"/>
          </a:xfrm>
        </p:grpSpPr>
        <p:sp>
          <p:nvSpPr>
            <p:cNvPr id="284" name="Google Shape;284;p18"/>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85" name="Google Shape;285;p18"/>
            <p:cNvSpPr txBox="1"/>
            <p:nvPr/>
          </p:nvSpPr>
          <p:spPr>
            <a:xfrm>
              <a:off x="6156176" y="4287807"/>
              <a:ext cx="2664296" cy="2683225"/>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Those who said that democracy is the best political system (meaning that they agreed with it at some level) also agreed with a large majority (86%) that it is only best as a system of government if it provides economic security.</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One-fifth of those surveyed could not judge whether democracy was the best political system. However, 55% agreed that democracy is the best system when it brings about economic security. </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Of those who disagreed with the first question, 52% agreed with the second. Hence, economic security is important to them, they expect it from a democratic system.</a:t>
              </a:r>
              <a:endParaRPr/>
            </a:p>
            <a:p>
              <a:pPr marL="285750" marR="0" lvl="0" indent="-215900" algn="l" rtl="0">
                <a:spcBef>
                  <a:spcPts val="0"/>
                </a:spcBef>
                <a:spcAft>
                  <a:spcPts val="0"/>
                </a:spcAft>
                <a:buClr>
                  <a:srgbClr val="4CA7F2"/>
                </a:buClr>
                <a:buSzPts val="1100"/>
                <a:buFont typeface="Noto Sans Symbols"/>
                <a:buNone/>
              </a:pPr>
              <a:endParaRPr sz="1100" b="0" i="0" u="none" strike="noStrike" cap="none">
                <a:solidFill>
                  <a:srgbClr val="5F5F5F"/>
                </a:solidFill>
                <a:latin typeface="Calibri"/>
                <a:ea typeface="Calibri"/>
                <a:cs typeface="Calibri"/>
                <a:sym typeface="Calibri"/>
              </a:endParaRPr>
            </a:p>
            <a:p>
              <a:pPr marL="285750" marR="0" lvl="0" indent="-215900" algn="l" rtl="0">
                <a:spcBef>
                  <a:spcPts val="0"/>
                </a:spcBef>
                <a:spcAft>
                  <a:spcPts val="0"/>
                </a:spcAft>
                <a:buClr>
                  <a:srgbClr val="4CA7F2"/>
                </a:buClr>
                <a:buSzPts val="1100"/>
                <a:buFont typeface="Noto Sans Symbols"/>
                <a:buNone/>
              </a:pPr>
              <a:endParaRPr sz="1100" b="0" i="0" u="none" strike="noStrike" cap="none">
                <a:solidFill>
                  <a:srgbClr val="5F5F5F"/>
                </a:solidFill>
                <a:latin typeface="Calibri"/>
                <a:ea typeface="Calibri"/>
                <a:cs typeface="Calibri"/>
                <a:sym typeface="Calibri"/>
              </a:endParaRPr>
            </a:p>
          </p:txBody>
        </p:sp>
      </p:grpSp>
      <p:sp>
        <p:nvSpPr>
          <p:cNvPr id="286" name="Google Shape;286;p18"/>
          <p:cNvSpPr txBox="1"/>
          <p:nvPr/>
        </p:nvSpPr>
        <p:spPr>
          <a:xfrm>
            <a:off x="395288" y="459763"/>
            <a:ext cx="8424862" cy="366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FF0000"/>
              </a:solidFill>
              <a:latin typeface="Century Gothic"/>
              <a:ea typeface="Century Gothic"/>
              <a:cs typeface="Century Gothic"/>
              <a:sym typeface="Century Gothic"/>
            </a:endParaRPr>
          </a:p>
        </p:txBody>
      </p:sp>
      <p:sp>
        <p:nvSpPr>
          <p:cNvPr id="287" name="Google Shape;287;p18"/>
          <p:cNvSpPr txBox="1"/>
          <p:nvPr/>
        </p:nvSpPr>
        <p:spPr>
          <a:xfrm>
            <a:off x="255588" y="4160033"/>
            <a:ext cx="5464175" cy="5033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400" b="1" i="0" u="none" strike="noStrike" cap="none">
                <a:solidFill>
                  <a:srgbClr val="5F5F5F"/>
                </a:solidFill>
                <a:latin typeface="Calibri"/>
                <a:ea typeface="Calibri"/>
                <a:cs typeface="Calibri"/>
                <a:sym typeface="Calibri"/>
              </a:rPr>
              <a:t>Democracy is the best possible system of government only when it can deliver economic security for people. </a:t>
            </a:r>
            <a:endParaRPr/>
          </a:p>
        </p:txBody>
      </p:sp>
      <p:graphicFrame>
        <p:nvGraphicFramePr>
          <p:cNvPr id="288" name="Google Shape;288;p18"/>
          <p:cNvGraphicFramePr/>
          <p:nvPr/>
        </p:nvGraphicFramePr>
        <p:xfrm>
          <a:off x="395288" y="2148842"/>
          <a:ext cx="4794250" cy="1830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9" name="Google Shape;289;p18"/>
          <p:cNvGraphicFramePr/>
          <p:nvPr/>
        </p:nvGraphicFramePr>
        <p:xfrm>
          <a:off x="323850" y="4847676"/>
          <a:ext cx="4794250" cy="1747837"/>
        </p:xfrm>
        <a:graphic>
          <a:graphicData uri="http://schemas.openxmlformats.org/drawingml/2006/chart">
            <c:chart xmlns:c="http://schemas.openxmlformats.org/drawingml/2006/chart" xmlns:r="http://schemas.openxmlformats.org/officeDocument/2006/relationships" r:id="rId4"/>
          </a:graphicData>
        </a:graphic>
      </p:graphicFrame>
      <p:sp>
        <p:nvSpPr>
          <p:cNvPr id="290" name="Google Shape;290;p18"/>
          <p:cNvSpPr txBox="1"/>
          <p:nvPr/>
        </p:nvSpPr>
        <p:spPr>
          <a:xfrm>
            <a:off x="395288" y="450850"/>
            <a:ext cx="8569200"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DEMOCRACY AND LEADERSHIP</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294"/>
        <p:cNvGrpSpPr/>
        <p:nvPr/>
      </p:nvGrpSpPr>
      <p:grpSpPr>
        <a:xfrm>
          <a:off x="0" y="0"/>
          <a:ext cx="0" cy="0"/>
          <a:chOff x="0" y="0"/>
          <a:chExt cx="0" cy="0"/>
        </a:xfrm>
      </p:grpSpPr>
      <p:sp>
        <p:nvSpPr>
          <p:cNvPr id="295" name="Google Shape;295;p19"/>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9"/>
          <p:cNvSpPr/>
          <p:nvPr/>
        </p:nvSpPr>
        <p:spPr>
          <a:xfrm>
            <a:off x="6156325" y="1484313"/>
            <a:ext cx="2663825" cy="1152599"/>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The willingness to sacrifice civil liberties for economic stability and for safety is high.</a:t>
            </a:r>
            <a:endParaRPr sz="1800" b="1" i="0" u="none" strike="noStrike" cap="none">
              <a:solidFill>
                <a:schemeClr val="lt1"/>
              </a:solidFill>
              <a:latin typeface="Calibri"/>
              <a:ea typeface="Calibri"/>
              <a:cs typeface="Calibri"/>
              <a:sym typeface="Calibri"/>
            </a:endParaRPr>
          </a:p>
        </p:txBody>
      </p:sp>
      <p:grpSp>
        <p:nvGrpSpPr>
          <p:cNvPr id="297" name="Google Shape;297;p19"/>
          <p:cNvGrpSpPr/>
          <p:nvPr/>
        </p:nvGrpSpPr>
        <p:grpSpPr>
          <a:xfrm>
            <a:off x="6156324" y="2780930"/>
            <a:ext cx="2663825" cy="3843545"/>
            <a:chOff x="6156176" y="4077072"/>
            <a:chExt cx="2664296" cy="3305807"/>
          </a:xfrm>
        </p:grpSpPr>
        <p:sp>
          <p:nvSpPr>
            <p:cNvPr id="298" name="Google Shape;298;p19"/>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299" name="Google Shape;299;p19"/>
            <p:cNvSpPr txBox="1"/>
            <p:nvPr/>
          </p:nvSpPr>
          <p:spPr>
            <a:xfrm>
              <a:off x="6156176" y="4262872"/>
              <a:ext cx="2664296" cy="3120007"/>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For a significant proportion of young people, a better standard of living is so important that they would sacrifice some of their freedoms for it.</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Health and safety are even more important during the pandemic. Two-thirds of those surveyed would relinquish their liberties for them.</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The essential difference between the two questions is that while the second is only a temporary deprivation of liberty, the first is permanent and continuous.</a:t>
              </a:r>
              <a:endParaRPr sz="11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There is also a high level of agreement with the statement that human rights should be restricted in order to protect against threats. This is dangerous because if the government can convince people that there is an emergency in Hungary, measures that restrict human rights will also be considered acceptable to many citizens. </a:t>
              </a:r>
              <a:endParaRPr sz="1100" b="0" i="0" u="none" strike="noStrike" cap="none">
                <a:solidFill>
                  <a:srgbClr val="5F5F5F"/>
                </a:solidFill>
                <a:latin typeface="Calibri"/>
                <a:ea typeface="Calibri"/>
                <a:cs typeface="Calibri"/>
                <a:sym typeface="Calibri"/>
              </a:endParaRPr>
            </a:p>
          </p:txBody>
        </p:sp>
      </p:grpSp>
      <p:sp>
        <p:nvSpPr>
          <p:cNvPr id="300" name="Google Shape;300;p19"/>
          <p:cNvSpPr txBox="1"/>
          <p:nvPr/>
        </p:nvSpPr>
        <p:spPr>
          <a:xfrm>
            <a:off x="395288" y="450850"/>
            <a:ext cx="8424862" cy="3667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FF0000"/>
              </a:solidFill>
              <a:latin typeface="Century Gothic"/>
              <a:ea typeface="Century Gothic"/>
              <a:cs typeface="Century Gothic"/>
              <a:sym typeface="Century Gothic"/>
            </a:endParaRPr>
          </a:p>
        </p:txBody>
      </p:sp>
      <p:graphicFrame>
        <p:nvGraphicFramePr>
          <p:cNvPr id="301" name="Google Shape;301;p19"/>
          <p:cNvGraphicFramePr/>
          <p:nvPr/>
        </p:nvGraphicFramePr>
        <p:xfrm>
          <a:off x="323850" y="1938246"/>
          <a:ext cx="5256262" cy="4601106"/>
        </p:xfrm>
        <a:graphic>
          <a:graphicData uri="http://schemas.openxmlformats.org/drawingml/2006/chart">
            <c:chart xmlns:c="http://schemas.openxmlformats.org/drawingml/2006/chart" xmlns:r="http://schemas.openxmlformats.org/officeDocument/2006/relationships" r:id="rId3"/>
          </a:graphicData>
        </a:graphic>
      </p:graphicFrame>
      <p:sp>
        <p:nvSpPr>
          <p:cNvPr id="302" name="Google Shape;302;p19"/>
          <p:cNvSpPr txBox="1"/>
          <p:nvPr/>
        </p:nvSpPr>
        <p:spPr>
          <a:xfrm>
            <a:off x="395288" y="450850"/>
            <a:ext cx="8569200"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DEMOCRACY AND LEADERSHIP</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93"/>
        <p:cNvGrpSpPr/>
        <p:nvPr/>
      </p:nvGrpSpPr>
      <p:grpSpPr>
        <a:xfrm>
          <a:off x="0" y="0"/>
          <a:ext cx="0" cy="0"/>
          <a:chOff x="0" y="0"/>
          <a:chExt cx="0" cy="0"/>
        </a:xfrm>
      </p:grpSpPr>
      <p:sp>
        <p:nvSpPr>
          <p:cNvPr id="94" name="Google Shape;94;p2"/>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74650" y="434975"/>
            <a:ext cx="3673475"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BFBFBF"/>
              </a:buClr>
              <a:buSzPts val="2000"/>
              <a:buFont typeface="Arial"/>
              <a:buNone/>
            </a:pPr>
            <a:r>
              <a:rPr lang="hu-HU" sz="2000" b="0" i="0" u="none" strike="noStrike" cap="none">
                <a:solidFill>
                  <a:srgbClr val="BFBFBF"/>
                </a:solidFill>
                <a:latin typeface="Arial"/>
                <a:ea typeface="Arial"/>
                <a:cs typeface="Arial"/>
                <a:sym typeface="Arial"/>
              </a:rPr>
              <a:t>RESEARCH METHODOLOGY</a:t>
            </a:r>
            <a:endParaRPr sz="2000" b="0" i="0" u="none" strike="noStrike" cap="none">
              <a:solidFill>
                <a:srgbClr val="BFBFBF"/>
              </a:solidFill>
              <a:latin typeface="Century Gothic"/>
              <a:ea typeface="Century Gothic"/>
              <a:cs typeface="Century Gothic"/>
              <a:sym typeface="Century Gothic"/>
            </a:endParaRPr>
          </a:p>
        </p:txBody>
      </p:sp>
      <p:sp>
        <p:nvSpPr>
          <p:cNvPr id="96" name="Google Shape;96;p2"/>
          <p:cNvSpPr/>
          <p:nvPr/>
        </p:nvSpPr>
        <p:spPr>
          <a:xfrm>
            <a:off x="1863725" y="2349500"/>
            <a:ext cx="1951038"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b="0" i="0" u="none" strike="noStrike" cap="none">
                <a:solidFill>
                  <a:srgbClr val="366092"/>
                </a:solidFill>
                <a:latin typeface="Century Gothic"/>
                <a:ea typeface="Century Gothic"/>
                <a:cs typeface="Century Gothic"/>
                <a:sym typeface="Century Gothic"/>
              </a:rPr>
              <a:t>SAMPLE DESIGN</a:t>
            </a:r>
            <a:endParaRPr/>
          </a:p>
        </p:txBody>
      </p:sp>
      <p:sp>
        <p:nvSpPr>
          <p:cNvPr id="97" name="Google Shape;97;p2"/>
          <p:cNvSpPr/>
          <p:nvPr/>
        </p:nvSpPr>
        <p:spPr>
          <a:xfrm>
            <a:off x="1847850" y="4424363"/>
            <a:ext cx="15176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C0000"/>
              </a:buClr>
              <a:buSzPts val="1800"/>
              <a:buFont typeface="Arial"/>
              <a:buNone/>
            </a:pPr>
            <a:r>
              <a:rPr lang="hu-HU" sz="1800" b="0" i="0" u="none" strike="noStrike" cap="none">
                <a:solidFill>
                  <a:srgbClr val="CC0000"/>
                </a:solidFill>
                <a:latin typeface="Century Gothic"/>
                <a:ea typeface="Century Gothic"/>
                <a:cs typeface="Century Gothic"/>
                <a:sym typeface="Century Gothic"/>
              </a:rPr>
              <a:t>SAMPLE SIZE</a:t>
            </a:r>
            <a:endParaRPr/>
          </a:p>
        </p:txBody>
      </p:sp>
      <p:sp>
        <p:nvSpPr>
          <p:cNvPr id="98" name="Google Shape;98;p2"/>
          <p:cNvSpPr/>
          <p:nvPr/>
        </p:nvSpPr>
        <p:spPr>
          <a:xfrm>
            <a:off x="6142038" y="2344738"/>
            <a:ext cx="23374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b="0" i="0" u="none" strike="noStrike" cap="none">
                <a:solidFill>
                  <a:srgbClr val="31859B"/>
                </a:solidFill>
                <a:latin typeface="Century Gothic"/>
                <a:ea typeface="Century Gothic"/>
                <a:cs typeface="Century Gothic"/>
                <a:sym typeface="Century Gothic"/>
              </a:rPr>
              <a:t>FIELDWORK PERIOD</a:t>
            </a:r>
            <a:endParaRPr/>
          </a:p>
        </p:txBody>
      </p:sp>
      <p:sp>
        <p:nvSpPr>
          <p:cNvPr id="99" name="Google Shape;99;p2"/>
          <p:cNvSpPr/>
          <p:nvPr/>
        </p:nvSpPr>
        <p:spPr>
          <a:xfrm>
            <a:off x="6111875" y="4427538"/>
            <a:ext cx="1946275"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DD6909"/>
              </a:buClr>
              <a:buSzPts val="1800"/>
              <a:buFont typeface="Arial"/>
              <a:buNone/>
            </a:pPr>
            <a:r>
              <a:rPr lang="hu-HU" sz="1800" b="0" i="0" u="none" strike="noStrike" cap="none">
                <a:solidFill>
                  <a:srgbClr val="DD6909"/>
                </a:solidFill>
                <a:latin typeface="Century Gothic"/>
                <a:ea typeface="Century Gothic"/>
                <a:cs typeface="Century Gothic"/>
                <a:sym typeface="Century Gothic"/>
              </a:rPr>
              <a:t>TYPE OF SURVEY</a:t>
            </a:r>
            <a:endParaRPr/>
          </a:p>
        </p:txBody>
      </p:sp>
      <p:sp>
        <p:nvSpPr>
          <p:cNvPr id="100" name="Google Shape;100;p2"/>
          <p:cNvSpPr/>
          <p:nvPr/>
        </p:nvSpPr>
        <p:spPr>
          <a:xfrm>
            <a:off x="6180138" y="2743200"/>
            <a:ext cx="92685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4D4D"/>
              </a:buClr>
              <a:buSzPts val="1400"/>
              <a:buFont typeface="Arial"/>
              <a:buNone/>
            </a:pPr>
            <a:r>
              <a:rPr lang="hu-HU" sz="1400" b="0" i="0" u="none" strike="noStrike" cap="none">
                <a:solidFill>
                  <a:srgbClr val="4D4D4D"/>
                </a:solidFill>
                <a:latin typeface="Calibri"/>
                <a:ea typeface="Calibri"/>
                <a:cs typeface="Calibri"/>
                <a:sym typeface="Calibri"/>
              </a:rPr>
              <a:t>June 2020</a:t>
            </a:r>
            <a:endParaRPr sz="1400" b="0" i="0" u="none" strike="noStrike" cap="none">
              <a:solidFill>
                <a:srgbClr val="4D4D4D"/>
              </a:solidFill>
              <a:latin typeface="Calibri"/>
              <a:ea typeface="Calibri"/>
              <a:cs typeface="Calibri"/>
              <a:sym typeface="Calibri"/>
            </a:endParaRPr>
          </a:p>
        </p:txBody>
      </p:sp>
      <p:sp>
        <p:nvSpPr>
          <p:cNvPr id="101" name="Google Shape;101;p2"/>
          <p:cNvSpPr/>
          <p:nvPr/>
        </p:nvSpPr>
        <p:spPr>
          <a:xfrm>
            <a:off x="1831975" y="4805363"/>
            <a:ext cx="2037224" cy="7386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C00000"/>
              </a:buClr>
              <a:buSzPts val="1400"/>
              <a:buFont typeface="Noto Sans Symbols"/>
              <a:buChar char="▪"/>
            </a:pPr>
            <a:r>
              <a:rPr lang="hu-HU" sz="1400" b="0" i="0" u="none" strike="noStrike" cap="none">
                <a:solidFill>
                  <a:srgbClr val="4D4D4D"/>
                </a:solidFill>
                <a:latin typeface="Calibri"/>
                <a:ea typeface="Calibri"/>
                <a:cs typeface="Calibri"/>
                <a:sym typeface="Calibri"/>
              </a:rPr>
              <a:t>750 respondents</a:t>
            </a:r>
            <a:endParaRPr/>
          </a:p>
          <a:p>
            <a:pPr marL="285750" marR="0" lvl="0" indent="-285750" algn="l" rtl="0">
              <a:spcBef>
                <a:spcPts val="0"/>
              </a:spcBef>
              <a:spcAft>
                <a:spcPts val="0"/>
              </a:spcAft>
              <a:buClr>
                <a:srgbClr val="C00000"/>
              </a:buClr>
              <a:buSzPts val="1400"/>
              <a:buFont typeface="Noto Sans Symbols"/>
              <a:buChar char="▪"/>
            </a:pPr>
            <a:r>
              <a:rPr lang="hu-HU" sz="1400" b="0" i="0" u="none" strike="noStrike" cap="none">
                <a:solidFill>
                  <a:srgbClr val="4D4D4D"/>
                </a:solidFill>
                <a:latin typeface="Calibri"/>
                <a:ea typeface="Calibri"/>
                <a:cs typeface="Calibri"/>
                <a:sym typeface="Calibri"/>
              </a:rPr>
              <a:t>Age</a:t>
            </a:r>
            <a:r>
              <a:rPr lang="hu-HU" sz="1400" b="0" i="0" u="none" strike="noStrike" cap="none">
                <a:solidFill>
                  <a:srgbClr val="4D4D4D"/>
                </a:solidFill>
                <a:latin typeface="Arial"/>
                <a:ea typeface="Arial"/>
                <a:cs typeface="Arial"/>
                <a:sym typeface="Arial"/>
              </a:rPr>
              <a:t>:</a:t>
            </a:r>
            <a:r>
              <a:rPr lang="hu-HU" sz="1400" b="0" i="0" u="none" strike="noStrike" cap="none">
                <a:solidFill>
                  <a:srgbClr val="4D4D4D"/>
                </a:solidFill>
                <a:latin typeface="Calibri"/>
                <a:ea typeface="Calibri"/>
                <a:cs typeface="Calibri"/>
                <a:sym typeface="Calibri"/>
              </a:rPr>
              <a:t> 16-29</a:t>
            </a:r>
            <a:endParaRPr/>
          </a:p>
          <a:p>
            <a:pPr marL="285750" marR="0" lvl="0" indent="-285750" algn="l" rtl="0">
              <a:spcBef>
                <a:spcPts val="0"/>
              </a:spcBef>
              <a:spcAft>
                <a:spcPts val="0"/>
              </a:spcAft>
              <a:buClr>
                <a:srgbClr val="C00000"/>
              </a:buClr>
              <a:buSzPts val="1400"/>
              <a:buFont typeface="Noto Sans Symbols"/>
              <a:buChar char="▪"/>
            </a:pPr>
            <a:r>
              <a:rPr lang="hu-HU" sz="1400" b="0" i="0" u="none" strike="noStrike" cap="none">
                <a:solidFill>
                  <a:srgbClr val="4D4D4D"/>
                </a:solidFill>
                <a:latin typeface="Calibri"/>
                <a:ea typeface="Calibri"/>
                <a:cs typeface="Calibri"/>
                <a:sym typeface="Calibri"/>
              </a:rPr>
              <a:t>Margin of error: 3.6%</a:t>
            </a:r>
            <a:endParaRPr sz="1400" b="0" i="0" u="none" strike="noStrike" cap="none">
              <a:solidFill>
                <a:srgbClr val="4D4D4D"/>
              </a:solidFill>
              <a:latin typeface="Calibri"/>
              <a:ea typeface="Calibri"/>
              <a:cs typeface="Calibri"/>
              <a:sym typeface="Calibri"/>
            </a:endParaRPr>
          </a:p>
        </p:txBody>
      </p:sp>
      <p:sp>
        <p:nvSpPr>
          <p:cNvPr id="102" name="Google Shape;102;p2"/>
          <p:cNvSpPr/>
          <p:nvPr/>
        </p:nvSpPr>
        <p:spPr>
          <a:xfrm>
            <a:off x="1870075" y="2717800"/>
            <a:ext cx="273685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4D4D"/>
              </a:buClr>
              <a:buSzPts val="1400"/>
              <a:buFont typeface="Arial"/>
              <a:buNone/>
            </a:pPr>
            <a:r>
              <a:rPr lang="hu-HU" sz="1400" b="0" i="0" u="none" strike="noStrike" cap="none">
                <a:solidFill>
                  <a:srgbClr val="4D4D4D"/>
                </a:solidFill>
                <a:latin typeface="Calibri"/>
                <a:ea typeface="Calibri"/>
                <a:cs typeface="Calibri"/>
                <a:sym typeface="Calibri"/>
              </a:rPr>
              <a:t>Random sample from Medián’s online panel of 75,000 active members.  </a:t>
            </a:r>
            <a:endParaRPr/>
          </a:p>
        </p:txBody>
      </p:sp>
      <p:sp>
        <p:nvSpPr>
          <p:cNvPr id="103" name="Google Shape;103;p2"/>
          <p:cNvSpPr/>
          <p:nvPr/>
        </p:nvSpPr>
        <p:spPr>
          <a:xfrm>
            <a:off x="6113463" y="4870450"/>
            <a:ext cx="6922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4D4D"/>
              </a:buClr>
              <a:buSzPts val="1400"/>
              <a:buFont typeface="Arial"/>
              <a:buNone/>
            </a:pPr>
            <a:r>
              <a:rPr lang="hu-HU" sz="1400" b="0" i="0" u="none" strike="noStrike" cap="none">
                <a:solidFill>
                  <a:srgbClr val="4D4D4D"/>
                </a:solidFill>
                <a:latin typeface="Calibri"/>
                <a:ea typeface="Calibri"/>
                <a:cs typeface="Calibri"/>
                <a:sym typeface="Calibri"/>
              </a:rPr>
              <a:t>Online</a:t>
            </a:r>
            <a:endParaRPr sz="1400" b="0" i="0" u="none" strike="noStrike" cap="none">
              <a:solidFill>
                <a:srgbClr val="4D4D4D"/>
              </a:solidFill>
              <a:latin typeface="Calibri"/>
              <a:ea typeface="Calibri"/>
              <a:cs typeface="Calibri"/>
              <a:sym typeface="Calibri"/>
            </a:endParaRPr>
          </a:p>
          <a:p>
            <a:pPr marL="0" marR="0" lvl="0" indent="0" algn="l" rtl="0">
              <a:spcBef>
                <a:spcPts val="0"/>
              </a:spcBef>
              <a:spcAft>
                <a:spcPts val="0"/>
              </a:spcAft>
              <a:buClr>
                <a:srgbClr val="4D4D4D"/>
              </a:buClr>
              <a:buSzPts val="1400"/>
              <a:buFont typeface="Arial"/>
              <a:buNone/>
            </a:pPr>
            <a:r>
              <a:rPr lang="hu-HU" sz="1400" b="0" i="0" u="none" strike="noStrike" cap="none">
                <a:solidFill>
                  <a:srgbClr val="4D4D4D"/>
                </a:solidFill>
                <a:latin typeface="Calibri"/>
                <a:ea typeface="Calibri"/>
                <a:cs typeface="Calibri"/>
                <a:sym typeface="Calibri"/>
              </a:rPr>
              <a:t>(CAWI)</a:t>
            </a:r>
            <a:endParaRPr sz="1400" b="0" i="0" u="none" strike="noStrike" cap="none">
              <a:solidFill>
                <a:srgbClr val="4D4D4D"/>
              </a:solidFill>
              <a:latin typeface="Calibri"/>
              <a:ea typeface="Calibri"/>
              <a:cs typeface="Calibri"/>
              <a:sym typeface="Calibri"/>
            </a:endParaRPr>
          </a:p>
        </p:txBody>
      </p:sp>
      <p:pic>
        <p:nvPicPr>
          <p:cNvPr id="104" name="Google Shape;104;p2" descr="C:\Users\admin\Documents\Grafika\Icons_pack\IKONS\PNG\128\calendar.png"/>
          <p:cNvPicPr preferRelativeResize="0"/>
          <p:nvPr/>
        </p:nvPicPr>
        <p:blipFill rotWithShape="1">
          <a:blip r:embed="rId3">
            <a:alphaModFix/>
          </a:blip>
          <a:srcRect/>
          <a:stretch/>
        </p:blipFill>
        <p:spPr>
          <a:xfrm>
            <a:off x="4890190" y="2276872"/>
            <a:ext cx="1080000" cy="1080000"/>
          </a:xfrm>
          <a:prstGeom prst="rect">
            <a:avLst/>
          </a:prstGeom>
          <a:noFill/>
          <a:ln>
            <a:noFill/>
          </a:ln>
        </p:spPr>
      </p:pic>
      <p:pic>
        <p:nvPicPr>
          <p:cNvPr id="105" name="Google Shape;105;p2" descr="C:\Users\admin\Documents\Grafika\Icons_pack\IKONS\PNG\128\pen_3.png"/>
          <p:cNvPicPr preferRelativeResize="0"/>
          <p:nvPr/>
        </p:nvPicPr>
        <p:blipFill rotWithShape="1">
          <a:blip r:embed="rId4">
            <a:alphaModFix/>
          </a:blip>
          <a:srcRect/>
          <a:stretch/>
        </p:blipFill>
        <p:spPr>
          <a:xfrm>
            <a:off x="567032" y="2349000"/>
            <a:ext cx="1080000" cy="1080000"/>
          </a:xfrm>
          <a:prstGeom prst="rect">
            <a:avLst/>
          </a:prstGeom>
          <a:noFill/>
          <a:ln>
            <a:noFill/>
          </a:ln>
        </p:spPr>
      </p:pic>
      <p:pic>
        <p:nvPicPr>
          <p:cNvPr id="106" name="Google Shape;106;p2" descr="C:\Users\admin\Documents\01_2018\3_NDI_report\users.png"/>
          <p:cNvPicPr preferRelativeResize="0"/>
          <p:nvPr/>
        </p:nvPicPr>
        <p:blipFill rotWithShape="1">
          <a:blip r:embed="rId5">
            <a:alphaModFix/>
          </a:blip>
          <a:srcRect/>
          <a:stretch/>
        </p:blipFill>
        <p:spPr>
          <a:xfrm>
            <a:off x="539750" y="4365625"/>
            <a:ext cx="1079500" cy="1079500"/>
          </a:xfrm>
          <a:prstGeom prst="rect">
            <a:avLst/>
          </a:prstGeom>
          <a:noFill/>
          <a:ln>
            <a:noFill/>
          </a:ln>
        </p:spPr>
      </p:pic>
      <p:pic>
        <p:nvPicPr>
          <p:cNvPr id="107" name="Google Shape;107;p2" descr="C:\Users\admin\Documents\01_2018\3_NDI_report\speech_4.png"/>
          <p:cNvPicPr preferRelativeResize="0"/>
          <p:nvPr/>
        </p:nvPicPr>
        <p:blipFill rotWithShape="1">
          <a:blip r:embed="rId6">
            <a:alphaModFix/>
          </a:blip>
          <a:srcRect/>
          <a:stretch/>
        </p:blipFill>
        <p:spPr>
          <a:xfrm>
            <a:off x="4889500" y="4437063"/>
            <a:ext cx="1081088" cy="1079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306"/>
        <p:cNvGrpSpPr/>
        <p:nvPr/>
      </p:nvGrpSpPr>
      <p:grpSpPr>
        <a:xfrm>
          <a:off x="0" y="0"/>
          <a:ext cx="0" cy="0"/>
          <a:chOff x="0" y="0"/>
          <a:chExt cx="0" cy="0"/>
        </a:xfrm>
      </p:grpSpPr>
      <p:cxnSp>
        <p:nvCxnSpPr>
          <p:cNvPr id="307" name="Google Shape;307;p20"/>
          <p:cNvCxnSpPr/>
          <p:nvPr/>
        </p:nvCxnSpPr>
        <p:spPr>
          <a:xfrm>
            <a:off x="1439863" y="3789363"/>
            <a:ext cx="6264275" cy="0"/>
          </a:xfrm>
          <a:prstGeom prst="straightConnector1">
            <a:avLst/>
          </a:prstGeom>
          <a:noFill/>
          <a:ln w="9525" cap="flat" cmpd="sng">
            <a:solidFill>
              <a:srgbClr val="00B0F0"/>
            </a:solidFill>
            <a:prstDash val="solid"/>
            <a:round/>
            <a:headEnd type="none" w="sm" len="sm"/>
            <a:tailEnd type="none" w="sm" len="sm"/>
          </a:ln>
        </p:spPr>
      </p:cxnSp>
      <p:sp>
        <p:nvSpPr>
          <p:cNvPr id="308" name="Google Shape;308;p20"/>
          <p:cNvSpPr txBox="1"/>
          <p:nvPr/>
        </p:nvSpPr>
        <p:spPr>
          <a:xfrm>
            <a:off x="555625" y="2565400"/>
            <a:ext cx="8001000" cy="10096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3200" b="0" i="0" u="none" strike="noStrike" cap="none">
                <a:solidFill>
                  <a:srgbClr val="BFBFBF"/>
                </a:solidFill>
                <a:latin typeface="Century Gothic"/>
                <a:ea typeface="Century Gothic"/>
                <a:cs typeface="Century Gothic"/>
                <a:sym typeface="Century Gothic"/>
              </a:rPr>
              <a:t>4. IDENTITY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312"/>
        <p:cNvGrpSpPr/>
        <p:nvPr/>
      </p:nvGrpSpPr>
      <p:grpSpPr>
        <a:xfrm>
          <a:off x="0" y="0"/>
          <a:ext cx="0" cy="0"/>
          <a:chOff x="0" y="0"/>
          <a:chExt cx="0" cy="0"/>
        </a:xfrm>
      </p:grpSpPr>
      <p:sp>
        <p:nvSpPr>
          <p:cNvPr id="313" name="Google Shape;313;p21"/>
          <p:cNvSpPr/>
          <p:nvPr/>
        </p:nvSpPr>
        <p:spPr>
          <a:xfrm>
            <a:off x="0" y="-51371"/>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4" name="Google Shape;314;p21"/>
          <p:cNvSpPr txBox="1">
            <a:spLocks noGrp="1"/>
          </p:cNvSpPr>
          <p:nvPr>
            <p:ph type="title"/>
          </p:nvPr>
        </p:nvSpPr>
        <p:spPr>
          <a:xfrm>
            <a:off x="260350" y="1341438"/>
            <a:ext cx="5464175"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To what extent do you identify yourself with the following entities?</a:t>
            </a:r>
            <a:endParaRPr sz="1400" b="1">
              <a:solidFill>
                <a:srgbClr val="5F5F5F"/>
              </a:solidFill>
            </a:endParaRPr>
          </a:p>
        </p:txBody>
      </p:sp>
      <p:sp>
        <p:nvSpPr>
          <p:cNvPr id="315" name="Google Shape;315;p21"/>
          <p:cNvSpPr/>
          <p:nvPr/>
        </p:nvSpPr>
        <p:spPr>
          <a:xfrm>
            <a:off x="6156325" y="1484313"/>
            <a:ext cx="2663825" cy="1216482"/>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Youth identification is highest with their nation, Europe, and their local community.</a:t>
            </a:r>
            <a:endParaRPr sz="1800" b="1" i="0" u="none" strike="noStrike" cap="none">
              <a:solidFill>
                <a:schemeClr val="lt1"/>
              </a:solidFill>
              <a:latin typeface="Calibri"/>
              <a:ea typeface="Calibri"/>
              <a:cs typeface="Calibri"/>
              <a:sym typeface="Calibri"/>
            </a:endParaRPr>
          </a:p>
        </p:txBody>
      </p:sp>
      <p:grpSp>
        <p:nvGrpSpPr>
          <p:cNvPr id="316" name="Google Shape;316;p21"/>
          <p:cNvGrpSpPr/>
          <p:nvPr/>
        </p:nvGrpSpPr>
        <p:grpSpPr>
          <a:xfrm>
            <a:off x="6156325" y="2927280"/>
            <a:ext cx="2663825" cy="3313055"/>
            <a:chOff x="6156176" y="4077072"/>
            <a:chExt cx="2664296" cy="2638805"/>
          </a:xfrm>
        </p:grpSpPr>
        <p:sp>
          <p:nvSpPr>
            <p:cNvPr id="317" name="Google Shape;317;p21"/>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318" name="Google Shape;318;p21"/>
            <p:cNvSpPr txBox="1"/>
            <p:nvPr/>
          </p:nvSpPr>
          <p:spPr>
            <a:xfrm>
              <a:off x="6156176" y="4304626"/>
              <a:ext cx="2664296" cy="2411251"/>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People living in small settlements are more connected to Hungary and the religious community. At the same time, the size of the settlement does not significantly affect their attachment to the settlement, Europe, or their political party.</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Political interest and attachment to the country, as well as to the religious community, are not related. However, in the case of Europe, the local community and the political party, there is a connection: the more one is interested in public affairs, the more attached one is to these entities.</a:t>
              </a:r>
              <a:endParaRPr sz="1200" b="0" i="0" u="none" strike="noStrike" cap="none">
                <a:solidFill>
                  <a:srgbClr val="5F5F5F"/>
                </a:solidFill>
                <a:latin typeface="Calibri"/>
                <a:ea typeface="Calibri"/>
                <a:cs typeface="Calibri"/>
                <a:sym typeface="Calibri"/>
              </a:endParaRPr>
            </a:p>
          </p:txBody>
        </p:sp>
      </p:grpSp>
      <p:graphicFrame>
        <p:nvGraphicFramePr>
          <p:cNvPr id="319" name="Google Shape;319;p21"/>
          <p:cNvGraphicFramePr/>
          <p:nvPr/>
        </p:nvGraphicFramePr>
        <p:xfrm>
          <a:off x="395288" y="1977425"/>
          <a:ext cx="5329237" cy="4429725"/>
        </p:xfrm>
        <a:graphic>
          <a:graphicData uri="http://schemas.openxmlformats.org/drawingml/2006/chart">
            <c:chart xmlns:c="http://schemas.openxmlformats.org/drawingml/2006/chart" xmlns:r="http://schemas.openxmlformats.org/officeDocument/2006/relationships" r:id="rId3"/>
          </a:graphicData>
        </a:graphic>
      </p:graphicFrame>
      <p:sp>
        <p:nvSpPr>
          <p:cNvPr id="320" name="Google Shape;320;p21"/>
          <p:cNvSpPr txBox="1"/>
          <p:nvPr/>
        </p:nvSpPr>
        <p:spPr>
          <a:xfrm>
            <a:off x="395288" y="450850"/>
            <a:ext cx="8424862"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IDENTITY</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324"/>
        <p:cNvGrpSpPr/>
        <p:nvPr/>
      </p:nvGrpSpPr>
      <p:grpSpPr>
        <a:xfrm>
          <a:off x="0" y="0"/>
          <a:ext cx="0" cy="0"/>
          <a:chOff x="0" y="0"/>
          <a:chExt cx="0" cy="0"/>
        </a:xfrm>
      </p:grpSpPr>
      <p:sp>
        <p:nvSpPr>
          <p:cNvPr id="325" name="Google Shape;325;p22"/>
          <p:cNvSpPr/>
          <p:nvPr/>
        </p:nvSpPr>
        <p:spPr>
          <a:xfrm>
            <a:off x="0" y="-51371"/>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6" name="Google Shape;326;p22"/>
          <p:cNvSpPr txBox="1">
            <a:spLocks noGrp="1"/>
          </p:cNvSpPr>
          <p:nvPr>
            <p:ph type="title"/>
          </p:nvPr>
        </p:nvSpPr>
        <p:spPr>
          <a:xfrm>
            <a:off x="260350" y="1413446"/>
            <a:ext cx="5464175"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The COVID-19 pandemic has increased trust and cooperation between European Union member states.</a:t>
            </a:r>
            <a:endParaRPr sz="1400" b="1">
              <a:solidFill>
                <a:srgbClr val="5F5F5F"/>
              </a:solidFill>
            </a:endParaRPr>
          </a:p>
        </p:txBody>
      </p:sp>
      <p:sp>
        <p:nvSpPr>
          <p:cNvPr id="327" name="Google Shape;327;p22"/>
          <p:cNvSpPr/>
          <p:nvPr/>
        </p:nvSpPr>
        <p:spPr>
          <a:xfrm>
            <a:off x="6156325" y="1484313"/>
            <a:ext cx="2663825" cy="1512639"/>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There is high division regarding the perception of European cohesion during the pandemic.</a:t>
            </a:r>
            <a:endParaRPr sz="1800" b="1" i="0" u="none" strike="noStrike" cap="none">
              <a:solidFill>
                <a:schemeClr val="lt1"/>
              </a:solidFill>
              <a:latin typeface="Calibri"/>
              <a:ea typeface="Calibri"/>
              <a:cs typeface="Calibri"/>
              <a:sym typeface="Calibri"/>
            </a:endParaRPr>
          </a:p>
        </p:txBody>
      </p:sp>
      <p:grpSp>
        <p:nvGrpSpPr>
          <p:cNvPr id="328" name="Google Shape;328;p22"/>
          <p:cNvGrpSpPr/>
          <p:nvPr/>
        </p:nvGrpSpPr>
        <p:grpSpPr>
          <a:xfrm>
            <a:off x="6156325" y="3111945"/>
            <a:ext cx="2663825" cy="3344413"/>
            <a:chOff x="6156176" y="4077072"/>
            <a:chExt cx="2664296" cy="2663782"/>
          </a:xfrm>
        </p:grpSpPr>
        <p:sp>
          <p:nvSpPr>
            <p:cNvPr id="329" name="Google Shape;329;p22"/>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330" name="Google Shape;330;p22"/>
            <p:cNvSpPr txBox="1"/>
            <p:nvPr/>
          </p:nvSpPr>
          <p:spPr>
            <a:xfrm>
              <a:off x="6156176" y="4329602"/>
              <a:ext cx="2664296" cy="2411252"/>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This question was very divisive among young people. While 41% agreed, 43% tended to disagree with this statement.</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perception of the government's epidemiological measures fundamentally related to the perception of EU cohesion. A large proportion (65%) of those dissatisfied with the government's performance believed that there has been no increase in trust and cooperation between Member States. Those satisfied with the work of the government perceived that there was a strengthening of cohesion (51%).</a:t>
              </a:r>
              <a:endParaRPr sz="1200" b="0" i="0" u="none" strike="noStrike" cap="none">
                <a:solidFill>
                  <a:srgbClr val="5F5F5F"/>
                </a:solidFill>
                <a:latin typeface="Calibri"/>
                <a:ea typeface="Calibri"/>
                <a:cs typeface="Calibri"/>
                <a:sym typeface="Calibri"/>
              </a:endParaRPr>
            </a:p>
          </p:txBody>
        </p:sp>
      </p:grpSp>
      <p:graphicFrame>
        <p:nvGraphicFramePr>
          <p:cNvPr id="331" name="Google Shape;331;p22"/>
          <p:cNvGraphicFramePr/>
          <p:nvPr/>
        </p:nvGraphicFramePr>
        <p:xfrm>
          <a:off x="590551" y="2276872"/>
          <a:ext cx="4794250" cy="1836737"/>
        </p:xfrm>
        <a:graphic>
          <a:graphicData uri="http://schemas.openxmlformats.org/drawingml/2006/chart">
            <c:chart xmlns:c="http://schemas.openxmlformats.org/drawingml/2006/chart" xmlns:r="http://schemas.openxmlformats.org/officeDocument/2006/relationships" r:id="rId3"/>
          </a:graphicData>
        </a:graphic>
      </p:graphicFrame>
      <p:sp>
        <p:nvSpPr>
          <p:cNvPr id="332" name="Google Shape;332;p22"/>
          <p:cNvSpPr txBox="1"/>
          <p:nvPr/>
        </p:nvSpPr>
        <p:spPr>
          <a:xfrm>
            <a:off x="395288" y="450850"/>
            <a:ext cx="8424862"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IDENTITY</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336"/>
        <p:cNvGrpSpPr/>
        <p:nvPr/>
      </p:nvGrpSpPr>
      <p:grpSpPr>
        <a:xfrm>
          <a:off x="0" y="0"/>
          <a:ext cx="0" cy="0"/>
          <a:chOff x="0" y="0"/>
          <a:chExt cx="0" cy="0"/>
        </a:xfrm>
      </p:grpSpPr>
      <p:cxnSp>
        <p:nvCxnSpPr>
          <p:cNvPr id="337" name="Google Shape;337;p23"/>
          <p:cNvCxnSpPr/>
          <p:nvPr/>
        </p:nvCxnSpPr>
        <p:spPr>
          <a:xfrm>
            <a:off x="1439863" y="3789363"/>
            <a:ext cx="6264275" cy="0"/>
          </a:xfrm>
          <a:prstGeom prst="straightConnector1">
            <a:avLst/>
          </a:prstGeom>
          <a:noFill/>
          <a:ln w="9525" cap="flat" cmpd="sng">
            <a:solidFill>
              <a:srgbClr val="00B0F0"/>
            </a:solidFill>
            <a:prstDash val="solid"/>
            <a:round/>
            <a:headEnd type="none" w="sm" len="sm"/>
            <a:tailEnd type="none" w="sm" len="sm"/>
          </a:ln>
        </p:spPr>
      </p:cxnSp>
      <p:sp>
        <p:nvSpPr>
          <p:cNvPr id="338" name="Google Shape;338;p23"/>
          <p:cNvSpPr txBox="1"/>
          <p:nvPr/>
        </p:nvSpPr>
        <p:spPr>
          <a:xfrm>
            <a:off x="555625" y="2565400"/>
            <a:ext cx="8001000" cy="10096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3200">
                <a:solidFill>
                  <a:srgbClr val="BFBFBF"/>
                </a:solidFill>
                <a:latin typeface="Century Gothic"/>
                <a:ea typeface="Century Gothic"/>
                <a:cs typeface="Century Gothic"/>
                <a:sym typeface="Century Gothic"/>
              </a:rPr>
              <a:t>SOURCES OF INFORMATION</a:t>
            </a:r>
            <a:endParaRPr sz="3200">
              <a:solidFill>
                <a:srgbClr val="BFBFB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342"/>
        <p:cNvGrpSpPr/>
        <p:nvPr/>
      </p:nvGrpSpPr>
      <p:grpSpPr>
        <a:xfrm>
          <a:off x="0" y="0"/>
          <a:ext cx="0" cy="0"/>
          <a:chOff x="0" y="0"/>
          <a:chExt cx="0" cy="0"/>
        </a:xfrm>
      </p:grpSpPr>
      <p:sp>
        <p:nvSpPr>
          <p:cNvPr id="343" name="Google Shape;343;p24"/>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4" name="Google Shape;344;p24"/>
          <p:cNvSpPr txBox="1">
            <a:spLocks noGrp="1"/>
          </p:cNvSpPr>
          <p:nvPr>
            <p:ph type="title"/>
          </p:nvPr>
        </p:nvSpPr>
        <p:spPr>
          <a:xfrm>
            <a:off x="260350" y="1341438"/>
            <a:ext cx="5464175" cy="5033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How often do you use the following as sources of information about society and politics?</a:t>
            </a:r>
            <a:endParaRPr sz="1400" b="1">
              <a:solidFill>
                <a:srgbClr val="5F5F5F"/>
              </a:solidFill>
            </a:endParaRPr>
          </a:p>
        </p:txBody>
      </p:sp>
      <p:sp>
        <p:nvSpPr>
          <p:cNvPr id="345" name="Google Shape;345;p24"/>
          <p:cNvSpPr/>
          <p:nvPr/>
        </p:nvSpPr>
        <p:spPr>
          <a:xfrm>
            <a:off x="6156325" y="1484313"/>
            <a:ext cx="2663825" cy="1368623"/>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The media sources used the most often were Facebook, online news portals, and commercial TVs.</a:t>
            </a:r>
            <a:endParaRPr sz="1800" b="1" i="0" u="none" strike="noStrike" cap="none">
              <a:solidFill>
                <a:schemeClr val="lt1"/>
              </a:solidFill>
              <a:latin typeface="Calibri"/>
              <a:ea typeface="Calibri"/>
              <a:cs typeface="Calibri"/>
              <a:sym typeface="Calibri"/>
            </a:endParaRPr>
          </a:p>
        </p:txBody>
      </p:sp>
      <p:grpSp>
        <p:nvGrpSpPr>
          <p:cNvPr id="346" name="Google Shape;346;p24"/>
          <p:cNvGrpSpPr/>
          <p:nvPr/>
        </p:nvGrpSpPr>
        <p:grpSpPr>
          <a:xfrm>
            <a:off x="6156325" y="2985082"/>
            <a:ext cx="2663825" cy="2773261"/>
            <a:chOff x="6156176" y="4077072"/>
            <a:chExt cx="2664296" cy="2208866"/>
          </a:xfrm>
        </p:grpSpPr>
        <p:sp>
          <p:nvSpPr>
            <p:cNvPr id="347" name="Google Shape;347;p24"/>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348" name="Google Shape;348;p24"/>
            <p:cNvSpPr txBox="1"/>
            <p:nvPr/>
          </p:nvSpPr>
          <p:spPr>
            <a:xfrm>
              <a:off x="6156176" y="4315939"/>
              <a:ext cx="2664296" cy="1969999"/>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Young people barely consume public media for information about public affairs.</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Even in the case of Facebook, the leading source for information, one-third of the participants, did not use the platform for information on society and politics.</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strong opinion-forming role of vloggers is indicated by the fact that nearly 40% of those surveyed often use video blogs for information on public affairs. </a:t>
              </a:r>
              <a:endParaRPr sz="1200" b="0" i="0" u="none" strike="noStrike" cap="none">
                <a:solidFill>
                  <a:srgbClr val="5F5F5F"/>
                </a:solidFill>
                <a:latin typeface="Calibri"/>
                <a:ea typeface="Calibri"/>
                <a:cs typeface="Calibri"/>
                <a:sym typeface="Calibri"/>
              </a:endParaRPr>
            </a:p>
          </p:txBody>
        </p:sp>
      </p:grpSp>
      <p:graphicFrame>
        <p:nvGraphicFramePr>
          <p:cNvPr id="349" name="Google Shape;349;p24"/>
          <p:cNvGraphicFramePr/>
          <p:nvPr/>
        </p:nvGraphicFramePr>
        <p:xfrm>
          <a:off x="260350" y="1855945"/>
          <a:ext cx="5679802" cy="4788768"/>
        </p:xfrm>
        <a:graphic>
          <a:graphicData uri="http://schemas.openxmlformats.org/drawingml/2006/chart">
            <c:chart xmlns:c="http://schemas.openxmlformats.org/drawingml/2006/chart" xmlns:r="http://schemas.openxmlformats.org/officeDocument/2006/relationships" r:id="rId3"/>
          </a:graphicData>
        </a:graphic>
      </p:graphicFrame>
      <p:sp>
        <p:nvSpPr>
          <p:cNvPr id="350" name="Google Shape;350;p24"/>
          <p:cNvSpPr txBox="1"/>
          <p:nvPr/>
        </p:nvSpPr>
        <p:spPr>
          <a:xfrm>
            <a:off x="395288" y="399479"/>
            <a:ext cx="8424862"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a:solidFill>
                  <a:srgbClr val="BFBFBF"/>
                </a:solidFill>
                <a:latin typeface="Century Gothic"/>
                <a:ea typeface="Century Gothic"/>
                <a:cs typeface="Century Gothic"/>
                <a:sym typeface="Century Gothic"/>
              </a:rPr>
              <a:t>SOURCES OF INFORMATION</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354"/>
        <p:cNvGrpSpPr/>
        <p:nvPr/>
      </p:nvGrpSpPr>
      <p:grpSpPr>
        <a:xfrm>
          <a:off x="0" y="0"/>
          <a:ext cx="0" cy="0"/>
          <a:chOff x="0" y="0"/>
          <a:chExt cx="0" cy="0"/>
        </a:xfrm>
      </p:grpSpPr>
      <p:sp>
        <p:nvSpPr>
          <p:cNvPr id="355" name="Google Shape;355;p25"/>
          <p:cNvSpPr/>
          <p:nvPr/>
        </p:nvSpPr>
        <p:spPr>
          <a:xfrm>
            <a:off x="0" y="-51371"/>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6" name="Google Shape;356;p25"/>
          <p:cNvSpPr txBox="1">
            <a:spLocks noGrp="1"/>
          </p:cNvSpPr>
          <p:nvPr>
            <p:ph type="title"/>
          </p:nvPr>
        </p:nvSpPr>
        <p:spPr>
          <a:xfrm>
            <a:off x="260350" y="1341438"/>
            <a:ext cx="5464175" cy="50338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hu-HU" sz="1400" b="1">
                <a:solidFill>
                  <a:srgbClr val="5F5F5F"/>
                </a:solidFill>
              </a:rPr>
              <a:t>Which media source do you trust the most regarding COVID-19-related information?</a:t>
            </a:r>
            <a:endParaRPr sz="1400" b="1">
              <a:solidFill>
                <a:srgbClr val="5F5F5F"/>
              </a:solidFill>
            </a:endParaRPr>
          </a:p>
        </p:txBody>
      </p:sp>
      <p:sp>
        <p:nvSpPr>
          <p:cNvPr id="357" name="Google Shape;357;p25"/>
          <p:cNvSpPr/>
          <p:nvPr/>
        </p:nvSpPr>
        <p:spPr>
          <a:xfrm>
            <a:off x="6156325" y="1484313"/>
            <a:ext cx="2663825" cy="1567339"/>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Even the most trusted media sources are judged as only 'somewhat trustworthy' by young people. </a:t>
            </a:r>
            <a:endParaRPr sz="1800" b="1" i="0" u="none" strike="noStrike" cap="none">
              <a:solidFill>
                <a:schemeClr val="lt1"/>
              </a:solidFill>
              <a:latin typeface="Calibri"/>
              <a:ea typeface="Calibri"/>
              <a:cs typeface="Calibri"/>
              <a:sym typeface="Calibri"/>
            </a:endParaRPr>
          </a:p>
        </p:txBody>
      </p:sp>
      <p:grpSp>
        <p:nvGrpSpPr>
          <p:cNvPr id="358" name="Google Shape;358;p25"/>
          <p:cNvGrpSpPr/>
          <p:nvPr/>
        </p:nvGrpSpPr>
        <p:grpSpPr>
          <a:xfrm>
            <a:off x="6156324" y="3163316"/>
            <a:ext cx="2663825" cy="3549717"/>
            <a:chOff x="6156176" y="4077072"/>
            <a:chExt cx="2664296" cy="2827302"/>
          </a:xfrm>
        </p:grpSpPr>
        <p:sp>
          <p:nvSpPr>
            <p:cNvPr id="359" name="Google Shape;359;p25"/>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360" name="Google Shape;360;p25"/>
            <p:cNvSpPr txBox="1"/>
            <p:nvPr/>
          </p:nvSpPr>
          <p:spPr>
            <a:xfrm>
              <a:off x="6156176" y="4346040"/>
              <a:ext cx="2664296" cy="2558334"/>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There is only a very small proportion of respondents who fully trust any media type.</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Even in the case of the most trusted source, online news portals, 35% rather or fully distrust it.</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relative majority tends not to trust the epidemiological news of the public media. However, this differs significantly among those who are satisfied with and those who are critical of the government’s epidemiological activities. 61% of the former trust the news on public television, while in the latter group this proportion the number is only 18%.</a:t>
              </a:r>
              <a:endParaRPr sz="1200" b="0" i="0" u="none" strike="noStrike" cap="none">
                <a:solidFill>
                  <a:srgbClr val="5F5F5F"/>
                </a:solidFill>
                <a:latin typeface="Calibri"/>
                <a:ea typeface="Calibri"/>
                <a:cs typeface="Calibri"/>
                <a:sym typeface="Calibri"/>
              </a:endParaRPr>
            </a:p>
          </p:txBody>
        </p:sp>
      </p:grpSp>
      <p:sp>
        <p:nvSpPr>
          <p:cNvPr id="361" name="Google Shape;361;p25"/>
          <p:cNvSpPr txBox="1"/>
          <p:nvPr/>
        </p:nvSpPr>
        <p:spPr>
          <a:xfrm>
            <a:off x="395288" y="399479"/>
            <a:ext cx="8569200" cy="4578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BFBFBF"/>
              </a:solidFill>
              <a:latin typeface="Century Gothic"/>
              <a:ea typeface="Century Gothic"/>
              <a:cs typeface="Century Gothic"/>
              <a:sym typeface="Century Gothic"/>
            </a:endParaRPr>
          </a:p>
        </p:txBody>
      </p:sp>
      <p:graphicFrame>
        <p:nvGraphicFramePr>
          <p:cNvPr id="362" name="Google Shape;362;p25"/>
          <p:cNvGraphicFramePr/>
          <p:nvPr/>
        </p:nvGraphicFramePr>
        <p:xfrm>
          <a:off x="323673" y="1997973"/>
          <a:ext cx="5464176" cy="4460548"/>
        </p:xfrm>
        <a:graphic>
          <a:graphicData uri="http://schemas.openxmlformats.org/drawingml/2006/chart">
            <c:chart xmlns:c="http://schemas.openxmlformats.org/drawingml/2006/chart" xmlns:r="http://schemas.openxmlformats.org/officeDocument/2006/relationships" r:id="rId3"/>
          </a:graphicData>
        </a:graphic>
      </p:graphicFrame>
      <p:sp>
        <p:nvSpPr>
          <p:cNvPr id="363" name="Google Shape;363;p25"/>
          <p:cNvSpPr txBox="1"/>
          <p:nvPr/>
        </p:nvSpPr>
        <p:spPr>
          <a:xfrm>
            <a:off x="395288" y="399479"/>
            <a:ext cx="8424900" cy="45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a:solidFill>
                  <a:srgbClr val="BFBFBF"/>
                </a:solidFill>
                <a:latin typeface="Century Gothic"/>
                <a:ea typeface="Century Gothic"/>
                <a:cs typeface="Century Gothic"/>
                <a:sym typeface="Century Gothic"/>
              </a:rPr>
              <a:t>SOURCES OF INFORMATION</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367"/>
        <p:cNvGrpSpPr/>
        <p:nvPr/>
      </p:nvGrpSpPr>
      <p:grpSpPr>
        <a:xfrm>
          <a:off x="0" y="0"/>
          <a:ext cx="0" cy="0"/>
          <a:chOff x="0" y="0"/>
          <a:chExt cx="0" cy="0"/>
        </a:xfrm>
      </p:grpSpPr>
      <p:sp>
        <p:nvSpPr>
          <p:cNvPr id="368" name="Google Shape;368;p26"/>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9" name="Google Shape;369;p26"/>
          <p:cNvSpPr/>
          <p:nvPr/>
        </p:nvSpPr>
        <p:spPr>
          <a:xfrm>
            <a:off x="6156325" y="1484313"/>
            <a:ext cx="2663825" cy="1440631"/>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There is moderate correlation between trust and consumption of media types.</a:t>
            </a:r>
            <a:endParaRPr sz="1800" b="1" i="0" u="none" strike="noStrike" cap="none">
              <a:solidFill>
                <a:schemeClr val="lt1"/>
              </a:solidFill>
              <a:latin typeface="Calibri"/>
              <a:ea typeface="Calibri"/>
              <a:cs typeface="Calibri"/>
              <a:sym typeface="Calibri"/>
            </a:endParaRPr>
          </a:p>
        </p:txBody>
      </p:sp>
      <p:grpSp>
        <p:nvGrpSpPr>
          <p:cNvPr id="370" name="Google Shape;370;p26"/>
          <p:cNvGrpSpPr/>
          <p:nvPr/>
        </p:nvGrpSpPr>
        <p:grpSpPr>
          <a:xfrm>
            <a:off x="6156324" y="3343994"/>
            <a:ext cx="2663825" cy="1263880"/>
            <a:chOff x="6156176" y="4077072"/>
            <a:chExt cx="2664296" cy="1006664"/>
          </a:xfrm>
        </p:grpSpPr>
        <p:sp>
          <p:nvSpPr>
            <p:cNvPr id="371" name="Google Shape;371;p26"/>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372" name="Google Shape;372;p26"/>
            <p:cNvSpPr txBox="1"/>
            <p:nvPr/>
          </p:nvSpPr>
          <p:spPr>
            <a:xfrm>
              <a:off x="6156176" y="4437493"/>
              <a:ext cx="2664296" cy="646243"/>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There is significantly less difference between levels of trust towards different media sources, than in the case of levels of consumption.</a:t>
              </a:r>
              <a:endParaRPr sz="1200" b="0" i="0" u="none" strike="noStrike" cap="none">
                <a:solidFill>
                  <a:srgbClr val="5F5F5F"/>
                </a:solidFill>
                <a:latin typeface="Calibri"/>
                <a:ea typeface="Calibri"/>
                <a:cs typeface="Calibri"/>
                <a:sym typeface="Calibri"/>
              </a:endParaRPr>
            </a:p>
          </p:txBody>
        </p:sp>
      </p:grpSp>
      <p:sp>
        <p:nvSpPr>
          <p:cNvPr id="373" name="Google Shape;373;p26"/>
          <p:cNvSpPr txBox="1"/>
          <p:nvPr/>
        </p:nvSpPr>
        <p:spPr>
          <a:xfrm>
            <a:off x="395288" y="399479"/>
            <a:ext cx="8424861" cy="457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BFBFBF"/>
              </a:solidFill>
              <a:latin typeface="Century Gothic"/>
              <a:ea typeface="Century Gothic"/>
              <a:cs typeface="Century Gothic"/>
              <a:sym typeface="Century Gothic"/>
            </a:endParaRPr>
          </a:p>
        </p:txBody>
      </p:sp>
      <p:graphicFrame>
        <p:nvGraphicFramePr>
          <p:cNvPr id="374" name="Google Shape;374;p26"/>
          <p:cNvGraphicFramePr/>
          <p:nvPr/>
        </p:nvGraphicFramePr>
        <p:xfrm>
          <a:off x="323851" y="1308680"/>
          <a:ext cx="5544294" cy="5149842"/>
        </p:xfrm>
        <a:graphic>
          <a:graphicData uri="http://schemas.openxmlformats.org/drawingml/2006/chart">
            <c:chart xmlns:c="http://schemas.openxmlformats.org/drawingml/2006/chart" xmlns:r="http://schemas.openxmlformats.org/officeDocument/2006/relationships" r:id="rId3"/>
          </a:graphicData>
        </a:graphic>
      </p:graphicFrame>
      <p:sp>
        <p:nvSpPr>
          <p:cNvPr id="375" name="Google Shape;375;p26"/>
          <p:cNvSpPr txBox="1"/>
          <p:nvPr/>
        </p:nvSpPr>
        <p:spPr>
          <a:xfrm>
            <a:off x="395288" y="399479"/>
            <a:ext cx="8424900" cy="45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BFBFBF"/>
              </a:solidFill>
              <a:latin typeface="Century Gothic"/>
              <a:ea typeface="Century Gothic"/>
              <a:cs typeface="Century Gothic"/>
              <a:sym typeface="Century Gothic"/>
            </a:endParaRPr>
          </a:p>
        </p:txBody>
      </p:sp>
      <p:sp>
        <p:nvSpPr>
          <p:cNvPr id="376" name="Google Shape;376;p26"/>
          <p:cNvSpPr txBox="1"/>
          <p:nvPr/>
        </p:nvSpPr>
        <p:spPr>
          <a:xfrm>
            <a:off x="395288" y="399479"/>
            <a:ext cx="8424900" cy="45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a:solidFill>
                  <a:srgbClr val="BFBFBF"/>
                </a:solidFill>
                <a:latin typeface="Century Gothic"/>
                <a:ea typeface="Century Gothic"/>
                <a:cs typeface="Century Gothic"/>
                <a:sym typeface="Century Gothic"/>
              </a:rPr>
              <a:t>SOURCES OF INFORMATION</a:t>
            </a:r>
            <a:endParaRPr sz="20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380"/>
        <p:cNvGrpSpPr/>
        <p:nvPr/>
      </p:nvGrpSpPr>
      <p:grpSpPr>
        <a:xfrm>
          <a:off x="0" y="0"/>
          <a:ext cx="0" cy="0"/>
          <a:chOff x="0" y="0"/>
          <a:chExt cx="0" cy="0"/>
        </a:xfrm>
      </p:grpSpPr>
      <p:cxnSp>
        <p:nvCxnSpPr>
          <p:cNvPr id="381" name="Google Shape;381;p27"/>
          <p:cNvCxnSpPr/>
          <p:nvPr/>
        </p:nvCxnSpPr>
        <p:spPr>
          <a:xfrm>
            <a:off x="1439863" y="3789363"/>
            <a:ext cx="6264275" cy="0"/>
          </a:xfrm>
          <a:prstGeom prst="straightConnector1">
            <a:avLst/>
          </a:prstGeom>
          <a:noFill/>
          <a:ln w="9525" cap="flat" cmpd="sng">
            <a:solidFill>
              <a:srgbClr val="00B0F0"/>
            </a:solidFill>
            <a:prstDash val="solid"/>
            <a:round/>
            <a:headEnd type="none" w="sm" len="sm"/>
            <a:tailEnd type="none" w="sm" len="sm"/>
          </a:ln>
        </p:spPr>
      </p:cxnSp>
      <p:sp>
        <p:nvSpPr>
          <p:cNvPr id="382" name="Google Shape;382;p27"/>
          <p:cNvSpPr txBox="1"/>
          <p:nvPr/>
        </p:nvSpPr>
        <p:spPr>
          <a:xfrm>
            <a:off x="555625" y="2565400"/>
            <a:ext cx="8001000" cy="10096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3200"/>
              <a:buFont typeface="Century Gothic"/>
              <a:buNone/>
            </a:pPr>
            <a:r>
              <a:rPr lang="hu-HU" sz="3200" b="0" i="0" u="none" strike="noStrike" cap="none">
                <a:solidFill>
                  <a:srgbClr val="BFBFBF"/>
                </a:solidFill>
                <a:latin typeface="Century Gothic"/>
                <a:ea typeface="Century Gothic"/>
                <a:cs typeface="Century Gothic"/>
                <a:sym typeface="Century Gothic"/>
              </a:rPr>
              <a:t>6. MAIN CONCLUSIONS</a:t>
            </a:r>
            <a:endParaRPr sz="32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386"/>
        <p:cNvGrpSpPr/>
        <p:nvPr/>
      </p:nvGrpSpPr>
      <p:grpSpPr>
        <a:xfrm>
          <a:off x="0" y="0"/>
          <a:ext cx="0" cy="0"/>
          <a:chOff x="0" y="0"/>
          <a:chExt cx="0" cy="0"/>
        </a:xfrm>
      </p:grpSpPr>
      <p:sp>
        <p:nvSpPr>
          <p:cNvPr id="387" name="Google Shape;387;p28"/>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8" name="Google Shape;388;p28"/>
          <p:cNvSpPr txBox="1"/>
          <p:nvPr/>
        </p:nvSpPr>
        <p:spPr>
          <a:xfrm>
            <a:off x="323850" y="306388"/>
            <a:ext cx="8496300" cy="6540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2000"/>
              <a:buFont typeface="Century Gothic"/>
              <a:buNone/>
            </a:pPr>
            <a:r>
              <a:rPr lang="hu-HU" sz="2000" b="0" i="0" u="none" strike="noStrike" cap="none">
                <a:solidFill>
                  <a:srgbClr val="BFBFBF"/>
                </a:solidFill>
                <a:latin typeface="Century Gothic"/>
                <a:ea typeface="Century Gothic"/>
                <a:cs typeface="Century Gothic"/>
                <a:sym typeface="Century Gothic"/>
              </a:rPr>
              <a:t>MAIN CONCLUSIONS</a:t>
            </a:r>
            <a:endParaRPr sz="2000" b="0" i="0" u="none" strike="noStrike" cap="none">
              <a:solidFill>
                <a:srgbClr val="BFBFBF"/>
              </a:solidFill>
              <a:latin typeface="Century Gothic"/>
              <a:ea typeface="Century Gothic"/>
              <a:cs typeface="Century Gothic"/>
              <a:sym typeface="Century Gothic"/>
            </a:endParaRPr>
          </a:p>
        </p:txBody>
      </p:sp>
      <p:sp>
        <p:nvSpPr>
          <p:cNvPr id="389" name="Google Shape;389;p28"/>
          <p:cNvSpPr txBox="1">
            <a:spLocks noGrp="1"/>
          </p:cNvSpPr>
          <p:nvPr>
            <p:ph type="body" idx="1"/>
          </p:nvPr>
        </p:nvSpPr>
        <p:spPr>
          <a:xfrm>
            <a:off x="228600" y="1484784"/>
            <a:ext cx="8447856" cy="506682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hu-HU" sz="2400"/>
              <a:t>Both a low level of interest in and a high level of dissatisfaction with politics in Hungary</a:t>
            </a:r>
            <a:endParaRPr/>
          </a:p>
          <a:p>
            <a:pPr marL="342900" lvl="0" indent="-342900" algn="l" rtl="0">
              <a:spcBef>
                <a:spcPts val="480"/>
              </a:spcBef>
              <a:spcAft>
                <a:spcPts val="0"/>
              </a:spcAft>
              <a:buClr>
                <a:schemeClr val="dk1"/>
              </a:buClr>
              <a:buSzPts val="2400"/>
              <a:buChar char="•"/>
            </a:pPr>
            <a:r>
              <a:rPr lang="hu-HU" sz="2400"/>
              <a:t>Low level of engagement in public life – except for voting in elections</a:t>
            </a:r>
            <a:endParaRPr/>
          </a:p>
          <a:p>
            <a:pPr marL="342900" lvl="0" indent="-342900" algn="l" rtl="0">
              <a:spcBef>
                <a:spcPts val="480"/>
              </a:spcBef>
              <a:spcAft>
                <a:spcPts val="0"/>
              </a:spcAft>
              <a:buClr>
                <a:schemeClr val="dk1"/>
              </a:buClr>
              <a:buSzPts val="2400"/>
              <a:buChar char="•"/>
            </a:pPr>
            <a:r>
              <a:rPr lang="hu-HU" sz="2400"/>
              <a:t>Strong commitment to democracy in general – but high level of willingness to sacrifice civil liberties for safety</a:t>
            </a:r>
            <a:endParaRPr sz="2400"/>
          </a:p>
          <a:p>
            <a:pPr marL="342900" lvl="0" indent="-342900" algn="l" rtl="0">
              <a:spcBef>
                <a:spcPts val="480"/>
              </a:spcBef>
              <a:spcAft>
                <a:spcPts val="0"/>
              </a:spcAft>
              <a:buClr>
                <a:schemeClr val="dk1"/>
              </a:buClr>
              <a:buSzPts val="2400"/>
              <a:buChar char="•"/>
            </a:pPr>
            <a:r>
              <a:rPr lang="hu-HU" sz="2400"/>
              <a:t>Susceptability to conspriacy theories around the pandemic is common</a:t>
            </a:r>
            <a:endParaRPr sz="2400"/>
          </a:p>
          <a:p>
            <a:pPr marL="342900" lvl="0" indent="-342900" algn="l" rtl="0">
              <a:spcBef>
                <a:spcPts val="480"/>
              </a:spcBef>
              <a:spcAft>
                <a:spcPts val="0"/>
              </a:spcAft>
              <a:buClr>
                <a:schemeClr val="dk1"/>
              </a:buClr>
              <a:buSzPts val="2400"/>
              <a:buChar char="•"/>
            </a:pPr>
            <a:r>
              <a:rPr lang="hu-HU" sz="2400"/>
              <a:t>General satisfaction with the government’s response to the COVID-19 pandemic – but more satisfied with the work of local actors</a:t>
            </a: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111"/>
        <p:cNvGrpSpPr/>
        <p:nvPr/>
      </p:nvGrpSpPr>
      <p:grpSpPr>
        <a:xfrm>
          <a:off x="0" y="0"/>
          <a:ext cx="0" cy="0"/>
          <a:chOff x="0" y="0"/>
          <a:chExt cx="0" cy="0"/>
        </a:xfrm>
      </p:grpSpPr>
      <p:cxnSp>
        <p:nvCxnSpPr>
          <p:cNvPr id="112" name="Google Shape;112;p3"/>
          <p:cNvCxnSpPr/>
          <p:nvPr/>
        </p:nvCxnSpPr>
        <p:spPr>
          <a:xfrm>
            <a:off x="684213" y="1773238"/>
            <a:ext cx="7594600" cy="0"/>
          </a:xfrm>
          <a:prstGeom prst="straightConnector1">
            <a:avLst/>
          </a:prstGeom>
          <a:noFill/>
          <a:ln w="9525" cap="flat" cmpd="sng">
            <a:solidFill>
              <a:srgbClr val="00B0F0"/>
            </a:solidFill>
            <a:prstDash val="solid"/>
            <a:round/>
            <a:headEnd type="none" w="sm" len="sm"/>
            <a:tailEnd type="none" w="sm" len="sm"/>
          </a:ln>
        </p:spPr>
      </p:cxnSp>
      <p:sp>
        <p:nvSpPr>
          <p:cNvPr id="113" name="Google Shape;113;p3"/>
          <p:cNvSpPr txBox="1"/>
          <p:nvPr/>
        </p:nvSpPr>
        <p:spPr>
          <a:xfrm>
            <a:off x="684213" y="2133600"/>
            <a:ext cx="7920037" cy="37433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BFBF"/>
              </a:buClr>
              <a:buSzPts val="2400"/>
              <a:buFont typeface="Arial"/>
              <a:buNone/>
            </a:pPr>
            <a:r>
              <a:rPr lang="hu-HU" sz="2400" b="0" i="0" u="none" strike="noStrike" cap="none">
                <a:solidFill>
                  <a:srgbClr val="BFBFBF"/>
                </a:solidFill>
                <a:latin typeface="Century Gothic"/>
                <a:ea typeface="Century Gothic"/>
                <a:cs typeface="Century Gothic"/>
                <a:sym typeface="Century Gothic"/>
              </a:rPr>
              <a:t>1. POLITICAL PARTICIPATION</a:t>
            </a:r>
            <a:endParaRPr sz="24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BFBFBF"/>
              </a:buClr>
              <a:buSzPts val="2400"/>
              <a:buFont typeface="Arial"/>
              <a:buNone/>
            </a:pPr>
            <a:r>
              <a:rPr lang="hu-HU" sz="2400" b="0" i="0" u="none" strike="noStrike" cap="none">
                <a:solidFill>
                  <a:srgbClr val="BFBFBF"/>
                </a:solidFill>
                <a:latin typeface="Century Gothic"/>
                <a:ea typeface="Century Gothic"/>
                <a:cs typeface="Century Gothic"/>
                <a:sym typeface="Century Gothic"/>
              </a:rPr>
              <a:t>2. COVID-19 RELATED ISSUES</a:t>
            </a:r>
            <a:endParaRPr sz="24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BFBFBF"/>
              </a:buClr>
              <a:buSzPts val="2400"/>
              <a:buFont typeface="Arial"/>
              <a:buNone/>
            </a:pPr>
            <a:r>
              <a:rPr lang="hu-HU" sz="2400" b="0" i="0" u="none" strike="noStrike" cap="none">
                <a:solidFill>
                  <a:srgbClr val="BFBFBF"/>
                </a:solidFill>
                <a:latin typeface="Century Gothic"/>
                <a:ea typeface="Century Gothic"/>
                <a:cs typeface="Century Gothic"/>
                <a:sym typeface="Century Gothic"/>
              </a:rPr>
              <a:t>3. DEMOCRACY AND LEADERSHIP</a:t>
            </a:r>
            <a:endParaRPr sz="24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BFBFBF"/>
              </a:buClr>
              <a:buSzPts val="2400"/>
              <a:buFont typeface="Arial"/>
              <a:buNone/>
            </a:pPr>
            <a:r>
              <a:rPr lang="hu-HU" sz="2400" b="0" i="0" u="none" strike="noStrike" cap="none">
                <a:solidFill>
                  <a:srgbClr val="BFBFBF"/>
                </a:solidFill>
                <a:latin typeface="Century Gothic"/>
                <a:ea typeface="Century Gothic"/>
                <a:cs typeface="Century Gothic"/>
                <a:sym typeface="Century Gothic"/>
              </a:rPr>
              <a:t>4. IDENTITY</a:t>
            </a:r>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BFBFBF"/>
              </a:buClr>
              <a:buSzPts val="2400"/>
              <a:buFont typeface="Arial"/>
              <a:buNone/>
            </a:pPr>
            <a:r>
              <a:rPr lang="hu-HU" sz="2400" b="0" i="0" u="none" strike="noStrike" cap="none">
                <a:solidFill>
                  <a:srgbClr val="BFBFBF"/>
                </a:solidFill>
                <a:latin typeface="Century Gothic"/>
                <a:ea typeface="Century Gothic"/>
                <a:cs typeface="Century Gothic"/>
                <a:sym typeface="Century Gothic"/>
              </a:rPr>
              <a:t>5. MEDIA CONSUMPTION AND </a:t>
            </a:r>
            <a:r>
              <a:rPr lang="hu-HU" sz="2400">
                <a:solidFill>
                  <a:srgbClr val="BFBFBF"/>
                </a:solidFill>
                <a:latin typeface="Century Gothic"/>
                <a:ea typeface="Century Gothic"/>
                <a:cs typeface="Century Gothic"/>
                <a:sym typeface="Century Gothic"/>
              </a:rPr>
              <a:t>INFORMATION SOURCES</a:t>
            </a:r>
            <a:endParaRPr/>
          </a:p>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BFBFBF"/>
              </a:buClr>
              <a:buSzPts val="2400"/>
              <a:buFont typeface="Arial"/>
              <a:buNone/>
            </a:pPr>
            <a:r>
              <a:rPr lang="hu-HU" sz="2400" b="0" i="0" u="none" strike="noStrike" cap="none">
                <a:solidFill>
                  <a:srgbClr val="BFBFBF"/>
                </a:solidFill>
                <a:latin typeface="Century Gothic"/>
                <a:ea typeface="Century Gothic"/>
                <a:cs typeface="Century Gothic"/>
                <a:sym typeface="Century Gothic"/>
              </a:rPr>
              <a:t>6. MAIN CONCLUSIONS</a:t>
            </a:r>
            <a:endParaRPr sz="2400" b="0" i="0" u="none" strike="noStrike" cap="none">
              <a:solidFill>
                <a:srgbClr val="BFBFB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a:solidFill>
                <a:srgbClr val="BFBFBF"/>
              </a:solidFill>
              <a:latin typeface="Century Gothic"/>
              <a:ea typeface="Century Gothic"/>
              <a:cs typeface="Century Gothic"/>
              <a:sym typeface="Century Gothic"/>
            </a:endParaRPr>
          </a:p>
        </p:txBody>
      </p:sp>
      <p:sp>
        <p:nvSpPr>
          <p:cNvPr id="114" name="Google Shape;114;p3"/>
          <p:cNvSpPr/>
          <p:nvPr/>
        </p:nvSpPr>
        <p:spPr>
          <a:xfrm>
            <a:off x="827088" y="1008063"/>
            <a:ext cx="2284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600"/>
              <a:buFont typeface="Arial"/>
              <a:buNone/>
            </a:pPr>
            <a:r>
              <a:rPr lang="hu-HU" sz="3600" b="0" i="0" u="none" strike="noStrike" cap="none">
                <a:solidFill>
                  <a:schemeClr val="lt1"/>
                </a:solidFill>
                <a:latin typeface="Century Gothic"/>
                <a:ea typeface="Century Gothic"/>
                <a:cs typeface="Century Gothic"/>
                <a:sym typeface="Century Gothic"/>
              </a:rPr>
              <a:t>CONTENT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118"/>
        <p:cNvGrpSpPr/>
        <p:nvPr/>
      </p:nvGrpSpPr>
      <p:grpSpPr>
        <a:xfrm>
          <a:off x="0" y="0"/>
          <a:ext cx="0" cy="0"/>
          <a:chOff x="0" y="0"/>
          <a:chExt cx="0" cy="0"/>
        </a:xfrm>
      </p:grpSpPr>
      <p:cxnSp>
        <p:nvCxnSpPr>
          <p:cNvPr id="119" name="Google Shape;119;p4"/>
          <p:cNvCxnSpPr/>
          <p:nvPr/>
        </p:nvCxnSpPr>
        <p:spPr>
          <a:xfrm>
            <a:off x="1439863" y="3789363"/>
            <a:ext cx="6264275" cy="0"/>
          </a:xfrm>
          <a:prstGeom prst="straightConnector1">
            <a:avLst/>
          </a:prstGeom>
          <a:noFill/>
          <a:ln w="9525" cap="flat" cmpd="sng">
            <a:solidFill>
              <a:srgbClr val="00B0F0"/>
            </a:solidFill>
            <a:prstDash val="solid"/>
            <a:round/>
            <a:headEnd type="none" w="sm" len="sm"/>
            <a:tailEnd type="none" w="sm" len="sm"/>
          </a:ln>
        </p:spPr>
      </p:cxnSp>
      <p:sp>
        <p:nvSpPr>
          <p:cNvPr id="120" name="Google Shape;120;p4"/>
          <p:cNvSpPr txBox="1"/>
          <p:nvPr/>
        </p:nvSpPr>
        <p:spPr>
          <a:xfrm>
            <a:off x="555625" y="2565400"/>
            <a:ext cx="8001000" cy="10096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3200" b="0" i="0" u="none" strike="noStrike" cap="none">
                <a:solidFill>
                  <a:srgbClr val="BFBFBF"/>
                </a:solidFill>
                <a:latin typeface="Century Gothic"/>
                <a:ea typeface="Century Gothic"/>
                <a:cs typeface="Century Gothic"/>
                <a:sym typeface="Century Gothic"/>
              </a:rPr>
              <a:t>1. POLITICAL PARTICIPATION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24"/>
        <p:cNvGrpSpPr/>
        <p:nvPr/>
      </p:nvGrpSpPr>
      <p:grpSpPr>
        <a:xfrm>
          <a:off x="0" y="0"/>
          <a:ext cx="0" cy="0"/>
          <a:chOff x="0" y="0"/>
          <a:chExt cx="0" cy="0"/>
        </a:xfrm>
      </p:grpSpPr>
      <p:sp>
        <p:nvSpPr>
          <p:cNvPr id="125" name="Google Shape;125;p5"/>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5"/>
          <p:cNvSpPr txBox="1"/>
          <p:nvPr/>
        </p:nvSpPr>
        <p:spPr>
          <a:xfrm>
            <a:off x="250825" y="404813"/>
            <a:ext cx="8713788" cy="431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POLITICAL PARTICIPATION</a:t>
            </a:r>
            <a:endParaRPr/>
          </a:p>
        </p:txBody>
      </p:sp>
      <p:sp>
        <p:nvSpPr>
          <p:cNvPr id="127" name="Google Shape;127;p5"/>
          <p:cNvSpPr txBox="1">
            <a:spLocks noGrp="1"/>
          </p:cNvSpPr>
          <p:nvPr>
            <p:ph type="title"/>
          </p:nvPr>
        </p:nvSpPr>
        <p:spPr>
          <a:xfrm>
            <a:off x="260350" y="1484313"/>
            <a:ext cx="5502898" cy="43251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hu-HU" sz="1800" b="1">
                <a:solidFill>
                  <a:srgbClr val="5F5F5F"/>
                </a:solidFill>
              </a:rPr>
              <a:t>How interested in politics and public affairs would you say you are?</a:t>
            </a:r>
            <a:endParaRPr/>
          </a:p>
        </p:txBody>
      </p:sp>
      <p:sp>
        <p:nvSpPr>
          <p:cNvPr id="128" name="Google Shape;128;p5"/>
          <p:cNvSpPr/>
          <p:nvPr/>
        </p:nvSpPr>
        <p:spPr>
          <a:xfrm>
            <a:off x="6156325" y="1484313"/>
            <a:ext cx="2808288" cy="864567"/>
          </a:xfrm>
          <a:prstGeom prst="wedgeRectCallout">
            <a:avLst>
              <a:gd name="adj1" fmla="val -35583"/>
              <a:gd name="adj2" fmla="val -88514"/>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Clr>
                <a:schemeClr val="lt1"/>
              </a:buClr>
              <a:buSzPts val="1800"/>
              <a:buFont typeface="Arial"/>
              <a:buNone/>
            </a:pPr>
            <a:r>
              <a:rPr lang="hu-HU" sz="1800" b="1" i="0" u="none" strike="noStrike" cap="none">
                <a:solidFill>
                  <a:schemeClr val="lt1"/>
                </a:solidFill>
                <a:latin typeface="Calibri"/>
                <a:ea typeface="Calibri"/>
                <a:cs typeface="Calibri"/>
                <a:sym typeface="Calibri"/>
              </a:rPr>
              <a:t>Most participants are only partly interested in politics and public affairs.</a:t>
            </a:r>
            <a:endParaRPr sz="1800" b="1" i="0" u="none" strike="noStrike" cap="none">
              <a:solidFill>
                <a:schemeClr val="lt1"/>
              </a:solidFill>
              <a:latin typeface="Calibri"/>
              <a:ea typeface="Calibri"/>
              <a:cs typeface="Calibri"/>
              <a:sym typeface="Calibri"/>
            </a:endParaRPr>
          </a:p>
        </p:txBody>
      </p:sp>
      <p:grpSp>
        <p:nvGrpSpPr>
          <p:cNvPr id="129" name="Google Shape;129;p5"/>
          <p:cNvGrpSpPr/>
          <p:nvPr/>
        </p:nvGrpSpPr>
        <p:grpSpPr>
          <a:xfrm>
            <a:off x="6156325" y="2737843"/>
            <a:ext cx="2663825" cy="3886630"/>
            <a:chOff x="6156176" y="4180975"/>
            <a:chExt cx="2664296" cy="2769998"/>
          </a:xfrm>
        </p:grpSpPr>
        <p:sp>
          <p:nvSpPr>
            <p:cNvPr id="130" name="Google Shape;130;p5"/>
            <p:cNvSpPr txBox="1"/>
            <p:nvPr/>
          </p:nvSpPr>
          <p:spPr>
            <a:xfrm>
              <a:off x="6156176" y="4180975"/>
              <a:ext cx="2664296" cy="184666"/>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200"/>
                <a:buFont typeface="Arial"/>
                <a:buNone/>
              </a:pPr>
              <a:r>
                <a:rPr lang="hu-HU" sz="1200" b="1" i="0" u="none" strike="noStrike" cap="none">
                  <a:solidFill>
                    <a:schemeClr val="lt1"/>
                  </a:solidFill>
                  <a:latin typeface="Calibri"/>
                  <a:ea typeface="Calibri"/>
                  <a:cs typeface="Calibri"/>
                  <a:sym typeface="Calibri"/>
                </a:rPr>
                <a:t>NOTE</a:t>
              </a:r>
              <a:endParaRPr/>
            </a:p>
          </p:txBody>
        </p:sp>
        <p:sp>
          <p:nvSpPr>
            <p:cNvPr id="131" name="Google Shape;131;p5"/>
            <p:cNvSpPr txBox="1"/>
            <p:nvPr/>
          </p:nvSpPr>
          <p:spPr>
            <a:xfrm>
              <a:off x="6156176" y="4365641"/>
              <a:ext cx="2664296" cy="2585332"/>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Only a small proportion of young people are very interested in politics and public affairs. 38% of them are not at all or not very interested.</a:t>
              </a:r>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With educational attainment, interest in politics and public affairs increases.</a:t>
              </a:r>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The larger the size of the settlement, the more interest the participants indicated.</a:t>
              </a:r>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Men are generally more interested than women.</a:t>
              </a:r>
              <a:endParaRPr/>
            </a:p>
            <a:p>
              <a:pPr marL="285750" marR="0" lvl="0" indent="-285750" algn="l" rtl="0">
                <a:spcBef>
                  <a:spcPts val="0"/>
                </a:spcBef>
                <a:spcAft>
                  <a:spcPts val="0"/>
                </a:spcAft>
                <a:buClr>
                  <a:srgbClr val="4CA7F2"/>
                </a:buClr>
                <a:buSzPts val="1100"/>
                <a:buFont typeface="Noto Sans Symbols"/>
                <a:buChar char="✔"/>
              </a:pPr>
              <a:r>
                <a:rPr lang="hu-HU" sz="1100" b="0" i="0" u="none" strike="noStrike" cap="none">
                  <a:solidFill>
                    <a:srgbClr val="5F5F5F"/>
                  </a:solidFill>
                  <a:latin typeface="Calibri"/>
                  <a:ea typeface="Calibri"/>
                  <a:cs typeface="Calibri"/>
                  <a:sym typeface="Calibri"/>
                </a:rPr>
                <a:t>Due to the coronavirus pandemic, about half of those surveyed became more interested in politics and public affairs. The interest-raising effect of the </a:t>
              </a:r>
              <a:r>
                <a:rPr lang="hu-HU" sz="1100">
                  <a:solidFill>
                    <a:srgbClr val="5F5F5F"/>
                  </a:solidFill>
                  <a:latin typeface="Calibri"/>
                  <a:ea typeface="Calibri"/>
                  <a:cs typeface="Calibri"/>
                  <a:sym typeface="Calibri"/>
                </a:rPr>
                <a:t>pan</a:t>
              </a:r>
              <a:r>
                <a:rPr lang="hu-HU" sz="1100" b="0" i="0" u="none" strike="noStrike" cap="none">
                  <a:solidFill>
                    <a:srgbClr val="5F5F5F"/>
                  </a:solidFill>
                  <a:latin typeface="Calibri"/>
                  <a:ea typeface="Calibri"/>
                  <a:cs typeface="Calibri"/>
                  <a:sym typeface="Calibri"/>
                </a:rPr>
                <a:t>demic was strongest among those who were already interested in public affairs.</a:t>
              </a:r>
              <a:endParaRPr sz="1100" b="0" i="0" u="none" strike="noStrike" cap="none">
                <a:solidFill>
                  <a:srgbClr val="5F5F5F"/>
                </a:solidFill>
                <a:latin typeface="Calibri"/>
                <a:ea typeface="Calibri"/>
                <a:cs typeface="Calibri"/>
                <a:sym typeface="Calibri"/>
              </a:endParaRPr>
            </a:p>
          </p:txBody>
        </p:sp>
      </p:grpSp>
      <p:sp>
        <p:nvSpPr>
          <p:cNvPr id="132" name="Google Shape;132;p5"/>
          <p:cNvSpPr txBox="1"/>
          <p:nvPr/>
        </p:nvSpPr>
        <p:spPr>
          <a:xfrm>
            <a:off x="221230" y="4005064"/>
            <a:ext cx="5502898" cy="6480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hu-HU" sz="1800" b="1" i="0" u="none" strike="noStrike" cap="none">
                <a:solidFill>
                  <a:srgbClr val="5F5F5F"/>
                </a:solidFill>
                <a:latin typeface="Calibri"/>
                <a:ea typeface="Calibri"/>
                <a:cs typeface="Calibri"/>
                <a:sym typeface="Calibri"/>
              </a:rPr>
              <a:t>Has the COVID-19 crisis increased your level of interest in politics in public affairs?</a:t>
            </a:r>
            <a:endParaRPr sz="1800" b="1" i="0" u="none" strike="noStrike" cap="none">
              <a:solidFill>
                <a:srgbClr val="5F5F5F"/>
              </a:solidFill>
              <a:latin typeface="Calibri"/>
              <a:ea typeface="Calibri"/>
              <a:cs typeface="Calibri"/>
              <a:sym typeface="Calibri"/>
            </a:endParaRPr>
          </a:p>
        </p:txBody>
      </p:sp>
      <p:graphicFrame>
        <p:nvGraphicFramePr>
          <p:cNvPr id="133" name="Google Shape;133;p5"/>
          <p:cNvGraphicFramePr/>
          <p:nvPr/>
        </p:nvGraphicFramePr>
        <p:xfrm>
          <a:off x="701676" y="2012807"/>
          <a:ext cx="4794250" cy="2033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4" name="Google Shape;134;p5"/>
          <p:cNvGraphicFramePr/>
          <p:nvPr/>
        </p:nvGraphicFramePr>
        <p:xfrm>
          <a:off x="701676" y="4676473"/>
          <a:ext cx="4794250" cy="20018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8"/>
        <p:cNvGrpSpPr/>
        <p:nvPr/>
      </p:nvGrpSpPr>
      <p:grpSpPr>
        <a:xfrm>
          <a:off x="0" y="0"/>
          <a:ext cx="0" cy="0"/>
          <a:chOff x="0" y="0"/>
          <a:chExt cx="0" cy="0"/>
        </a:xfrm>
      </p:grpSpPr>
      <p:sp>
        <p:nvSpPr>
          <p:cNvPr id="139" name="Google Shape;139;p6"/>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6"/>
          <p:cNvSpPr txBox="1"/>
          <p:nvPr/>
        </p:nvSpPr>
        <p:spPr>
          <a:xfrm>
            <a:off x="250824" y="404813"/>
            <a:ext cx="8569325" cy="431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POLITICAL PARTICIPATION</a:t>
            </a:r>
            <a:endParaRPr/>
          </a:p>
        </p:txBody>
      </p:sp>
      <p:sp>
        <p:nvSpPr>
          <p:cNvPr id="141" name="Google Shape;141;p6"/>
          <p:cNvSpPr txBox="1">
            <a:spLocks noGrp="1"/>
          </p:cNvSpPr>
          <p:nvPr>
            <p:ph type="title"/>
          </p:nvPr>
        </p:nvSpPr>
        <p:spPr>
          <a:xfrm>
            <a:off x="260350" y="1340768"/>
            <a:ext cx="5553124" cy="71980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Please indicate if you have been involved in the following civic activities in the past two years, or if you are planning to get involved in the future.</a:t>
            </a:r>
            <a:endParaRPr/>
          </a:p>
        </p:txBody>
      </p:sp>
      <p:sp>
        <p:nvSpPr>
          <p:cNvPr id="142" name="Google Shape;142;p6"/>
          <p:cNvSpPr/>
          <p:nvPr/>
        </p:nvSpPr>
        <p:spPr>
          <a:xfrm>
            <a:off x="6156325" y="1484313"/>
            <a:ext cx="2663825" cy="1368425"/>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Apart from voting, involvement in other civic activities is not common.</a:t>
            </a:r>
            <a:endParaRPr sz="1800" b="1" i="0" u="none" strike="noStrike" cap="none">
              <a:solidFill>
                <a:schemeClr val="lt1"/>
              </a:solidFill>
              <a:latin typeface="Calibri"/>
              <a:ea typeface="Calibri"/>
              <a:cs typeface="Calibri"/>
              <a:sym typeface="Calibri"/>
            </a:endParaRPr>
          </a:p>
        </p:txBody>
      </p:sp>
      <p:grpSp>
        <p:nvGrpSpPr>
          <p:cNvPr id="143" name="Google Shape;143;p6"/>
          <p:cNvGrpSpPr/>
          <p:nvPr/>
        </p:nvGrpSpPr>
        <p:grpSpPr>
          <a:xfrm>
            <a:off x="6156325" y="2996952"/>
            <a:ext cx="2663825" cy="2464194"/>
            <a:chOff x="6156176" y="4077072"/>
            <a:chExt cx="2664296" cy="2465942"/>
          </a:xfrm>
        </p:grpSpPr>
        <p:sp>
          <p:nvSpPr>
            <p:cNvPr id="144" name="Google Shape;144;p6"/>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145" name="Google Shape;145;p6"/>
            <p:cNvSpPr txBox="1"/>
            <p:nvPr/>
          </p:nvSpPr>
          <p:spPr>
            <a:xfrm>
              <a:off x="6156176" y="4437493"/>
              <a:ext cx="2664296" cy="2105521"/>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31% of participants have never been involved in any of the activities.</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13% indicated that they are not planning to get involved in any of the activities.</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more interested one is in politics, the more activities they have been involved in.</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less interested one is in politics, the fewer activities they are willing to be involved in in the future.</a:t>
              </a:r>
              <a:endParaRPr sz="1200" b="0" i="0" u="none" strike="noStrike" cap="none">
                <a:solidFill>
                  <a:srgbClr val="5F5F5F"/>
                </a:solidFill>
                <a:latin typeface="Calibri"/>
                <a:ea typeface="Calibri"/>
                <a:cs typeface="Calibri"/>
                <a:sym typeface="Calibri"/>
              </a:endParaRPr>
            </a:p>
          </p:txBody>
        </p:sp>
      </p:grpSp>
      <p:graphicFrame>
        <p:nvGraphicFramePr>
          <p:cNvPr id="146" name="Google Shape;146;p6"/>
          <p:cNvGraphicFramePr/>
          <p:nvPr/>
        </p:nvGraphicFramePr>
        <p:xfrm>
          <a:off x="323850" y="2132930"/>
          <a:ext cx="5553124" cy="4608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50"/>
        <p:cNvGrpSpPr/>
        <p:nvPr/>
      </p:nvGrpSpPr>
      <p:grpSpPr>
        <a:xfrm>
          <a:off x="0" y="0"/>
          <a:ext cx="0" cy="0"/>
          <a:chOff x="0" y="0"/>
          <a:chExt cx="0" cy="0"/>
        </a:xfrm>
      </p:grpSpPr>
      <p:sp>
        <p:nvSpPr>
          <p:cNvPr id="151" name="Google Shape;151;p7"/>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7"/>
          <p:cNvSpPr txBox="1"/>
          <p:nvPr/>
        </p:nvSpPr>
        <p:spPr>
          <a:xfrm>
            <a:off x="250825" y="404813"/>
            <a:ext cx="8569176" cy="431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POLITICAL PARTICIPATION</a:t>
            </a:r>
            <a:endParaRPr/>
          </a:p>
        </p:txBody>
      </p:sp>
      <p:sp>
        <p:nvSpPr>
          <p:cNvPr id="153" name="Google Shape;153;p7"/>
          <p:cNvSpPr txBox="1">
            <a:spLocks noGrp="1"/>
          </p:cNvSpPr>
          <p:nvPr>
            <p:ph type="title"/>
          </p:nvPr>
        </p:nvSpPr>
        <p:spPr>
          <a:xfrm>
            <a:off x="260350" y="1340769"/>
            <a:ext cx="5175250" cy="4320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hu-HU" sz="1400" b="1">
                <a:solidFill>
                  <a:srgbClr val="5F5F5F"/>
                </a:solidFill>
              </a:rPr>
              <a:t>How satisfied are you with the current political situation?</a:t>
            </a:r>
            <a:endParaRPr sz="1400" b="1">
              <a:solidFill>
                <a:srgbClr val="5F5F5F"/>
              </a:solidFill>
            </a:endParaRPr>
          </a:p>
        </p:txBody>
      </p:sp>
      <p:sp>
        <p:nvSpPr>
          <p:cNvPr id="154" name="Google Shape;154;p7"/>
          <p:cNvSpPr/>
          <p:nvPr/>
        </p:nvSpPr>
        <p:spPr>
          <a:xfrm>
            <a:off x="6156325" y="1484313"/>
            <a:ext cx="2663825" cy="1368425"/>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There is widespread dissatisfaction with both the political situation and the government.</a:t>
            </a:r>
            <a:endParaRPr sz="1800" b="1" i="0" u="none" strike="noStrike" cap="none">
              <a:solidFill>
                <a:schemeClr val="lt1"/>
              </a:solidFill>
              <a:latin typeface="Calibri"/>
              <a:ea typeface="Calibri"/>
              <a:cs typeface="Calibri"/>
              <a:sym typeface="Calibri"/>
            </a:endParaRPr>
          </a:p>
        </p:txBody>
      </p:sp>
      <p:sp>
        <p:nvSpPr>
          <p:cNvPr id="155" name="Google Shape;155;p7"/>
          <p:cNvSpPr txBox="1"/>
          <p:nvPr/>
        </p:nvSpPr>
        <p:spPr>
          <a:xfrm>
            <a:off x="260350" y="4293866"/>
            <a:ext cx="5175250" cy="43204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1400" b="1" i="0" u="none" strike="noStrike" cap="none">
                <a:solidFill>
                  <a:srgbClr val="5F5F5F"/>
                </a:solidFill>
                <a:latin typeface="Calibri"/>
                <a:ea typeface="Calibri"/>
                <a:cs typeface="Calibri"/>
                <a:sym typeface="Calibri"/>
              </a:rPr>
              <a:t>How satisfied are you with the government?</a:t>
            </a:r>
            <a:endParaRPr sz="1400" b="1" i="0" u="none" strike="noStrike" cap="none">
              <a:solidFill>
                <a:srgbClr val="5F5F5F"/>
              </a:solidFill>
              <a:latin typeface="Calibri"/>
              <a:ea typeface="Calibri"/>
              <a:cs typeface="Calibri"/>
              <a:sym typeface="Calibri"/>
            </a:endParaRPr>
          </a:p>
        </p:txBody>
      </p:sp>
      <p:grpSp>
        <p:nvGrpSpPr>
          <p:cNvPr id="156" name="Google Shape;156;p7"/>
          <p:cNvGrpSpPr/>
          <p:nvPr/>
        </p:nvGrpSpPr>
        <p:grpSpPr>
          <a:xfrm>
            <a:off x="6156176" y="3068644"/>
            <a:ext cx="2663825" cy="1971233"/>
            <a:chOff x="6156176" y="4077072"/>
            <a:chExt cx="2664296" cy="1686778"/>
          </a:xfrm>
        </p:grpSpPr>
        <p:sp>
          <p:nvSpPr>
            <p:cNvPr id="157" name="Google Shape;157;p7"/>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158" name="Google Shape;158;p7"/>
            <p:cNvSpPr txBox="1"/>
            <p:nvPr/>
          </p:nvSpPr>
          <p:spPr>
            <a:xfrm>
              <a:off x="6156176" y="4437493"/>
              <a:ext cx="2664296" cy="1326357"/>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There is a strong correlation between the two assessments (+0.8 is the correlation coefficient). 72% of respondents gave the same assessment for both questions.</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Those with a more definitive view of the political situation have typically been involved in more activities.</a:t>
              </a:r>
              <a:endParaRPr sz="1200" b="0" i="0" u="none" strike="noStrike" cap="none">
                <a:solidFill>
                  <a:schemeClr val="dk1"/>
                </a:solidFill>
                <a:latin typeface="Calibri"/>
                <a:ea typeface="Calibri"/>
                <a:cs typeface="Calibri"/>
                <a:sym typeface="Calibri"/>
              </a:endParaRPr>
            </a:p>
          </p:txBody>
        </p:sp>
      </p:grpSp>
      <p:graphicFrame>
        <p:nvGraphicFramePr>
          <p:cNvPr id="159" name="Google Shape;159;p7"/>
          <p:cNvGraphicFramePr/>
          <p:nvPr/>
        </p:nvGraphicFramePr>
        <p:xfrm>
          <a:off x="323850" y="2016548"/>
          <a:ext cx="4794250" cy="2033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0" name="Google Shape;160;p7"/>
          <p:cNvGraphicFramePr/>
          <p:nvPr/>
        </p:nvGraphicFramePr>
        <p:xfrm>
          <a:off x="323850" y="4725914"/>
          <a:ext cx="4794250" cy="203358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64"/>
        <p:cNvGrpSpPr/>
        <p:nvPr/>
      </p:nvGrpSpPr>
      <p:grpSpPr>
        <a:xfrm>
          <a:off x="0" y="0"/>
          <a:ext cx="0" cy="0"/>
          <a:chOff x="0" y="0"/>
          <a:chExt cx="0" cy="0"/>
        </a:xfrm>
      </p:grpSpPr>
      <p:sp>
        <p:nvSpPr>
          <p:cNvPr id="165" name="Google Shape;165;p8"/>
          <p:cNvSpPr/>
          <p:nvPr/>
        </p:nvSpPr>
        <p:spPr>
          <a:xfrm>
            <a:off x="0" y="0"/>
            <a:ext cx="9144000" cy="1268413"/>
          </a:xfrm>
          <a:prstGeom prst="rect">
            <a:avLst/>
          </a:prstGeom>
          <a:solidFill>
            <a:srgbClr val="2440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8"/>
          <p:cNvSpPr txBox="1"/>
          <p:nvPr/>
        </p:nvSpPr>
        <p:spPr>
          <a:xfrm>
            <a:off x="250824" y="404813"/>
            <a:ext cx="8569325" cy="431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2000" b="0" i="0" u="none" strike="noStrike" cap="none">
                <a:solidFill>
                  <a:srgbClr val="BFBFBF"/>
                </a:solidFill>
                <a:latin typeface="Century Gothic"/>
                <a:ea typeface="Century Gothic"/>
                <a:cs typeface="Century Gothic"/>
                <a:sym typeface="Century Gothic"/>
              </a:rPr>
              <a:t>POLITICAL PARTICIPATION</a:t>
            </a:r>
            <a:endParaRPr/>
          </a:p>
        </p:txBody>
      </p:sp>
      <p:sp>
        <p:nvSpPr>
          <p:cNvPr id="167" name="Google Shape;167;p8"/>
          <p:cNvSpPr txBox="1">
            <a:spLocks noGrp="1"/>
          </p:cNvSpPr>
          <p:nvPr>
            <p:ph type="title"/>
          </p:nvPr>
        </p:nvSpPr>
        <p:spPr>
          <a:xfrm>
            <a:off x="260351" y="1412876"/>
            <a:ext cx="5535786" cy="75564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hu-HU" sz="2000" b="1">
                <a:solidFill>
                  <a:srgbClr val="5F5F5F"/>
                </a:solidFill>
              </a:rPr>
              <a:t>To what extent is each of the  following issues a serious problem?</a:t>
            </a:r>
            <a:r>
              <a:rPr lang="hu-HU" sz="2000">
                <a:solidFill>
                  <a:srgbClr val="5F5F5F"/>
                </a:solidFill>
              </a:rPr>
              <a:t> </a:t>
            </a:r>
            <a:endParaRPr sz="2000">
              <a:solidFill>
                <a:srgbClr val="5F5F5F"/>
              </a:solidFill>
            </a:endParaRPr>
          </a:p>
        </p:txBody>
      </p:sp>
      <p:sp>
        <p:nvSpPr>
          <p:cNvPr id="168" name="Google Shape;168;p8"/>
          <p:cNvSpPr/>
          <p:nvPr/>
        </p:nvSpPr>
        <p:spPr>
          <a:xfrm>
            <a:off x="6156325" y="1484313"/>
            <a:ext cx="2663825" cy="1368425"/>
          </a:xfrm>
          <a:prstGeom prst="wedgeRectCallout">
            <a:avLst>
              <a:gd name="adj1" fmla="val -34776"/>
              <a:gd name="adj2" fmla="val -88530"/>
            </a:avLst>
          </a:prstGeom>
          <a:solidFill>
            <a:srgbClr val="4CA7F2"/>
          </a:solidFill>
          <a:ln>
            <a:noFill/>
          </a:ln>
        </p:spPr>
        <p:txBody>
          <a:bodyPr spcFirstLastPara="1" wrap="square" lIns="144000" tIns="144000" rIns="144000" bIns="144000" anchor="ctr" anchorCtr="0">
            <a:noAutofit/>
          </a:bodyPr>
          <a:lstStyle/>
          <a:p>
            <a:pPr marL="0" marR="0" lvl="0" indent="0" algn="l" rtl="0">
              <a:spcBef>
                <a:spcPts val="0"/>
              </a:spcBef>
              <a:spcAft>
                <a:spcPts val="0"/>
              </a:spcAft>
              <a:buNone/>
            </a:pPr>
            <a:r>
              <a:rPr lang="hu-HU" sz="1800" b="1" i="0" u="none" strike="noStrike" cap="none">
                <a:solidFill>
                  <a:schemeClr val="lt1"/>
                </a:solidFill>
                <a:latin typeface="Calibri"/>
                <a:ea typeface="Calibri"/>
                <a:cs typeface="Calibri"/>
                <a:sym typeface="Calibri"/>
              </a:rPr>
              <a:t>Healthcare, rising prices, and corruption were found to be the most serious issues.</a:t>
            </a:r>
            <a:endParaRPr sz="1800" b="1" i="0" u="none" strike="noStrike" cap="none">
              <a:solidFill>
                <a:schemeClr val="lt1"/>
              </a:solidFill>
              <a:latin typeface="Calibri"/>
              <a:ea typeface="Calibri"/>
              <a:cs typeface="Calibri"/>
              <a:sym typeface="Calibri"/>
            </a:endParaRPr>
          </a:p>
        </p:txBody>
      </p:sp>
      <p:grpSp>
        <p:nvGrpSpPr>
          <p:cNvPr id="169" name="Google Shape;169;p8"/>
          <p:cNvGrpSpPr/>
          <p:nvPr/>
        </p:nvGrpSpPr>
        <p:grpSpPr>
          <a:xfrm>
            <a:off x="6156325" y="3068640"/>
            <a:ext cx="2663825" cy="3448559"/>
            <a:chOff x="6156176" y="4077072"/>
            <a:chExt cx="2664296" cy="2950925"/>
          </a:xfrm>
        </p:grpSpPr>
        <p:sp>
          <p:nvSpPr>
            <p:cNvPr id="170" name="Google Shape;170;p8"/>
            <p:cNvSpPr txBox="1"/>
            <p:nvPr/>
          </p:nvSpPr>
          <p:spPr>
            <a:xfrm>
              <a:off x="6156176" y="4077072"/>
              <a:ext cx="2664296" cy="180029"/>
            </a:xfrm>
            <a:prstGeom prst="rect">
              <a:avLst/>
            </a:prstGeom>
            <a:solidFill>
              <a:srgbClr val="4CA7F2"/>
            </a:solidFill>
            <a:ln>
              <a:noFill/>
            </a:ln>
          </p:spPr>
          <p:txBody>
            <a:bodyPr spcFirstLastPara="1" wrap="square" lIns="91425" tIns="0" rIns="91425" bIns="0" anchor="t" anchorCtr="0">
              <a:spAutoFit/>
            </a:bodyPr>
            <a:lstStyle/>
            <a:p>
              <a:pPr marL="0" marR="0" lvl="0" indent="0" algn="l" rtl="0">
                <a:spcBef>
                  <a:spcPts val="0"/>
                </a:spcBef>
                <a:spcAft>
                  <a:spcPts val="0"/>
                </a:spcAft>
                <a:buClr>
                  <a:schemeClr val="lt1"/>
                </a:buClr>
                <a:buSzPts val="1100"/>
                <a:buFont typeface="Arial"/>
                <a:buNone/>
              </a:pPr>
              <a:r>
                <a:rPr lang="hu-HU" sz="1100" b="1" i="0" u="none" strike="noStrike" cap="none">
                  <a:solidFill>
                    <a:schemeClr val="lt1"/>
                  </a:solidFill>
                  <a:latin typeface="Calibri"/>
                  <a:ea typeface="Calibri"/>
                  <a:cs typeface="Calibri"/>
                  <a:sym typeface="Calibri"/>
                </a:rPr>
                <a:t>NOTE</a:t>
              </a:r>
              <a:endParaRPr/>
            </a:p>
          </p:txBody>
        </p:sp>
        <p:sp>
          <p:nvSpPr>
            <p:cNvPr id="171" name="Google Shape;171;p8"/>
            <p:cNvSpPr txBox="1"/>
            <p:nvPr/>
          </p:nvSpPr>
          <p:spPr>
            <a:xfrm>
              <a:off x="6156176" y="4437493"/>
              <a:ext cx="2664296" cy="2590504"/>
            </a:xfrm>
            <a:prstGeom prst="rect">
              <a:avLst/>
            </a:prstGeom>
            <a:noFill/>
            <a:ln>
              <a:noFill/>
            </a:ln>
          </p:spPr>
          <p:txBody>
            <a:bodyPr spcFirstLastPara="1" wrap="square" lIns="0" tIns="36000" rIns="36000" bIns="36000" anchor="t" anchorCtr="0">
              <a:spAutoFit/>
            </a:bodyPr>
            <a:lstStyle/>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most serious issues were found to be the situation of healthcare, rising prices, costs of living, and corruption. For these three issues, a large proportion chose the highest value, hence, 72%, 67% and 62% found these problems to be very serious, respectively.</a:t>
              </a:r>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COVID-19 pandemic recieved a relatively small score, indicating that young people do not find this to be a serious problem.</a:t>
              </a:r>
              <a:endParaRPr sz="1200" b="0" i="0" u="none" strike="noStrike" cap="none">
                <a:solidFill>
                  <a:srgbClr val="5F5F5F"/>
                </a:solidFill>
                <a:latin typeface="Calibri"/>
                <a:ea typeface="Calibri"/>
                <a:cs typeface="Calibri"/>
                <a:sym typeface="Calibri"/>
              </a:endParaRPr>
            </a:p>
            <a:p>
              <a:pPr marL="285750" marR="0" lvl="0" indent="-285750" algn="l" rtl="0">
                <a:spcBef>
                  <a:spcPts val="0"/>
                </a:spcBef>
                <a:spcAft>
                  <a:spcPts val="0"/>
                </a:spcAft>
                <a:buClr>
                  <a:srgbClr val="4CA7F2"/>
                </a:buClr>
                <a:buSzPts val="1200"/>
                <a:buFont typeface="Noto Sans Symbols"/>
                <a:buChar char="✔"/>
              </a:pPr>
              <a:r>
                <a:rPr lang="hu-HU" sz="1200" b="0" i="0" u="none" strike="noStrike" cap="none">
                  <a:solidFill>
                    <a:srgbClr val="5F5F5F"/>
                  </a:solidFill>
                  <a:latin typeface="Calibri"/>
                  <a:ea typeface="Calibri"/>
                  <a:cs typeface="Calibri"/>
                  <a:sym typeface="Calibri"/>
                </a:rPr>
                <a:t>The respondents may have had difficulties with differentiating these 17 items and/or found them to be equally serious.</a:t>
              </a:r>
              <a:endParaRPr sz="1200" b="0" i="0" u="none" strike="noStrike" cap="none">
                <a:solidFill>
                  <a:schemeClr val="dk1"/>
                </a:solidFill>
                <a:latin typeface="Calibri"/>
                <a:ea typeface="Calibri"/>
                <a:cs typeface="Calibri"/>
                <a:sym typeface="Calibri"/>
              </a:endParaRPr>
            </a:p>
          </p:txBody>
        </p:sp>
      </p:grpSp>
      <p:graphicFrame>
        <p:nvGraphicFramePr>
          <p:cNvPr id="172" name="Google Shape;172;p8"/>
          <p:cNvGraphicFramePr/>
          <p:nvPr/>
        </p:nvGraphicFramePr>
        <p:xfrm>
          <a:off x="328464" y="2312988"/>
          <a:ext cx="5467672" cy="43486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Shape 176"/>
        <p:cNvGrpSpPr/>
        <p:nvPr/>
      </p:nvGrpSpPr>
      <p:grpSpPr>
        <a:xfrm>
          <a:off x="0" y="0"/>
          <a:ext cx="0" cy="0"/>
          <a:chOff x="0" y="0"/>
          <a:chExt cx="0" cy="0"/>
        </a:xfrm>
      </p:grpSpPr>
      <p:cxnSp>
        <p:nvCxnSpPr>
          <p:cNvPr id="177" name="Google Shape;177;p9"/>
          <p:cNvCxnSpPr/>
          <p:nvPr/>
        </p:nvCxnSpPr>
        <p:spPr>
          <a:xfrm>
            <a:off x="1439863" y="3789363"/>
            <a:ext cx="6264275" cy="0"/>
          </a:xfrm>
          <a:prstGeom prst="straightConnector1">
            <a:avLst/>
          </a:prstGeom>
          <a:noFill/>
          <a:ln w="9525" cap="flat" cmpd="sng">
            <a:solidFill>
              <a:srgbClr val="00B0F0"/>
            </a:solidFill>
            <a:prstDash val="solid"/>
            <a:round/>
            <a:headEnd type="none" w="sm" len="sm"/>
            <a:tailEnd type="none" w="sm" len="sm"/>
          </a:ln>
        </p:spPr>
      </p:cxnSp>
      <p:sp>
        <p:nvSpPr>
          <p:cNvPr id="178" name="Google Shape;178;p9"/>
          <p:cNvSpPr txBox="1"/>
          <p:nvPr/>
        </p:nvSpPr>
        <p:spPr>
          <a:xfrm>
            <a:off x="555625" y="2565400"/>
            <a:ext cx="8001000" cy="10096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hu-HU" sz="3200" b="0" i="0" u="none" strike="noStrike" cap="none">
                <a:solidFill>
                  <a:srgbClr val="BFBFBF"/>
                </a:solidFill>
                <a:latin typeface="Century Gothic"/>
                <a:ea typeface="Century Gothic"/>
                <a:cs typeface="Century Gothic"/>
                <a:sym typeface="Century Gothic"/>
              </a:rPr>
              <a:t>2. COVID-19 RELATED ISSUES</a:t>
            </a:r>
            <a:endParaRPr sz="3200" b="0" i="0" u="none" strike="noStrike" cap="none">
              <a:solidFill>
                <a:srgbClr val="BFBFB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2562</Words>
  <Application>Microsoft Office PowerPoint</Application>
  <PresentationFormat>On-screen Show (4:3)</PresentationFormat>
  <Paragraphs>172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Century Gothic</vt:lpstr>
      <vt:lpstr>Arial</vt:lpstr>
      <vt:lpstr>Noto Sans Symbols</vt:lpstr>
      <vt:lpstr>Motív Office</vt:lpstr>
      <vt:lpstr>PowerPoint Presentation</vt:lpstr>
      <vt:lpstr>PowerPoint Presentation</vt:lpstr>
      <vt:lpstr>PowerPoint Presentation</vt:lpstr>
      <vt:lpstr>PowerPoint Presentation</vt:lpstr>
      <vt:lpstr>How interested in politics and public affairs would you say you are?</vt:lpstr>
      <vt:lpstr>Please indicate if you have been involved in the following civic activities in the past two years, or if you are planning to get involved in the future.</vt:lpstr>
      <vt:lpstr>How satisfied are you with the current political situation?</vt:lpstr>
      <vt:lpstr>To what extent is each of the  following issues a serious problem? </vt:lpstr>
      <vt:lpstr>PowerPoint Presentation</vt:lpstr>
      <vt:lpstr>To what extent do you agree with the following statements?</vt:lpstr>
      <vt:lpstr>To what extent are you satisfied with the work of the following institutions during the pandemic?</vt:lpstr>
      <vt:lpstr>Can you name one good measure introduced by the national or local governments in response to the pandemic?</vt:lpstr>
      <vt:lpstr>To what extent are you satisfied with the government’s communication and information sharing on the COVID-19 outbreak?</vt:lpstr>
      <vt:lpstr>In what way has the COVID-19 crisis impacted relations between government parties and opposition?</vt:lpstr>
      <vt:lpstr>PowerPoint Presentation</vt:lpstr>
      <vt:lpstr>What do you think about having a democratic political system in which decisions are made through legislative deliberation and public consultation?</vt:lpstr>
      <vt:lpstr>Does it matter if the government is democratic or undemocratic?</vt:lpstr>
      <vt:lpstr>Democracy is the best possible system of government.</vt:lpstr>
      <vt:lpstr>PowerPoint Presentation</vt:lpstr>
      <vt:lpstr>PowerPoint Presentation</vt:lpstr>
      <vt:lpstr>To what extent do you identify yourself with the following entities?</vt:lpstr>
      <vt:lpstr>The COVID-19 pandemic has increased trust and cooperation between European Union member states.</vt:lpstr>
      <vt:lpstr>PowerPoint Presentation</vt:lpstr>
      <vt:lpstr>How often do you use the following as sources of information about society and politics?</vt:lpstr>
      <vt:lpstr>Which media source do you trust the most regarding COVID-19-related information?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Jose Alvarado</cp:lastModifiedBy>
  <cp:revision>1</cp:revision>
  <dcterms:created xsi:type="dcterms:W3CDTF">2018-01-08T10:00:27Z</dcterms:created>
  <dcterms:modified xsi:type="dcterms:W3CDTF">2020-10-01T11:28:39Z</dcterms:modified>
</cp:coreProperties>
</file>