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27" r:id="rId3"/>
    <p:sldId id="257" r:id="rId4"/>
    <p:sldId id="280" r:id="rId5"/>
    <p:sldId id="281" r:id="rId6"/>
    <p:sldId id="282" r:id="rId7"/>
    <p:sldId id="314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7" r:id="rId17"/>
    <p:sldId id="324" r:id="rId18"/>
    <p:sldId id="315" r:id="rId19"/>
    <p:sldId id="318" r:id="rId20"/>
    <p:sldId id="319" r:id="rId21"/>
    <p:sldId id="311" r:id="rId22"/>
    <p:sldId id="310" r:id="rId23"/>
    <p:sldId id="320" r:id="rId24"/>
    <p:sldId id="316" r:id="rId25"/>
    <p:sldId id="312" r:id="rId26"/>
    <p:sldId id="321" r:id="rId27"/>
    <p:sldId id="32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23855-4E43-0449-81DE-887134A3403B}" type="datetimeFigureOut">
              <a:rPr lang="es-ES" smtClean="0"/>
              <a:t>07/12/2016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4DC68-F8D5-B443-8B33-03AD805233B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7118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4DC68-F8D5-B443-8B33-03AD805233B0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15742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err="1" smtClean="0"/>
              <a:t>Es</a:t>
            </a:r>
            <a:r>
              <a:rPr lang="en-CA" dirty="0" smtClean="0"/>
              <a:t> </a:t>
            </a:r>
            <a:r>
              <a:rPr lang="en-CA" dirty="0" err="1" smtClean="0"/>
              <a:t>necesario</a:t>
            </a:r>
            <a:r>
              <a:rPr lang="en-CA" baseline="0" dirty="0" smtClean="0"/>
              <a:t> </a:t>
            </a:r>
            <a:r>
              <a:rPr lang="en-CA" baseline="0" dirty="0" err="1" smtClean="0"/>
              <a:t>esta</a:t>
            </a:r>
            <a:r>
              <a:rPr lang="en-CA" baseline="0" dirty="0" smtClean="0"/>
              <a:t> </a:t>
            </a:r>
            <a:r>
              <a:rPr lang="en-CA" baseline="0" dirty="0" err="1" smtClean="0"/>
              <a:t>diapositiva</a:t>
            </a:r>
            <a:r>
              <a:rPr lang="en-CA" baseline="0" dirty="0" smtClean="0"/>
              <a:t>?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4DC68-F8D5-B443-8B33-03AD805233B0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4481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4DC68-F8D5-B443-8B33-03AD805233B0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9549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GT" dirty="0" smtClean="0">
                <a:solidFill>
                  <a:schemeClr val="bg1"/>
                </a:solidFill>
              </a:rPr>
              <a:t>Contribución a impedir o limitar el comportamiento de actores que pudieron afectar la integridad del proceso electoral y sus resultados, a nivel nacional y municipal.</a:t>
            </a:r>
          </a:p>
          <a:p>
            <a:r>
              <a:rPr lang="es-GT" dirty="0" smtClean="0">
                <a:solidFill>
                  <a:schemeClr val="bg1"/>
                </a:solidFill>
              </a:rPr>
              <a:t>Correlación con la disminución de delitos electorales graves reportados por la PDH y la mayor disposición del público para informar sobre violaciones a la LEPP.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4DC68-F8D5-B443-8B33-03AD805233B0}" type="slidenum">
              <a:rPr lang="es-ES" smtClean="0"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6865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err="1" smtClean="0"/>
              <a:t>Nueve</a:t>
            </a:r>
            <a:r>
              <a:rPr lang="en-CA" dirty="0" smtClean="0"/>
              <a:t> </a:t>
            </a:r>
            <a:r>
              <a:rPr lang="en-CA" dirty="0" err="1" smtClean="0"/>
              <a:t>recomendaciones</a:t>
            </a:r>
            <a:r>
              <a:rPr lang="en-CA" dirty="0" smtClean="0"/>
              <a:t> en el </a:t>
            </a:r>
            <a:r>
              <a:rPr lang="en-CA" dirty="0" err="1" smtClean="0"/>
              <a:t>informe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4DC68-F8D5-B443-8B33-03AD805233B0}" type="slidenum">
              <a:rPr lang="es-ES" smtClean="0"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3149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55AD-25B1-4E88-98EE-BF686CB0C1BB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9C7E-FDD4-40DD-8590-851A33542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15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55AD-25B1-4E88-98EE-BF686CB0C1BB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9C7E-FDD4-40DD-8590-851A33542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52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55AD-25B1-4E88-98EE-BF686CB0C1BB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9C7E-FDD4-40DD-8590-851A33542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308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55AD-25B1-4E88-98EE-BF686CB0C1BB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9C7E-FDD4-40DD-8590-851A33542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55AD-25B1-4E88-98EE-BF686CB0C1BB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9C7E-FDD4-40DD-8590-851A33542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5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55AD-25B1-4E88-98EE-BF686CB0C1BB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9C7E-FDD4-40DD-8590-851A33542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6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55AD-25B1-4E88-98EE-BF686CB0C1BB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9C7E-FDD4-40DD-8590-851A33542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2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55AD-25B1-4E88-98EE-BF686CB0C1BB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9C7E-FDD4-40DD-8590-851A33542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6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55AD-25B1-4E88-98EE-BF686CB0C1BB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9C7E-FDD4-40DD-8590-851A33542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45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55AD-25B1-4E88-98EE-BF686CB0C1BB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9C7E-FDD4-40DD-8590-851A33542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332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155AD-25B1-4E88-98EE-BF686CB0C1BB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9C7E-FDD4-40DD-8590-851A33542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2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155AD-25B1-4E88-98EE-BF686CB0C1BB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89C7E-FDD4-40DD-8590-851A335421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21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124200"/>
            <a:ext cx="7772400" cy="1905001"/>
          </a:xfrm>
        </p:spPr>
        <p:txBody>
          <a:bodyPr>
            <a:noAutofit/>
          </a:bodyPr>
          <a:lstStyle/>
          <a:p>
            <a:r>
              <a:rPr lang="es-ES" sz="3600" dirty="0" smtClean="0">
                <a:solidFill>
                  <a:schemeClr val="bg1"/>
                </a:solidFill>
              </a:rPr>
              <a:t>Evaluación del Programa</a:t>
            </a:r>
            <a:br>
              <a:rPr lang="es-ES" sz="3600" dirty="0" smtClean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“Safeguarding the Integrity of the 2015 Electoral Process</a:t>
            </a:r>
            <a:r>
              <a:rPr lang="en-US" sz="3600" dirty="0" smtClean="0">
                <a:solidFill>
                  <a:schemeClr val="bg1"/>
                </a:solidFill>
              </a:rPr>
              <a:t>” para el 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National Democratic </a:t>
            </a:r>
            <a:r>
              <a:rPr lang="en-US" sz="3600" dirty="0" smtClean="0">
                <a:solidFill>
                  <a:schemeClr val="bg1"/>
                </a:solidFill>
              </a:rPr>
              <a:t>Institute.</a:t>
            </a:r>
            <a:r>
              <a:rPr lang="en-US" sz="3600" dirty="0">
                <a:solidFill>
                  <a:schemeClr val="bg1"/>
                </a:solidFill>
              </a:rPr>
              <a:t/>
            </a:r>
            <a:br>
              <a:rPr lang="en-US" sz="3600" dirty="0">
                <a:solidFill>
                  <a:schemeClr val="bg1"/>
                </a:solidFill>
              </a:rPr>
            </a:br>
            <a:endParaRPr lang="es-E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181600"/>
            <a:ext cx="6400800" cy="990600"/>
          </a:xfrm>
        </p:spPr>
        <p:txBody>
          <a:bodyPr>
            <a:normAutofit fontScale="92500" lnSpcReduction="20000"/>
          </a:bodyPr>
          <a:lstStyle/>
          <a:p>
            <a:endParaRPr lang="es-ES" dirty="0" smtClean="0"/>
          </a:p>
          <a:p>
            <a:r>
              <a:rPr lang="es-ES" dirty="0" smtClean="0"/>
              <a:t>Guatemala, 24 de agosto de 2016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3590925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059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Efectividad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2840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GT" dirty="0">
                <a:solidFill>
                  <a:schemeClr val="bg1"/>
                </a:solidFill>
              </a:rPr>
              <a:t>Deficiencias de dos tipos:</a:t>
            </a:r>
          </a:p>
          <a:p>
            <a:r>
              <a:rPr lang="es-GT" dirty="0" smtClean="0">
                <a:solidFill>
                  <a:schemeClr val="bg1"/>
                </a:solidFill>
              </a:rPr>
              <a:t>Ausencia </a:t>
            </a:r>
            <a:r>
              <a:rPr lang="es-GT" dirty="0">
                <a:solidFill>
                  <a:schemeClr val="bg1"/>
                </a:solidFill>
              </a:rPr>
              <a:t>de estrategias comunes para la observación y la verificación de la información; y de un único plan nacional de observación electoral.</a:t>
            </a:r>
          </a:p>
          <a:p>
            <a:r>
              <a:rPr lang="es-GT" dirty="0" smtClean="0">
                <a:solidFill>
                  <a:schemeClr val="bg1"/>
                </a:solidFill>
              </a:rPr>
              <a:t>Organizaciones </a:t>
            </a:r>
            <a:r>
              <a:rPr lang="es-GT" dirty="0">
                <a:solidFill>
                  <a:schemeClr val="bg1"/>
                </a:solidFill>
              </a:rPr>
              <a:t>del </a:t>
            </a:r>
            <a:r>
              <a:rPr lang="es-GT" dirty="0" smtClean="0">
                <a:solidFill>
                  <a:schemeClr val="bg1"/>
                </a:solidFill>
              </a:rPr>
              <a:t>Mirador Electoral </a:t>
            </a:r>
            <a:r>
              <a:rPr lang="es-GT" dirty="0">
                <a:solidFill>
                  <a:schemeClr val="bg1"/>
                </a:solidFill>
              </a:rPr>
              <a:t>no coordinaron esfuerzos colectivos para promover reforma electoral. </a:t>
            </a:r>
          </a:p>
        </p:txBody>
      </p:sp>
    </p:spTree>
    <p:extLst>
      <p:ext uri="{BB962C8B-B14F-4D97-AF65-F5344CB8AC3E}">
        <p14:creationId xmlns:p14="http://schemas.microsoft.com/office/powerpoint/2010/main" val="257090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Eficiencia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2840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GT" dirty="0" smtClean="0">
                <a:solidFill>
                  <a:schemeClr val="bg1"/>
                </a:solidFill>
              </a:rPr>
              <a:t>Hallazgo: Fueron tomadas decisiones </a:t>
            </a:r>
            <a:r>
              <a:rPr lang="es-GT" dirty="0">
                <a:solidFill>
                  <a:schemeClr val="bg1"/>
                </a:solidFill>
              </a:rPr>
              <a:t>oportunas para mantener </a:t>
            </a:r>
            <a:r>
              <a:rPr lang="es-GT" dirty="0" smtClean="0">
                <a:solidFill>
                  <a:schemeClr val="bg1"/>
                </a:solidFill>
              </a:rPr>
              <a:t>actividades </a:t>
            </a:r>
            <a:r>
              <a:rPr lang="es-GT" dirty="0">
                <a:solidFill>
                  <a:schemeClr val="bg1"/>
                </a:solidFill>
              </a:rPr>
              <a:t>de observación electoral en </a:t>
            </a:r>
            <a:r>
              <a:rPr lang="es-GT" dirty="0" smtClean="0">
                <a:solidFill>
                  <a:schemeClr val="bg1"/>
                </a:solidFill>
              </a:rPr>
              <a:t>condiciones </a:t>
            </a:r>
            <a:r>
              <a:rPr lang="es-GT" dirty="0">
                <a:solidFill>
                  <a:schemeClr val="bg1"/>
                </a:solidFill>
              </a:rPr>
              <a:t>de incertidumbre que caracterizaron el proceso electoral de 2015</a:t>
            </a:r>
            <a:r>
              <a:rPr lang="es-GT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s-GT" dirty="0">
              <a:solidFill>
                <a:schemeClr val="bg1"/>
              </a:solidFill>
            </a:endParaRPr>
          </a:p>
          <a:p>
            <a:r>
              <a:rPr lang="es-GT" dirty="0" smtClean="0">
                <a:solidFill>
                  <a:schemeClr val="bg1"/>
                </a:solidFill>
              </a:rPr>
              <a:t>Comunicación </a:t>
            </a:r>
            <a:r>
              <a:rPr lang="es-GT" dirty="0">
                <a:solidFill>
                  <a:schemeClr val="bg1"/>
                </a:solidFill>
              </a:rPr>
              <a:t>durante todo el proceso de observación, especialmente a nivel técnico. En el plano político fue menos frecuente la comunicación entre los directores.</a:t>
            </a:r>
          </a:p>
          <a:p>
            <a:r>
              <a:rPr lang="es-GT" dirty="0" smtClean="0">
                <a:solidFill>
                  <a:schemeClr val="bg1"/>
                </a:solidFill>
              </a:rPr>
              <a:t>En nueve meses, 86 </a:t>
            </a:r>
            <a:r>
              <a:rPr lang="es-GT" dirty="0">
                <a:solidFill>
                  <a:schemeClr val="bg1"/>
                </a:solidFill>
              </a:rPr>
              <a:t>reuniones para tratar asuntos internos entre las organizaciones miembros del consorcio o para coordinar con los actores externos nacionales e internacionales</a:t>
            </a:r>
            <a:r>
              <a:rPr lang="es-GT" dirty="0" smtClean="0">
                <a:solidFill>
                  <a:schemeClr val="bg1"/>
                </a:solidFill>
              </a:rPr>
              <a:t>.</a:t>
            </a:r>
            <a:endParaRPr lang="es-G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58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Eficiencia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2840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GT" dirty="0" smtClean="0">
                <a:solidFill>
                  <a:schemeClr val="bg1"/>
                </a:solidFill>
              </a:rPr>
              <a:t>NDI facilitó e </a:t>
            </a:r>
            <a:r>
              <a:rPr lang="es-GT" dirty="0">
                <a:solidFill>
                  <a:schemeClr val="bg1"/>
                </a:solidFill>
              </a:rPr>
              <a:t>intercedió entre las organizaciones para tomar decisiones sobre las actividades y posiciones públicas del consorcio.</a:t>
            </a:r>
          </a:p>
          <a:p>
            <a:r>
              <a:rPr lang="es-GT" dirty="0" smtClean="0">
                <a:solidFill>
                  <a:schemeClr val="bg1"/>
                </a:solidFill>
              </a:rPr>
              <a:t>Coordinación </a:t>
            </a:r>
            <a:r>
              <a:rPr lang="es-GT" dirty="0">
                <a:solidFill>
                  <a:schemeClr val="bg1"/>
                </a:solidFill>
              </a:rPr>
              <a:t>y comunicación con actores externos, en particular con el Tribunal Supremo Electoral y medios de comunicación, fortalecidos en el transcurso del período electoral.</a:t>
            </a:r>
          </a:p>
          <a:p>
            <a:r>
              <a:rPr lang="es-GT" dirty="0" smtClean="0">
                <a:solidFill>
                  <a:schemeClr val="bg1"/>
                </a:solidFill>
              </a:rPr>
              <a:t>El </a:t>
            </a:r>
            <a:r>
              <a:rPr lang="es-GT" dirty="0">
                <a:solidFill>
                  <a:schemeClr val="bg1"/>
                </a:solidFill>
              </a:rPr>
              <a:t>Mirador Electoral sostuvo reuniones eficaces con las misiones de observación electoral de la </a:t>
            </a:r>
            <a:r>
              <a:rPr lang="es-GT" dirty="0" smtClean="0">
                <a:solidFill>
                  <a:schemeClr val="bg1"/>
                </a:solidFill>
              </a:rPr>
              <a:t>Organización </a:t>
            </a:r>
            <a:r>
              <a:rPr lang="es-GT" dirty="0">
                <a:solidFill>
                  <a:schemeClr val="bg1"/>
                </a:solidFill>
              </a:rPr>
              <a:t>de Estados Americanos y la Unión Europea. </a:t>
            </a:r>
          </a:p>
        </p:txBody>
      </p:sp>
    </p:spTree>
    <p:extLst>
      <p:ext uri="{BB962C8B-B14F-4D97-AF65-F5344CB8AC3E}">
        <p14:creationId xmlns:p14="http://schemas.microsoft.com/office/powerpoint/2010/main" val="32035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Eficiencia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2840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GT" dirty="0">
                <a:solidFill>
                  <a:schemeClr val="bg1"/>
                </a:solidFill>
              </a:rPr>
              <a:t>Deficiencias</a:t>
            </a:r>
          </a:p>
          <a:p>
            <a:r>
              <a:rPr lang="es-GT" dirty="0" smtClean="0">
                <a:solidFill>
                  <a:schemeClr val="bg1"/>
                </a:solidFill>
              </a:rPr>
              <a:t>El </a:t>
            </a:r>
            <a:r>
              <a:rPr lang="es-GT" dirty="0">
                <a:solidFill>
                  <a:schemeClr val="bg1"/>
                </a:solidFill>
              </a:rPr>
              <a:t>consorcio no alcanzó una voz unificada a través de un portavoz.</a:t>
            </a:r>
          </a:p>
          <a:p>
            <a:r>
              <a:rPr lang="es-GT" dirty="0" smtClean="0">
                <a:solidFill>
                  <a:schemeClr val="bg1"/>
                </a:solidFill>
              </a:rPr>
              <a:t>Aunque </a:t>
            </a:r>
            <a:r>
              <a:rPr lang="es-GT" dirty="0">
                <a:solidFill>
                  <a:schemeClr val="bg1"/>
                </a:solidFill>
              </a:rPr>
              <a:t>estaba prevista la coordinación con otros esfuerzos de observación electoral nacional, esto no ocurrió</a:t>
            </a:r>
            <a:r>
              <a:rPr lang="es-GT" dirty="0" smtClean="0">
                <a:solidFill>
                  <a:schemeClr val="bg1"/>
                </a:solidFill>
              </a:rPr>
              <a:t>.</a:t>
            </a:r>
            <a:endParaRPr lang="es-G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11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Impacto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2840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GT" sz="2800" dirty="0" smtClean="0">
                <a:solidFill>
                  <a:schemeClr val="bg1"/>
                </a:solidFill>
              </a:rPr>
              <a:t>Hallazgo: El Programa contribuyó </a:t>
            </a:r>
            <a:r>
              <a:rPr lang="es-GT" sz="2800" dirty="0">
                <a:solidFill>
                  <a:schemeClr val="bg1"/>
                </a:solidFill>
              </a:rPr>
              <a:t>a la transparencia </a:t>
            </a:r>
            <a:r>
              <a:rPr lang="es-GT" sz="2800" dirty="0" smtClean="0">
                <a:solidFill>
                  <a:schemeClr val="bg1"/>
                </a:solidFill>
              </a:rPr>
              <a:t>del proceso </a:t>
            </a:r>
            <a:r>
              <a:rPr lang="es-GT" sz="2800" dirty="0">
                <a:solidFill>
                  <a:schemeClr val="bg1"/>
                </a:solidFill>
              </a:rPr>
              <a:t>electoral y realizó actividades coherentes </a:t>
            </a:r>
            <a:r>
              <a:rPr lang="es-GT" sz="2800" dirty="0" smtClean="0">
                <a:solidFill>
                  <a:schemeClr val="bg1"/>
                </a:solidFill>
              </a:rPr>
              <a:t>para aumentar </a:t>
            </a:r>
            <a:r>
              <a:rPr lang="es-GT" sz="2800" dirty="0">
                <a:solidFill>
                  <a:schemeClr val="bg1"/>
                </a:solidFill>
              </a:rPr>
              <a:t>la participación de jóvenes, mujeres y pueblos indígenas en </a:t>
            </a:r>
            <a:r>
              <a:rPr lang="es-GT" sz="2800" dirty="0" smtClean="0">
                <a:solidFill>
                  <a:schemeClr val="bg1"/>
                </a:solidFill>
              </a:rPr>
              <a:t>elecciones </a:t>
            </a:r>
            <a:r>
              <a:rPr lang="es-GT" sz="2800" dirty="0">
                <a:solidFill>
                  <a:schemeClr val="bg1"/>
                </a:solidFill>
              </a:rPr>
              <a:t>de autoridades nacionales y municipales.</a:t>
            </a:r>
          </a:p>
          <a:p>
            <a:r>
              <a:rPr lang="es-GT" sz="2400" dirty="0" smtClean="0">
                <a:solidFill>
                  <a:schemeClr val="bg1"/>
                </a:solidFill>
              </a:rPr>
              <a:t>Los </a:t>
            </a:r>
            <a:r>
              <a:rPr lang="es-GT" sz="2400" dirty="0">
                <a:solidFill>
                  <a:schemeClr val="bg1"/>
                </a:solidFill>
              </a:rPr>
              <a:t>medios de comunicación citaron al Mirador Electoral en 93 ocasiones en un período de 11 meses. Financiamiento de campañas y seguimiento de los partidos políticos fueron los dos tipos principales de referencias.</a:t>
            </a:r>
          </a:p>
          <a:p>
            <a:r>
              <a:rPr lang="es-GT" sz="2400" dirty="0" smtClean="0">
                <a:solidFill>
                  <a:schemeClr val="bg1"/>
                </a:solidFill>
              </a:rPr>
              <a:t>Información </a:t>
            </a:r>
            <a:r>
              <a:rPr lang="es-GT" sz="2400" dirty="0">
                <a:solidFill>
                  <a:schemeClr val="bg1"/>
                </a:solidFill>
              </a:rPr>
              <a:t>al TSE y el MP para ayudar en la toma de decisiones sobre evidencias de violaciones de la LEPP</a:t>
            </a:r>
            <a:r>
              <a:rPr lang="es-GT" sz="2400" dirty="0" smtClean="0">
                <a:solidFill>
                  <a:schemeClr val="bg1"/>
                </a:solidFill>
              </a:rPr>
              <a:t>.</a:t>
            </a:r>
            <a:endParaRPr lang="es-GT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8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Impacto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2840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GT" dirty="0" smtClean="0">
                <a:solidFill>
                  <a:schemeClr val="bg1"/>
                </a:solidFill>
              </a:rPr>
              <a:t>Las </a:t>
            </a:r>
            <a:r>
              <a:rPr lang="es-GT" dirty="0">
                <a:solidFill>
                  <a:schemeClr val="bg1"/>
                </a:solidFill>
              </a:rPr>
              <a:t>réplicas de capacitaciones y otras actividades del programa en idiomas mayas motivaron a participar en el proceso electoral a mujeres y jóvenes (notablemente quienes votaron por primera vez).</a:t>
            </a:r>
          </a:p>
          <a:p>
            <a:r>
              <a:rPr lang="es-GT" dirty="0" smtClean="0">
                <a:solidFill>
                  <a:schemeClr val="bg1"/>
                </a:solidFill>
              </a:rPr>
              <a:t>Observadores </a:t>
            </a:r>
            <a:r>
              <a:rPr lang="es-GT" dirty="0">
                <a:solidFill>
                  <a:schemeClr val="bg1"/>
                </a:solidFill>
              </a:rPr>
              <a:t>en municipios valoran su experiencia en las actividades del </a:t>
            </a:r>
            <a:r>
              <a:rPr lang="es-GT" dirty="0" smtClean="0">
                <a:solidFill>
                  <a:schemeClr val="bg1"/>
                </a:solidFill>
              </a:rPr>
              <a:t>Mirador Electoral </a:t>
            </a:r>
            <a:r>
              <a:rPr lang="es-GT" dirty="0">
                <a:solidFill>
                  <a:schemeClr val="bg1"/>
                </a:solidFill>
              </a:rPr>
              <a:t>y manifestaron interés en seguir participando en actividades ciudadanas</a:t>
            </a:r>
            <a:r>
              <a:rPr lang="es-GT" dirty="0" smtClean="0">
                <a:solidFill>
                  <a:schemeClr val="bg1"/>
                </a:solidFill>
              </a:rPr>
              <a:t>.</a:t>
            </a:r>
            <a:endParaRPr lang="es-G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02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Sostenibilidad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2840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GT" sz="2800" dirty="0" smtClean="0">
                <a:solidFill>
                  <a:schemeClr val="bg1"/>
                </a:solidFill>
              </a:rPr>
              <a:t>Hallazgo: Observación nacional reconocida </a:t>
            </a:r>
            <a:r>
              <a:rPr lang="es-GT" sz="2800" dirty="0">
                <a:solidFill>
                  <a:schemeClr val="bg1"/>
                </a:solidFill>
              </a:rPr>
              <a:t>como un elemento fundamental del proceso electoral.</a:t>
            </a:r>
          </a:p>
          <a:p>
            <a:r>
              <a:rPr lang="es-GT" sz="2400" dirty="0" smtClean="0">
                <a:solidFill>
                  <a:schemeClr val="bg1"/>
                </a:solidFill>
              </a:rPr>
              <a:t>Contribución </a:t>
            </a:r>
            <a:r>
              <a:rPr lang="es-GT" sz="2400" dirty="0">
                <a:solidFill>
                  <a:schemeClr val="bg1"/>
                </a:solidFill>
              </a:rPr>
              <a:t>con una cultura de observación electoral en los municipios: familiares y amigos de observadores involucrados en la observación. Los observadores </a:t>
            </a:r>
            <a:r>
              <a:rPr lang="es-GT" sz="2400" dirty="0" smtClean="0">
                <a:solidFill>
                  <a:schemeClr val="bg1"/>
                </a:solidFill>
              </a:rPr>
              <a:t>percibidos </a:t>
            </a:r>
            <a:r>
              <a:rPr lang="es-GT" sz="2400" dirty="0">
                <a:solidFill>
                  <a:schemeClr val="bg1"/>
                </a:solidFill>
              </a:rPr>
              <a:t>como personas confiables y admiradas</a:t>
            </a:r>
            <a:r>
              <a:rPr lang="es-GT" sz="2400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101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s-GT" dirty="0" smtClean="0">
                <a:solidFill>
                  <a:schemeClr val="bg1"/>
                </a:solidFill>
              </a:rPr>
              <a:t>Sostenibilidad</a:t>
            </a:r>
            <a:endParaRPr lang="es-GT" dirty="0">
              <a:solidFill>
                <a:schemeClr val="bg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GT" dirty="0">
                <a:solidFill>
                  <a:schemeClr val="bg1"/>
                </a:solidFill>
              </a:rPr>
              <a:t>Las organizaciones del </a:t>
            </a:r>
            <a:r>
              <a:rPr lang="es-GT" dirty="0" smtClean="0">
                <a:solidFill>
                  <a:schemeClr val="bg1"/>
                </a:solidFill>
              </a:rPr>
              <a:t>Mirador Electoral </a:t>
            </a:r>
            <a:r>
              <a:rPr lang="es-GT" dirty="0">
                <a:solidFill>
                  <a:schemeClr val="bg1"/>
                </a:solidFill>
              </a:rPr>
              <a:t>proponen un Observatorio electoral permanente para mantener los esfuerzos de observación electoral, ninguna propuesta de revisión del modelo de organización.</a:t>
            </a:r>
          </a:p>
          <a:p>
            <a:r>
              <a:rPr lang="es-GT" dirty="0">
                <a:solidFill>
                  <a:schemeClr val="bg1"/>
                </a:solidFill>
              </a:rPr>
              <a:t>Actores externos recomendaron actividades de capacitación entre las elecciones y participación activa de mujeres, jóvenes, pueblos indígenas y comunidad </a:t>
            </a:r>
            <a:r>
              <a:rPr lang="es-GT" dirty="0" smtClean="0">
                <a:solidFill>
                  <a:schemeClr val="bg1"/>
                </a:solidFill>
              </a:rPr>
              <a:t>LGBTI </a:t>
            </a:r>
            <a:r>
              <a:rPr lang="es-GT" dirty="0">
                <a:solidFill>
                  <a:schemeClr val="bg1"/>
                </a:solidFill>
              </a:rPr>
              <a:t>como actores políticos que han sido poco visibles</a:t>
            </a:r>
            <a:r>
              <a:rPr lang="es-GT" dirty="0" smtClean="0">
                <a:solidFill>
                  <a:schemeClr val="bg1"/>
                </a:solidFill>
              </a:rPr>
              <a:t>.</a:t>
            </a:r>
            <a:endParaRPr lang="es-G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47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s-GT" dirty="0" smtClean="0">
                <a:solidFill>
                  <a:schemeClr val="bg1"/>
                </a:solidFill>
              </a:rPr>
              <a:t>Conclusiones</a:t>
            </a:r>
            <a:endParaRPr lang="es-G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081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Relevancia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2840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GT" dirty="0">
                <a:solidFill>
                  <a:schemeClr val="bg1"/>
                </a:solidFill>
              </a:rPr>
              <a:t>Las </a:t>
            </a:r>
            <a:r>
              <a:rPr lang="es-GT" dirty="0" smtClean="0">
                <a:solidFill>
                  <a:schemeClr val="bg1"/>
                </a:solidFill>
              </a:rPr>
              <a:t>prioridades </a:t>
            </a:r>
            <a:r>
              <a:rPr lang="es-GT" dirty="0">
                <a:solidFill>
                  <a:schemeClr val="bg1"/>
                </a:solidFill>
              </a:rPr>
              <a:t>(</a:t>
            </a:r>
            <a:r>
              <a:rPr lang="es-GT" dirty="0" smtClean="0">
                <a:solidFill>
                  <a:schemeClr val="bg1"/>
                </a:solidFill>
              </a:rPr>
              <a:t>la </a:t>
            </a:r>
            <a:r>
              <a:rPr lang="es-GT" dirty="0">
                <a:solidFill>
                  <a:schemeClr val="bg1"/>
                </a:solidFill>
              </a:rPr>
              <a:t>legitimidad y certeza del </a:t>
            </a:r>
            <a:r>
              <a:rPr lang="es-GT" dirty="0" smtClean="0">
                <a:solidFill>
                  <a:schemeClr val="bg1"/>
                </a:solidFill>
              </a:rPr>
              <a:t>proceso, la </a:t>
            </a:r>
            <a:r>
              <a:rPr lang="es-GT" dirty="0">
                <a:solidFill>
                  <a:schemeClr val="bg1"/>
                </a:solidFill>
              </a:rPr>
              <a:t>observación de los derechos de los pueblos indígenas, mujeres y jóvenes para participar </a:t>
            </a:r>
            <a:r>
              <a:rPr lang="es-GT" dirty="0" smtClean="0">
                <a:solidFill>
                  <a:schemeClr val="bg1"/>
                </a:solidFill>
              </a:rPr>
              <a:t>y </a:t>
            </a:r>
            <a:r>
              <a:rPr lang="es-GT" dirty="0">
                <a:solidFill>
                  <a:schemeClr val="bg1"/>
                </a:solidFill>
              </a:rPr>
              <a:t>elegir </a:t>
            </a:r>
            <a:r>
              <a:rPr lang="es-GT" dirty="0" smtClean="0">
                <a:solidFill>
                  <a:schemeClr val="bg1"/>
                </a:solidFill>
              </a:rPr>
              <a:t>autoridades) </a:t>
            </a:r>
            <a:r>
              <a:rPr lang="es-ES" dirty="0">
                <a:solidFill>
                  <a:schemeClr val="bg1"/>
                </a:solidFill>
              </a:rPr>
              <a:t>se reflejaron en los proyectos de las organizaciones de </a:t>
            </a:r>
            <a:r>
              <a:rPr lang="es-ES" dirty="0" smtClean="0">
                <a:solidFill>
                  <a:schemeClr val="bg1"/>
                </a:solidFill>
              </a:rPr>
              <a:t>Mirador Electoral</a:t>
            </a:r>
            <a:r>
              <a:rPr lang="es-GT" dirty="0" smtClean="0">
                <a:solidFill>
                  <a:schemeClr val="bg1"/>
                </a:solidFill>
              </a:rPr>
              <a:t> sin embargo mas que una estrategia o programa integrado las </a:t>
            </a:r>
            <a:r>
              <a:rPr lang="es-GT" dirty="0">
                <a:solidFill>
                  <a:schemeClr val="bg1"/>
                </a:solidFill>
              </a:rPr>
              <a:t>actividades correspondieron a un esfuerzo táctico de acuerdo con el tiempo disponible para la observación.</a:t>
            </a:r>
          </a:p>
          <a:p>
            <a:r>
              <a:rPr lang="es-GT" dirty="0" smtClean="0">
                <a:solidFill>
                  <a:schemeClr val="bg1"/>
                </a:solidFill>
              </a:rPr>
              <a:t>En </a:t>
            </a:r>
            <a:r>
              <a:rPr lang="es-GT" dirty="0">
                <a:solidFill>
                  <a:schemeClr val="bg1"/>
                </a:solidFill>
              </a:rPr>
              <a:t>un entorno que probablemente no se repetirá </a:t>
            </a:r>
            <a:r>
              <a:rPr lang="es-GT" dirty="0" smtClean="0">
                <a:solidFill>
                  <a:schemeClr val="bg1"/>
                </a:solidFill>
              </a:rPr>
              <a:t>NDI </a:t>
            </a:r>
            <a:r>
              <a:rPr lang="es-GT" dirty="0">
                <a:solidFill>
                  <a:schemeClr val="bg1"/>
                </a:solidFill>
              </a:rPr>
              <a:t>y el Mirador Electoral ejecutaron nueve proyectos que respondieron a demandas de observación electoral a nivel nacional y municipal</a:t>
            </a:r>
            <a:r>
              <a:rPr lang="es-GT" dirty="0" smtClean="0">
                <a:solidFill>
                  <a:schemeClr val="bg1"/>
                </a:solidFill>
              </a:rPr>
              <a:t>.</a:t>
            </a:r>
            <a:endParaRPr lang="es-G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99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Contenidos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10000"/>
          </a:bodyPr>
          <a:lstStyle/>
          <a:p>
            <a:r>
              <a:rPr lang="es-GT" sz="3600" dirty="0" smtClean="0">
                <a:solidFill>
                  <a:schemeClr val="bg1"/>
                </a:solidFill>
              </a:rPr>
              <a:t>Información general</a:t>
            </a:r>
          </a:p>
          <a:p>
            <a:r>
              <a:rPr lang="es-GT" sz="3600" dirty="0" smtClean="0">
                <a:solidFill>
                  <a:schemeClr val="bg1"/>
                </a:solidFill>
              </a:rPr>
              <a:t>Diseño de la evaluación</a:t>
            </a:r>
          </a:p>
          <a:p>
            <a:r>
              <a:rPr lang="es-GT" sz="3600" dirty="0" smtClean="0">
                <a:solidFill>
                  <a:schemeClr val="bg1"/>
                </a:solidFill>
              </a:rPr>
              <a:t>Objetivo y resultados del </a:t>
            </a:r>
            <a:r>
              <a:rPr lang="es-GT" sz="3600" dirty="0" smtClean="0">
                <a:solidFill>
                  <a:schemeClr val="bg1"/>
                </a:solidFill>
              </a:rPr>
              <a:t>programa </a:t>
            </a:r>
            <a:r>
              <a:rPr lang="es-GT" sz="3600" dirty="0" smtClean="0">
                <a:solidFill>
                  <a:schemeClr val="bg1"/>
                </a:solidFill>
              </a:rPr>
              <a:t>(objeto de evaluación)</a:t>
            </a:r>
          </a:p>
          <a:p>
            <a:r>
              <a:rPr lang="es-GT" sz="3600" dirty="0" smtClean="0">
                <a:solidFill>
                  <a:schemeClr val="bg1"/>
                </a:solidFill>
              </a:rPr>
              <a:t>Contexto electoral</a:t>
            </a:r>
          </a:p>
          <a:p>
            <a:r>
              <a:rPr lang="es-GT" sz="3600" dirty="0">
                <a:solidFill>
                  <a:schemeClr val="bg1"/>
                </a:solidFill>
              </a:rPr>
              <a:t>Hallazgos</a:t>
            </a:r>
          </a:p>
          <a:p>
            <a:r>
              <a:rPr lang="es-GT" sz="3600" dirty="0">
                <a:solidFill>
                  <a:schemeClr val="bg1"/>
                </a:solidFill>
              </a:rPr>
              <a:t>Conclusiones</a:t>
            </a:r>
          </a:p>
          <a:p>
            <a:r>
              <a:rPr lang="es-GT" sz="3600" dirty="0" smtClean="0">
                <a:solidFill>
                  <a:schemeClr val="bg1"/>
                </a:solidFill>
              </a:rPr>
              <a:t>Recomendaciones</a:t>
            </a:r>
            <a:endParaRPr lang="es-GT" sz="3600" dirty="0">
              <a:solidFill>
                <a:schemeClr val="bg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05400" y="1753737"/>
            <a:ext cx="35814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GT" sz="3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34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Efectividad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2840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GT" dirty="0" smtClean="0">
                <a:solidFill>
                  <a:schemeClr val="bg1"/>
                </a:solidFill>
              </a:rPr>
              <a:t>Programa </a:t>
            </a:r>
            <a:r>
              <a:rPr lang="es-GT" dirty="0">
                <a:solidFill>
                  <a:schemeClr val="bg1"/>
                </a:solidFill>
              </a:rPr>
              <a:t>más ambicioso que realista respecto de lo </a:t>
            </a:r>
            <a:r>
              <a:rPr lang="es-GT" dirty="0" smtClean="0">
                <a:solidFill>
                  <a:schemeClr val="bg1"/>
                </a:solidFill>
              </a:rPr>
              <a:t>que podría alcanzarse en </a:t>
            </a:r>
            <a:r>
              <a:rPr lang="es-GT" dirty="0">
                <a:solidFill>
                  <a:schemeClr val="bg1"/>
                </a:solidFill>
              </a:rPr>
              <a:t>17 meses de duración y 12 meses de ejecución de </a:t>
            </a:r>
            <a:r>
              <a:rPr lang="es-GT" dirty="0" smtClean="0">
                <a:solidFill>
                  <a:schemeClr val="bg1"/>
                </a:solidFill>
              </a:rPr>
              <a:t>proyectos. No </a:t>
            </a:r>
            <a:r>
              <a:rPr lang="es-GT" dirty="0">
                <a:solidFill>
                  <a:schemeClr val="bg1"/>
                </a:solidFill>
              </a:rPr>
              <a:t>se alcanzó la adopción de enfoques interinstitucionales durante el proceso de observación.</a:t>
            </a:r>
          </a:p>
          <a:p>
            <a:r>
              <a:rPr lang="es-GT" dirty="0" smtClean="0">
                <a:solidFill>
                  <a:schemeClr val="bg1"/>
                </a:solidFill>
              </a:rPr>
              <a:t>Observación </a:t>
            </a:r>
            <a:r>
              <a:rPr lang="es-GT" dirty="0">
                <a:solidFill>
                  <a:schemeClr val="bg1"/>
                </a:solidFill>
              </a:rPr>
              <a:t>limitada por el ámbito de cobertura territorial de las organizaciones, excepto el conteo rápido que utilizó una muestra aleatoria con cobertura nacional</a:t>
            </a:r>
            <a:r>
              <a:rPr lang="es-GT" dirty="0" smtClean="0">
                <a:solidFill>
                  <a:schemeClr val="bg1"/>
                </a:solidFill>
              </a:rPr>
              <a:t>.</a:t>
            </a:r>
            <a:endParaRPr lang="es-G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05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Eficiencia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2840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s-GT" dirty="0" smtClean="0">
                <a:solidFill>
                  <a:schemeClr val="bg1"/>
                </a:solidFill>
              </a:rPr>
              <a:t>Coordinación suficiente para mantener </a:t>
            </a:r>
            <a:r>
              <a:rPr lang="es-GT" dirty="0">
                <a:solidFill>
                  <a:schemeClr val="bg1"/>
                </a:solidFill>
              </a:rPr>
              <a:t>una visión general compartida sobre la observación y autonomía para </a:t>
            </a:r>
            <a:r>
              <a:rPr lang="es-GT" dirty="0" smtClean="0">
                <a:solidFill>
                  <a:schemeClr val="bg1"/>
                </a:solidFill>
              </a:rPr>
              <a:t>cada </a:t>
            </a:r>
            <a:r>
              <a:rPr lang="es-GT" dirty="0">
                <a:solidFill>
                  <a:schemeClr val="bg1"/>
                </a:solidFill>
              </a:rPr>
              <a:t>proyecto</a:t>
            </a:r>
            <a:r>
              <a:rPr lang="es-GT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ES" dirty="0">
                <a:solidFill>
                  <a:schemeClr val="bg1"/>
                </a:solidFill>
              </a:rPr>
              <a:t>Coordinación insuficiente para la eficiente transferencia de información entre cada organización y la publicación del volumen de información producida. </a:t>
            </a:r>
            <a:endParaRPr lang="es-ES" dirty="0" smtClean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El </a:t>
            </a:r>
            <a:r>
              <a:rPr lang="es-ES" dirty="0">
                <a:solidFill>
                  <a:schemeClr val="bg1"/>
                </a:solidFill>
              </a:rPr>
              <a:t>mecanismo de coordinación de directores de las organizaciones fue el menos eficiente </a:t>
            </a:r>
            <a:r>
              <a:rPr lang="es-ES" dirty="0" smtClean="0">
                <a:solidFill>
                  <a:schemeClr val="bg1"/>
                </a:solidFill>
              </a:rPr>
              <a:t>y </a:t>
            </a:r>
            <a:r>
              <a:rPr lang="es-ES" dirty="0">
                <a:solidFill>
                  <a:schemeClr val="bg1"/>
                </a:solidFill>
              </a:rPr>
              <a:t>puede explicar dificultades relacionadas con la identidad de consorcio, falta de un portavoz único y eventual dominio de la identidad de las organizaciones sobre la identidad del </a:t>
            </a:r>
            <a:r>
              <a:rPr lang="es-ES" dirty="0" smtClean="0">
                <a:solidFill>
                  <a:schemeClr val="bg1"/>
                </a:solidFill>
              </a:rPr>
              <a:t>Mirador Electoral.</a:t>
            </a:r>
            <a:endParaRPr lang="es-ES" dirty="0">
              <a:solidFill>
                <a:schemeClr val="bg1"/>
              </a:solidFill>
            </a:endParaRPr>
          </a:p>
          <a:p>
            <a:endParaRPr lang="es-G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47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Impacto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2840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GT" dirty="0" smtClean="0">
                <a:solidFill>
                  <a:schemeClr val="bg1"/>
                </a:solidFill>
              </a:rPr>
              <a:t>Contribución </a:t>
            </a:r>
            <a:r>
              <a:rPr lang="es-GT" dirty="0">
                <a:solidFill>
                  <a:schemeClr val="bg1"/>
                </a:solidFill>
              </a:rPr>
              <a:t>a la transparencia y participación de la población en el proceso electoral de 2015. Información útil para diferentes actores institucionales y para la sociedad civil</a:t>
            </a:r>
            <a:r>
              <a:rPr lang="es-GT" dirty="0" smtClean="0">
                <a:solidFill>
                  <a:schemeClr val="bg1"/>
                </a:solidFill>
              </a:rPr>
              <a:t>.</a:t>
            </a:r>
          </a:p>
          <a:p>
            <a:r>
              <a:rPr lang="es-ES" dirty="0">
                <a:solidFill>
                  <a:schemeClr val="bg1"/>
                </a:solidFill>
              </a:rPr>
              <a:t>Crisis política como ventana de oportunidad en los municipios para la participación de jóvenes, mujeres y pueblos indígenas en el proceso </a:t>
            </a:r>
            <a:r>
              <a:rPr lang="es-ES" dirty="0" smtClean="0">
                <a:solidFill>
                  <a:schemeClr val="bg1"/>
                </a:solidFill>
              </a:rPr>
              <a:t>electoral. Contribuyó </a:t>
            </a:r>
            <a:r>
              <a:rPr lang="es-ES" dirty="0">
                <a:solidFill>
                  <a:schemeClr val="bg1"/>
                </a:solidFill>
              </a:rPr>
              <a:t>a una mayor comprensión del significado y la importancia de la participación electoral.</a:t>
            </a:r>
          </a:p>
          <a:p>
            <a:endParaRPr lang="es-G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07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Sostenibilidad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2840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GT" dirty="0" smtClean="0">
                <a:solidFill>
                  <a:schemeClr val="bg1"/>
                </a:solidFill>
              </a:rPr>
              <a:t>El Mirador Electoral </a:t>
            </a:r>
            <a:r>
              <a:rPr lang="es-GT" dirty="0">
                <a:solidFill>
                  <a:schemeClr val="bg1"/>
                </a:solidFill>
              </a:rPr>
              <a:t>tiene la capacidad técnica y la credibilidad para continuar observando los procesos electorales.</a:t>
            </a:r>
          </a:p>
          <a:p>
            <a:r>
              <a:rPr lang="es-GT" dirty="0" smtClean="0">
                <a:solidFill>
                  <a:schemeClr val="bg1"/>
                </a:solidFill>
              </a:rPr>
              <a:t>Necesidad </a:t>
            </a:r>
            <a:r>
              <a:rPr lang="es-GT" dirty="0">
                <a:solidFill>
                  <a:schemeClr val="bg1"/>
                </a:solidFill>
              </a:rPr>
              <a:t>de nuevo acuerdo entre las distintas organizaciones centrado en un nuevo diseño (plataforma de las organizaciones en lugar de alianza de corto plazo).</a:t>
            </a:r>
          </a:p>
          <a:p>
            <a:r>
              <a:rPr lang="es-GT" dirty="0" smtClean="0">
                <a:solidFill>
                  <a:schemeClr val="bg1"/>
                </a:solidFill>
              </a:rPr>
              <a:t>Mantener </a:t>
            </a:r>
            <a:r>
              <a:rPr lang="es-GT" dirty="0">
                <a:solidFill>
                  <a:schemeClr val="bg1"/>
                </a:solidFill>
              </a:rPr>
              <a:t>la observación electoral permanente requiere dotarse de capacidad técnica para producir informes.</a:t>
            </a:r>
          </a:p>
          <a:p>
            <a:r>
              <a:rPr lang="es-GT" dirty="0" smtClean="0">
                <a:solidFill>
                  <a:schemeClr val="bg1"/>
                </a:solidFill>
              </a:rPr>
              <a:t>Instrumentos </a:t>
            </a:r>
            <a:r>
              <a:rPr lang="es-GT" dirty="0">
                <a:solidFill>
                  <a:schemeClr val="bg1"/>
                </a:solidFill>
              </a:rPr>
              <a:t>de observación comunes y compartidos son importantes en una alianza a largo plazo</a:t>
            </a:r>
            <a:r>
              <a:rPr lang="es-GT" dirty="0" smtClean="0">
                <a:solidFill>
                  <a:schemeClr val="bg1"/>
                </a:solidFill>
              </a:rPr>
              <a:t>.</a:t>
            </a:r>
            <a:endParaRPr lang="es-G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15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s-GT" dirty="0" smtClean="0">
                <a:solidFill>
                  <a:schemeClr val="bg1"/>
                </a:solidFill>
              </a:rPr>
              <a:t>Recomendaciones</a:t>
            </a:r>
            <a:endParaRPr lang="es-G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025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Recomendaciones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2840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71500" indent="-571500">
              <a:buFont typeface="+mj-lt"/>
              <a:buAutoNum type="romanLcPeriod"/>
            </a:pPr>
            <a:r>
              <a:rPr lang="es-GT" dirty="0" smtClean="0">
                <a:solidFill>
                  <a:schemeClr val="bg1"/>
                </a:solidFill>
              </a:rPr>
              <a:t>Reconsiderar </a:t>
            </a:r>
            <a:r>
              <a:rPr lang="es-GT" dirty="0">
                <a:solidFill>
                  <a:schemeClr val="bg1"/>
                </a:solidFill>
              </a:rPr>
              <a:t>el modelo organizacional para la observación electoral: un modelo organizacional superior en alcance, complejidad y </a:t>
            </a:r>
            <a:r>
              <a:rPr lang="es-GT" dirty="0" smtClean="0">
                <a:solidFill>
                  <a:schemeClr val="bg1"/>
                </a:solidFill>
              </a:rPr>
              <a:t>oportunidad.</a:t>
            </a:r>
          </a:p>
          <a:p>
            <a:pPr marL="571500" indent="-571500">
              <a:buFont typeface="+mj-lt"/>
              <a:buAutoNum type="romanLcPeriod"/>
            </a:pPr>
            <a:r>
              <a:rPr lang="es-GT" dirty="0" smtClean="0">
                <a:solidFill>
                  <a:schemeClr val="bg1"/>
                </a:solidFill>
              </a:rPr>
              <a:t>Estudiar </a:t>
            </a:r>
            <a:r>
              <a:rPr lang="es-GT" dirty="0">
                <a:solidFill>
                  <a:schemeClr val="bg1"/>
                </a:solidFill>
              </a:rPr>
              <a:t>la factibilidad de organizar una instancia permanente: conveniencia de asumir la figura de Seminario permanente de observación electoral (proceso y espacio, principalmente académico para realizar acciones articuladas de seguimiento y formación como intercambios de experiencias, metodologías y técnicas con otras organizaciones o consorcios que realizan observación electoral</a:t>
            </a:r>
            <a:r>
              <a:rPr lang="es-GT" dirty="0" smtClean="0">
                <a:solidFill>
                  <a:schemeClr val="bg1"/>
                </a:solidFill>
              </a:rPr>
              <a:t>).</a:t>
            </a:r>
            <a:endParaRPr lang="es-G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80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Recomendaciones 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2840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71500" indent="-571500">
              <a:buFont typeface="+mj-lt"/>
              <a:buAutoNum type="romanLcPeriod" startAt="3"/>
            </a:pPr>
            <a:r>
              <a:rPr lang="es-GT" dirty="0" smtClean="0">
                <a:solidFill>
                  <a:schemeClr val="bg1"/>
                </a:solidFill>
              </a:rPr>
              <a:t>Elaborar </a:t>
            </a:r>
            <a:r>
              <a:rPr lang="es-GT" dirty="0">
                <a:solidFill>
                  <a:schemeClr val="bg1"/>
                </a:solidFill>
              </a:rPr>
              <a:t>un Plan Nacional de Observación Electoral: a cargo de una estructura creada para esa </a:t>
            </a:r>
            <a:r>
              <a:rPr lang="es-GT" dirty="0" smtClean="0">
                <a:solidFill>
                  <a:schemeClr val="bg1"/>
                </a:solidFill>
              </a:rPr>
              <a:t>función.</a:t>
            </a:r>
          </a:p>
          <a:p>
            <a:pPr marL="571500" indent="-571500">
              <a:buAutoNum type="romanLcPeriod" startAt="4"/>
            </a:pPr>
            <a:r>
              <a:rPr lang="es-GT" dirty="0" smtClean="0">
                <a:solidFill>
                  <a:schemeClr val="bg1"/>
                </a:solidFill>
              </a:rPr>
              <a:t>Producir</a:t>
            </a:r>
            <a:r>
              <a:rPr lang="es-GT" dirty="0">
                <a:solidFill>
                  <a:schemeClr val="bg1"/>
                </a:solidFill>
              </a:rPr>
              <a:t>, analizar y compartir conocimientos: existentes luego de cuatro ejercicios de observación electoral en organizaciones del </a:t>
            </a:r>
            <a:r>
              <a:rPr lang="es-GT" dirty="0" smtClean="0">
                <a:solidFill>
                  <a:schemeClr val="bg1"/>
                </a:solidFill>
              </a:rPr>
              <a:t>Mirador Electoral, </a:t>
            </a:r>
            <a:r>
              <a:rPr lang="es-GT" dirty="0">
                <a:solidFill>
                  <a:schemeClr val="bg1"/>
                </a:solidFill>
              </a:rPr>
              <a:t>Instituciones electorales, agencias y organismos de cooperación y expertos </a:t>
            </a:r>
            <a:r>
              <a:rPr lang="es-GT" dirty="0" smtClean="0">
                <a:solidFill>
                  <a:schemeClr val="bg1"/>
                </a:solidFill>
              </a:rPr>
              <a:t>particulares.</a:t>
            </a:r>
          </a:p>
          <a:p>
            <a:pPr marL="571500" indent="-571500">
              <a:buAutoNum type="romanLcPeriod" startAt="4"/>
            </a:pPr>
            <a:r>
              <a:rPr lang="es-GT" dirty="0" smtClean="0">
                <a:solidFill>
                  <a:schemeClr val="bg1"/>
                </a:solidFill>
              </a:rPr>
              <a:t>Construir </a:t>
            </a:r>
            <a:r>
              <a:rPr lang="es-GT" dirty="0">
                <a:solidFill>
                  <a:schemeClr val="bg1"/>
                </a:solidFill>
              </a:rPr>
              <a:t>bases de datos de las elecciones observadas para comparar hallazgos entre procesos electorales y señalar con precisión avances o no en la calidad de los procesos y la democracia en Guatemala</a:t>
            </a:r>
            <a:r>
              <a:rPr lang="es-GT" dirty="0" smtClean="0">
                <a:solidFill>
                  <a:schemeClr val="bg1"/>
                </a:solidFill>
              </a:rPr>
              <a:t>.</a:t>
            </a:r>
            <a:endParaRPr lang="es-G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2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Recomendaciones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2840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indent="-571500">
              <a:lnSpc>
                <a:spcPct val="90000"/>
              </a:lnSpc>
              <a:buFont typeface="+mj-lt"/>
              <a:buAutoNum type="romanLcPeriod" startAt="6"/>
            </a:pPr>
            <a:r>
              <a:rPr lang="es-GT" sz="2700" dirty="0" smtClean="0">
                <a:solidFill>
                  <a:schemeClr val="bg1"/>
                </a:solidFill>
              </a:rPr>
              <a:t>Desarrollar </a:t>
            </a:r>
            <a:r>
              <a:rPr lang="es-GT" sz="2700" dirty="0">
                <a:solidFill>
                  <a:schemeClr val="bg1"/>
                </a:solidFill>
              </a:rPr>
              <a:t>metodologías conjuntamente: Un periodo de alistamiento que permita el diseño de metodologías conjuntas para dar cuenta del comportamiento nacional de las variables </a:t>
            </a:r>
            <a:r>
              <a:rPr lang="es-GT" sz="2700" dirty="0" smtClean="0">
                <a:solidFill>
                  <a:schemeClr val="bg1"/>
                </a:solidFill>
              </a:rPr>
              <a:t>observadas.</a:t>
            </a:r>
          </a:p>
          <a:p>
            <a:pPr marL="571500" indent="-571500">
              <a:lnSpc>
                <a:spcPct val="90000"/>
              </a:lnSpc>
              <a:buFont typeface="+mj-lt"/>
              <a:buAutoNum type="romanLcPeriod" startAt="6"/>
            </a:pPr>
            <a:r>
              <a:rPr lang="es-GT" sz="2700" dirty="0" smtClean="0">
                <a:solidFill>
                  <a:schemeClr val="bg1"/>
                </a:solidFill>
              </a:rPr>
              <a:t>Fortalecer </a:t>
            </a:r>
            <a:r>
              <a:rPr lang="es-GT" sz="2700" dirty="0">
                <a:solidFill>
                  <a:schemeClr val="bg1"/>
                </a:solidFill>
              </a:rPr>
              <a:t>el uso de </a:t>
            </a:r>
            <a:r>
              <a:rPr lang="es-GT" sz="2700" dirty="0" err="1" smtClean="0">
                <a:solidFill>
                  <a:schemeClr val="bg1"/>
                </a:solidFill>
              </a:rPr>
              <a:t>TICs</a:t>
            </a:r>
            <a:r>
              <a:rPr lang="es-GT" sz="2700" dirty="0" smtClean="0">
                <a:solidFill>
                  <a:schemeClr val="bg1"/>
                </a:solidFill>
              </a:rPr>
              <a:t> </a:t>
            </a:r>
            <a:r>
              <a:rPr lang="es-GT" sz="2700" dirty="0">
                <a:solidFill>
                  <a:schemeClr val="bg1"/>
                </a:solidFill>
              </a:rPr>
              <a:t>para hacer más eficiente y oportuno el traslado, publicación y acceso de información</a:t>
            </a:r>
            <a:r>
              <a:rPr lang="es-GT" sz="2700" dirty="0" smtClean="0">
                <a:solidFill>
                  <a:schemeClr val="bg1"/>
                </a:solidFill>
              </a:rPr>
              <a:t>.</a:t>
            </a:r>
            <a:r>
              <a:rPr lang="es-ES" sz="2700" dirty="0">
                <a:solidFill>
                  <a:schemeClr val="bg1"/>
                </a:solidFill>
              </a:rPr>
              <a:t> </a:t>
            </a:r>
            <a:endParaRPr lang="es-ES" sz="2700" dirty="0" smtClean="0">
              <a:solidFill>
                <a:schemeClr val="bg1"/>
              </a:solidFill>
            </a:endParaRPr>
          </a:p>
          <a:p>
            <a:pPr marL="571500" indent="-571500">
              <a:lnSpc>
                <a:spcPct val="90000"/>
              </a:lnSpc>
              <a:buFont typeface="+mj-lt"/>
              <a:buAutoNum type="romanLcPeriod" startAt="6"/>
            </a:pPr>
            <a:r>
              <a:rPr lang="es-ES" sz="2700" dirty="0" smtClean="0">
                <a:solidFill>
                  <a:schemeClr val="bg1"/>
                </a:solidFill>
              </a:rPr>
              <a:t>Potenciar </a:t>
            </a:r>
            <a:r>
              <a:rPr lang="es-ES" sz="2700" dirty="0">
                <a:solidFill>
                  <a:schemeClr val="bg1"/>
                </a:solidFill>
              </a:rPr>
              <a:t>el capital social a través de la estructura de coordinadores, enlaces y voluntarios.</a:t>
            </a:r>
          </a:p>
          <a:p>
            <a:pPr marL="571500" indent="-571500">
              <a:lnSpc>
                <a:spcPct val="90000"/>
              </a:lnSpc>
              <a:buFont typeface="+mj-lt"/>
              <a:buAutoNum type="romanLcPeriod" startAt="6"/>
            </a:pPr>
            <a:r>
              <a:rPr lang="es-ES" sz="2700" dirty="0">
                <a:solidFill>
                  <a:schemeClr val="bg1"/>
                </a:solidFill>
              </a:rPr>
              <a:t>Profundizar vínculos y trabajo en </a:t>
            </a:r>
            <a:r>
              <a:rPr lang="es-ES" sz="2700" dirty="0" smtClean="0">
                <a:solidFill>
                  <a:schemeClr val="bg1"/>
                </a:solidFill>
              </a:rPr>
              <a:t>municipios </a:t>
            </a:r>
            <a:r>
              <a:rPr lang="es-ES" sz="2700" dirty="0">
                <a:solidFill>
                  <a:schemeClr val="bg1"/>
                </a:solidFill>
              </a:rPr>
              <a:t>con un ejercicio más consistente y detenido para articularse a la dinámica territorial.</a:t>
            </a:r>
            <a:endParaRPr lang="es-GT" sz="2700" dirty="0" smtClean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s-GT" sz="27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s-G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25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Información general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s-GT" sz="4000" dirty="0">
                <a:solidFill>
                  <a:schemeClr val="bg1"/>
                </a:solidFill>
              </a:rPr>
              <a:t>Just Governance Group (JGG) realizó la evaluación externa del programa de “Safeguarding the Integrity of the 2015 Electoral Process” ejecutado en Guatemala por el Instituto Nacional Demócrata </a:t>
            </a:r>
            <a:r>
              <a:rPr lang="es-GT" sz="4000" dirty="0" smtClean="0">
                <a:solidFill>
                  <a:schemeClr val="bg1"/>
                </a:solidFill>
              </a:rPr>
              <a:t>(</a:t>
            </a:r>
            <a:r>
              <a:rPr lang="es-GT" sz="4000" dirty="0">
                <a:solidFill>
                  <a:schemeClr val="bg1"/>
                </a:solidFill>
              </a:rPr>
              <a:t>NDI</a:t>
            </a:r>
            <a:r>
              <a:rPr lang="es-GT" sz="4000" dirty="0" smtClean="0">
                <a:solidFill>
                  <a:schemeClr val="bg1"/>
                </a:solidFill>
              </a:rPr>
              <a:t>) con las 9 organizaciones del Mirador Electoral.</a:t>
            </a:r>
            <a:endParaRPr lang="es-GT" sz="4000" dirty="0">
              <a:solidFill>
                <a:schemeClr val="bg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s-GT" sz="4000" dirty="0">
                <a:solidFill>
                  <a:schemeClr val="bg1"/>
                </a:solidFill>
              </a:rPr>
              <a:t>El </a:t>
            </a:r>
            <a:r>
              <a:rPr lang="es-GT" sz="4000" dirty="0" smtClean="0">
                <a:solidFill>
                  <a:schemeClr val="bg1"/>
                </a:solidFill>
              </a:rPr>
              <a:t>Programa </a:t>
            </a:r>
            <a:r>
              <a:rPr lang="es-GT" sz="4000" dirty="0">
                <a:solidFill>
                  <a:schemeClr val="bg1"/>
                </a:solidFill>
              </a:rPr>
              <a:t>fue financiado por la Agencia Sueca para el Desarrollo Internacional (ASDI), la Agencia de Estados Unidos para el </a:t>
            </a:r>
            <a:r>
              <a:rPr lang="es-GT" sz="4000" dirty="0" smtClean="0">
                <a:solidFill>
                  <a:schemeClr val="bg1"/>
                </a:solidFill>
              </a:rPr>
              <a:t>Desarrollo Internacional </a:t>
            </a:r>
            <a:r>
              <a:rPr lang="es-GT" sz="4000" dirty="0">
                <a:solidFill>
                  <a:schemeClr val="bg1"/>
                </a:solidFill>
              </a:rPr>
              <a:t>(USAID) y el Ministerio de Asuntos Exteriores de Noruega.</a:t>
            </a:r>
          </a:p>
        </p:txBody>
      </p:sp>
    </p:spTree>
    <p:extLst>
      <p:ext uri="{BB962C8B-B14F-4D97-AF65-F5344CB8AC3E}">
        <p14:creationId xmlns:p14="http://schemas.microsoft.com/office/powerpoint/2010/main" val="53980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304800"/>
            <a:ext cx="8229600" cy="1143000"/>
          </a:xfrm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Diseño de la evaluación</a:t>
            </a:r>
            <a:endParaRPr lang="es-ES_tradnl" dirty="0">
              <a:solidFill>
                <a:schemeClr val="bg1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105357"/>
              </p:ext>
            </p:extLst>
          </p:nvPr>
        </p:nvGraphicFramePr>
        <p:xfrm>
          <a:off x="609600" y="2209802"/>
          <a:ext cx="8102600" cy="4120178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4910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050" b="0" dirty="0">
                          <a:solidFill>
                            <a:schemeClr val="bg1"/>
                          </a:solidFill>
                          <a:effectLst/>
                        </a:rPr>
                        <a:t>Inicial</a:t>
                      </a:r>
                      <a:endParaRPr lang="es-GT" sz="205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050" b="0" dirty="0">
                          <a:solidFill>
                            <a:schemeClr val="bg1"/>
                          </a:solidFill>
                          <a:effectLst/>
                        </a:rPr>
                        <a:t>Revisión documental</a:t>
                      </a:r>
                      <a:endParaRPr lang="es-GT" sz="205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050" b="0" dirty="0">
                          <a:solidFill>
                            <a:schemeClr val="bg1"/>
                          </a:solidFill>
                          <a:effectLst/>
                        </a:rPr>
                        <a:t>Matriz de evaluación: preguntas clave e indicadores según criterios de uso </a:t>
                      </a:r>
                      <a:r>
                        <a:rPr lang="es-ES" sz="2050" b="0" dirty="0" smtClean="0">
                          <a:solidFill>
                            <a:schemeClr val="bg1"/>
                          </a:solidFill>
                          <a:effectLst/>
                        </a:rPr>
                        <a:t>común</a:t>
                      </a:r>
                      <a:endParaRPr lang="es-GT" sz="205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050" b="0" dirty="0">
                          <a:solidFill>
                            <a:schemeClr val="bg1"/>
                          </a:solidFill>
                          <a:effectLst/>
                        </a:rPr>
                        <a:t>Relevancia, eficacia, eficiencia, impacto y </a:t>
                      </a:r>
                      <a:r>
                        <a:rPr lang="es-ES" sz="2050" b="0" dirty="0" smtClean="0">
                          <a:solidFill>
                            <a:schemeClr val="bg1"/>
                          </a:solidFill>
                          <a:effectLst/>
                        </a:rPr>
                        <a:t>sostenibilidad</a:t>
                      </a:r>
                      <a:endParaRPr lang="es-GT" sz="205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284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050" b="0" dirty="0">
                          <a:solidFill>
                            <a:schemeClr val="bg1"/>
                          </a:solidFill>
                          <a:effectLst/>
                        </a:rPr>
                        <a:t>Recolección de datos</a:t>
                      </a:r>
                      <a:endParaRPr lang="es-GT" sz="205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050" b="0" dirty="0">
                          <a:solidFill>
                            <a:schemeClr val="bg1"/>
                          </a:solidFill>
                          <a:effectLst/>
                        </a:rPr>
                        <a:t>Reuniones </a:t>
                      </a:r>
                      <a:r>
                        <a:rPr lang="es-ES" sz="2050" b="0" dirty="0" smtClean="0">
                          <a:solidFill>
                            <a:schemeClr val="bg1"/>
                          </a:solidFill>
                          <a:effectLst/>
                        </a:rPr>
                        <a:t>con 53 </a:t>
                      </a:r>
                      <a:r>
                        <a:rPr lang="es-ES" sz="2050" b="0" dirty="0">
                          <a:solidFill>
                            <a:schemeClr val="bg1"/>
                          </a:solidFill>
                          <a:effectLst/>
                        </a:rPr>
                        <a:t>informantes</a:t>
                      </a:r>
                      <a:endParaRPr lang="es-GT" sz="205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050" b="0" dirty="0">
                          <a:solidFill>
                            <a:schemeClr val="bg1"/>
                          </a:solidFill>
                          <a:effectLst/>
                        </a:rPr>
                        <a:t>Entrevistas, grupos focales y un taller de reflexión</a:t>
                      </a:r>
                      <a:endParaRPr lang="es-GT" sz="205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050" b="0" dirty="0">
                          <a:solidFill>
                            <a:schemeClr val="bg1"/>
                          </a:solidFill>
                          <a:effectLst/>
                        </a:rPr>
                        <a:t>Ciudad de Guatemala, Chiquimula y Cobán</a:t>
                      </a:r>
                      <a:endParaRPr lang="es-GT" sz="205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2849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050" b="0" dirty="0">
                          <a:solidFill>
                            <a:schemeClr val="bg1"/>
                          </a:solidFill>
                          <a:effectLst/>
                        </a:rPr>
                        <a:t>Análisis de datos y redacción del informe</a:t>
                      </a:r>
                      <a:endParaRPr lang="es-GT" sz="205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050" b="0" dirty="0">
                          <a:solidFill>
                            <a:schemeClr val="bg1"/>
                          </a:solidFill>
                          <a:effectLst/>
                        </a:rPr>
                        <a:t>Triangulación de fuentes y datos</a:t>
                      </a:r>
                      <a:endParaRPr lang="es-GT" sz="205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050" b="0" dirty="0">
                          <a:solidFill>
                            <a:schemeClr val="bg1"/>
                          </a:solidFill>
                          <a:effectLst/>
                        </a:rPr>
                        <a:t>Identificación de tendencias en respuestas</a:t>
                      </a:r>
                      <a:endParaRPr lang="es-GT" sz="2050" b="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050" b="0" dirty="0">
                          <a:solidFill>
                            <a:schemeClr val="bg1"/>
                          </a:solidFill>
                          <a:effectLst/>
                        </a:rPr>
                        <a:t>Análisis cualitativo</a:t>
                      </a:r>
                      <a:endParaRPr lang="es-GT" sz="205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82600" y="1567191"/>
            <a:ext cx="8356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GT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Evaluación en tres fases (mayo - julio, 2016)</a:t>
            </a:r>
            <a:endParaRPr kumimoji="0" lang="es-ES" altLang="es-GT" sz="4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44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s-GT" dirty="0">
                <a:solidFill>
                  <a:schemeClr val="bg1"/>
                </a:solidFill>
              </a:rPr>
              <a:t>Objetivo y resultados del Programa (objeto de evaluación)</a:t>
            </a:r>
            <a:endParaRPr lang="es-ES_tradnl" dirty="0">
              <a:solidFill>
                <a:schemeClr val="bg1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96639"/>
              </p:ext>
            </p:extLst>
          </p:nvPr>
        </p:nvGraphicFramePr>
        <p:xfrm>
          <a:off x="609600" y="1981200"/>
          <a:ext cx="8077200" cy="4267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8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9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720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2000" b="0" dirty="0">
                          <a:solidFill>
                            <a:schemeClr val="bg1"/>
                          </a:solidFill>
                          <a:effectLst/>
                        </a:rPr>
                        <a:t>Fortalecer la capacidad técnica de los grupos de observación electoral de ciudadanos para organizar actividades de vigilancia antes de las elecciones y durante la jornada electoral y para proporcionar recomendaciones basadas en evidencia para mejorar la transparencia y la eficacia de las elecciones.</a:t>
                      </a:r>
                      <a:endParaRPr lang="es-GT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s-GT" sz="2000" b="0" dirty="0">
                          <a:solidFill>
                            <a:schemeClr val="bg1"/>
                          </a:solidFill>
                          <a:effectLst/>
                        </a:rPr>
                        <a:t>Capacidades técnicas de las organizaciones de sociedad civil fortalecidas para llevar a cabo amplia gama de actividades de vigilancia de elecciones.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s-GT" sz="2000" b="0" dirty="0" smtClean="0">
                          <a:solidFill>
                            <a:schemeClr val="bg1"/>
                          </a:solidFill>
                          <a:effectLst/>
                        </a:rPr>
                        <a:t>Mecanismos </a:t>
                      </a:r>
                      <a:r>
                        <a:rPr lang="es-GT" sz="2000" b="0" dirty="0">
                          <a:solidFill>
                            <a:schemeClr val="bg1"/>
                          </a:solidFill>
                          <a:effectLst/>
                        </a:rPr>
                        <a:t>de coordinación </a:t>
                      </a:r>
                      <a:r>
                        <a:rPr lang="es-GT" sz="2000" b="0" dirty="0" smtClean="0">
                          <a:solidFill>
                            <a:schemeClr val="bg1"/>
                          </a:solidFill>
                          <a:effectLst/>
                        </a:rPr>
                        <a:t>y comunicación </a:t>
                      </a:r>
                      <a:r>
                        <a:rPr lang="es-GT" sz="2000" b="0" dirty="0">
                          <a:solidFill>
                            <a:schemeClr val="bg1"/>
                          </a:solidFill>
                          <a:effectLst/>
                        </a:rPr>
                        <a:t>entre los actores de observación electoral consolidados.</a:t>
                      </a: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s-GT" sz="2000" b="0" dirty="0">
                          <a:solidFill>
                            <a:schemeClr val="bg1"/>
                          </a:solidFill>
                          <a:effectLst/>
                        </a:rPr>
                        <a:t>Esfuerzos de promoción de reforma electoral desarrollados de manera informada y coordinada.</a:t>
                      </a:r>
                      <a:endParaRPr lang="es-GT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420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Contexto electoral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92500" lnSpcReduction="10000"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Agitación política e </a:t>
            </a:r>
            <a:r>
              <a:rPr lang="es-ES" dirty="0" smtClean="0">
                <a:solidFill>
                  <a:schemeClr val="bg1"/>
                </a:solidFill>
              </a:rPr>
              <a:t>incertidumbre.</a:t>
            </a:r>
            <a:endParaRPr lang="es-GT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Manifestaciones masivas contra la corrupción y los partidos políticos.</a:t>
            </a:r>
            <a:endParaRPr lang="es-GT" dirty="0">
              <a:solidFill>
                <a:schemeClr val="bg1"/>
              </a:solidFill>
            </a:endParaRPr>
          </a:p>
          <a:p>
            <a:r>
              <a:rPr lang="es-ES" dirty="0" smtClean="0">
                <a:solidFill>
                  <a:schemeClr val="bg1"/>
                </a:solidFill>
              </a:rPr>
              <a:t>Predicción de una </a:t>
            </a:r>
            <a:r>
              <a:rPr lang="es-ES" dirty="0">
                <a:solidFill>
                  <a:schemeClr val="bg1"/>
                </a:solidFill>
              </a:rPr>
              <a:t>alta tasa de abstención y posible violencia electoral.</a:t>
            </a:r>
            <a:endParaRPr lang="es-GT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Propuestas para aplazar las elecciones hasta que fuera reformada la Ley </a:t>
            </a:r>
            <a:r>
              <a:rPr lang="es-GT" dirty="0">
                <a:solidFill>
                  <a:schemeClr val="bg1"/>
                </a:solidFill>
              </a:rPr>
              <a:t>Electoral y de Partidos Políticos (</a:t>
            </a:r>
            <a:r>
              <a:rPr lang="es-GT" dirty="0" smtClean="0">
                <a:solidFill>
                  <a:schemeClr val="bg1"/>
                </a:solidFill>
              </a:rPr>
              <a:t>LEPP</a:t>
            </a:r>
            <a:r>
              <a:rPr lang="es-GT" dirty="0">
                <a:solidFill>
                  <a:schemeClr val="bg1"/>
                </a:solidFill>
              </a:rPr>
              <a:t>)</a:t>
            </a:r>
            <a:r>
              <a:rPr lang="es-ES" dirty="0" smtClean="0">
                <a:solidFill>
                  <a:schemeClr val="bg1"/>
                </a:solidFill>
              </a:rPr>
              <a:t>.</a:t>
            </a:r>
            <a:endParaRPr lang="es-G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17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s-GT" dirty="0" smtClean="0">
                <a:solidFill>
                  <a:schemeClr val="bg1"/>
                </a:solidFill>
              </a:rPr>
              <a:t>Hallazgos</a:t>
            </a:r>
            <a:endParaRPr lang="es-G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503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Relevancia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2840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GT" dirty="0" smtClean="0">
                <a:solidFill>
                  <a:schemeClr val="bg1"/>
                </a:solidFill>
              </a:rPr>
              <a:t>Hallazgo: El Programa fue relevante </a:t>
            </a:r>
            <a:r>
              <a:rPr lang="es-GT" dirty="0">
                <a:solidFill>
                  <a:schemeClr val="bg1"/>
                </a:solidFill>
              </a:rPr>
              <a:t>a nivel nacional y en los municipios de </a:t>
            </a:r>
            <a:r>
              <a:rPr lang="es-GT" dirty="0" smtClean="0">
                <a:solidFill>
                  <a:schemeClr val="bg1"/>
                </a:solidFill>
              </a:rPr>
              <a:t>cobertura.</a:t>
            </a:r>
          </a:p>
          <a:p>
            <a:pPr marL="0" indent="0">
              <a:buNone/>
            </a:pPr>
            <a:endParaRPr lang="es-GT" dirty="0">
              <a:solidFill>
                <a:schemeClr val="bg1"/>
              </a:solidFill>
            </a:endParaRPr>
          </a:p>
          <a:p>
            <a:r>
              <a:rPr lang="es-GT" dirty="0" smtClean="0">
                <a:solidFill>
                  <a:schemeClr val="bg1"/>
                </a:solidFill>
              </a:rPr>
              <a:t>Actividades </a:t>
            </a:r>
            <a:r>
              <a:rPr lang="es-GT" dirty="0">
                <a:solidFill>
                  <a:schemeClr val="bg1"/>
                </a:solidFill>
              </a:rPr>
              <a:t>para monitorear e influir en la participación de grupos históricamente excluidos, fortalecer el marco institucional para las elecciones, contrarrestar el bajo nivel de confianza de la población en el proceso electoral y los partidos políticos.</a:t>
            </a:r>
          </a:p>
          <a:p>
            <a:r>
              <a:rPr lang="es-GT" dirty="0" smtClean="0">
                <a:solidFill>
                  <a:schemeClr val="bg1"/>
                </a:solidFill>
              </a:rPr>
              <a:t>Cumplió </a:t>
            </a:r>
            <a:r>
              <a:rPr lang="es-GT" dirty="0">
                <a:solidFill>
                  <a:schemeClr val="bg1"/>
                </a:solidFill>
              </a:rPr>
              <a:t>con la mayoría de los estándares internacionales para la observación electoral nacional.</a:t>
            </a:r>
          </a:p>
          <a:p>
            <a:pPr marL="0" indent="0">
              <a:buNone/>
            </a:pP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08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s-ES_tradnl" dirty="0" smtClean="0">
                <a:solidFill>
                  <a:schemeClr val="bg1"/>
                </a:solidFill>
              </a:rPr>
              <a:t>Efectividad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2840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GT" sz="3400" dirty="0" smtClean="0">
                <a:solidFill>
                  <a:schemeClr val="bg1"/>
                </a:solidFill>
              </a:rPr>
              <a:t>Hallazgo: El Programa fue parcialmente </a:t>
            </a:r>
            <a:r>
              <a:rPr lang="es-GT" sz="3400" dirty="0">
                <a:solidFill>
                  <a:schemeClr val="bg1"/>
                </a:solidFill>
              </a:rPr>
              <a:t>efectivo en el fortalecimiento de las capacidades técnicas de monitoreo electoral de las </a:t>
            </a:r>
            <a:r>
              <a:rPr lang="es-GT" sz="3400" dirty="0" smtClean="0">
                <a:solidFill>
                  <a:schemeClr val="bg1"/>
                </a:solidFill>
              </a:rPr>
              <a:t>organizaciones del Mirador Electoral.</a:t>
            </a:r>
          </a:p>
          <a:p>
            <a:pPr marL="0" indent="0">
              <a:buNone/>
            </a:pPr>
            <a:endParaRPr lang="es-GT" sz="3400" dirty="0">
              <a:solidFill>
                <a:schemeClr val="bg1"/>
              </a:solidFill>
            </a:endParaRPr>
          </a:p>
          <a:p>
            <a:r>
              <a:rPr lang="es-GT" dirty="0" smtClean="0">
                <a:solidFill>
                  <a:schemeClr val="bg1"/>
                </a:solidFill>
              </a:rPr>
              <a:t>Las </a:t>
            </a:r>
            <a:r>
              <a:rPr lang="es-GT" dirty="0">
                <a:solidFill>
                  <a:schemeClr val="bg1"/>
                </a:solidFill>
              </a:rPr>
              <a:t>organizaciones de observación Electoral aumentaron su capacidad de utilizar datos cuantitativos para fundamentar el análisis cualitativo.</a:t>
            </a:r>
          </a:p>
          <a:p>
            <a:r>
              <a:rPr lang="es-GT" dirty="0" smtClean="0">
                <a:solidFill>
                  <a:schemeClr val="bg1"/>
                </a:solidFill>
              </a:rPr>
              <a:t>Recursos </a:t>
            </a:r>
            <a:r>
              <a:rPr lang="es-GT" dirty="0">
                <a:solidFill>
                  <a:schemeClr val="bg1"/>
                </a:solidFill>
              </a:rPr>
              <a:t>financieros y asistencia técnica que permitió a las organizaciones capacitar y acreditar ante el TSE a 2.240 observadores voluntarios en 92 municipios del país.</a:t>
            </a:r>
          </a:p>
          <a:p>
            <a:r>
              <a:rPr lang="es-GT" dirty="0" smtClean="0">
                <a:solidFill>
                  <a:schemeClr val="bg1"/>
                </a:solidFill>
              </a:rPr>
              <a:t>Asistencia </a:t>
            </a:r>
            <a:r>
              <a:rPr lang="es-GT" dirty="0">
                <a:solidFill>
                  <a:schemeClr val="bg1"/>
                </a:solidFill>
              </a:rPr>
              <a:t>técnica para </a:t>
            </a:r>
            <a:r>
              <a:rPr lang="es-GT" dirty="0" smtClean="0">
                <a:solidFill>
                  <a:schemeClr val="bg1"/>
                </a:solidFill>
              </a:rPr>
              <a:t>conteo </a:t>
            </a:r>
            <a:r>
              <a:rPr lang="es-GT" dirty="0">
                <a:solidFill>
                  <a:schemeClr val="bg1"/>
                </a:solidFill>
              </a:rPr>
              <a:t>rápido: la formación para voluntarios se tradujo en datos fiables </a:t>
            </a:r>
            <a:r>
              <a:rPr lang="es-GT" dirty="0" smtClean="0">
                <a:solidFill>
                  <a:schemeClr val="bg1"/>
                </a:solidFill>
              </a:rPr>
              <a:t>(95</a:t>
            </a:r>
            <a:r>
              <a:rPr lang="es-GT" dirty="0">
                <a:solidFill>
                  <a:schemeClr val="bg1"/>
                </a:solidFill>
              </a:rPr>
              <a:t>% de </a:t>
            </a:r>
            <a:r>
              <a:rPr lang="es-GT" dirty="0" smtClean="0">
                <a:solidFill>
                  <a:schemeClr val="bg1"/>
                </a:solidFill>
              </a:rPr>
              <a:t>confiabilidad) </a:t>
            </a:r>
            <a:r>
              <a:rPr lang="es-GT" dirty="0">
                <a:solidFill>
                  <a:schemeClr val="bg1"/>
                </a:solidFill>
              </a:rPr>
              <a:t>recibido desde 1573 y 1593 puntos </a:t>
            </a:r>
            <a:r>
              <a:rPr lang="es-GT" dirty="0" smtClean="0">
                <a:solidFill>
                  <a:schemeClr val="bg1"/>
                </a:solidFill>
              </a:rPr>
              <a:t>(1800 </a:t>
            </a:r>
            <a:r>
              <a:rPr lang="es-GT" dirty="0">
                <a:solidFill>
                  <a:schemeClr val="bg1"/>
                </a:solidFill>
              </a:rPr>
              <a:t>puntos anticipados) en el país en dos informes (uno para cada día de las elecciones</a:t>
            </a:r>
            <a:r>
              <a:rPr lang="es-GT" dirty="0" smtClean="0">
                <a:solidFill>
                  <a:schemeClr val="bg1"/>
                </a:solidFill>
              </a:rPr>
              <a:t>).</a:t>
            </a:r>
          </a:p>
          <a:p>
            <a:r>
              <a:rPr lang="es-GT" dirty="0" smtClean="0">
                <a:solidFill>
                  <a:schemeClr val="bg1"/>
                </a:solidFill>
              </a:rPr>
              <a:t>Capacitación y asesoramiento para preparar informes financieros estandarizados requeridos por las agencias de cooperación internacional.</a:t>
            </a:r>
            <a:endParaRPr lang="es-G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2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1715</Words>
  <Application>Microsoft Office PowerPoint</Application>
  <PresentationFormat>On-screen Show (4:3)</PresentationFormat>
  <Paragraphs>123</Paragraphs>
  <Slides>27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Office Theme</vt:lpstr>
      <vt:lpstr>Evaluación del Programa “Safeguarding the Integrity of the 2015 Electoral Process” para el  National Democratic Institute. </vt:lpstr>
      <vt:lpstr>Contenidos</vt:lpstr>
      <vt:lpstr>Información general</vt:lpstr>
      <vt:lpstr>Diseño de la evaluación</vt:lpstr>
      <vt:lpstr>Objetivo y resultados del Programa (objeto de evaluación)</vt:lpstr>
      <vt:lpstr>Contexto electoral</vt:lpstr>
      <vt:lpstr>Hallazgos</vt:lpstr>
      <vt:lpstr>Relevancia</vt:lpstr>
      <vt:lpstr>Efectividad</vt:lpstr>
      <vt:lpstr>Efectividad</vt:lpstr>
      <vt:lpstr>Eficiencia</vt:lpstr>
      <vt:lpstr>Eficiencia</vt:lpstr>
      <vt:lpstr>Eficiencia</vt:lpstr>
      <vt:lpstr>Impacto</vt:lpstr>
      <vt:lpstr>Impacto</vt:lpstr>
      <vt:lpstr>Sostenibilidad</vt:lpstr>
      <vt:lpstr>Sostenibilidad</vt:lpstr>
      <vt:lpstr>Conclusiones</vt:lpstr>
      <vt:lpstr>Relevancia</vt:lpstr>
      <vt:lpstr>Efectividad</vt:lpstr>
      <vt:lpstr>Eficiencia</vt:lpstr>
      <vt:lpstr>Impacto</vt:lpstr>
      <vt:lpstr>Sostenibilidad</vt:lpstr>
      <vt:lpstr>Recomendaciones</vt:lpstr>
      <vt:lpstr>Recomendaciones</vt:lpstr>
      <vt:lpstr>Recomendaciones </vt:lpstr>
      <vt:lpstr>Recomendaciones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Inter-American Program on Education for Democratic Values and Practices</dc:title>
  <dc:creator>Kimberly</dc:creator>
  <cp:lastModifiedBy>Austin Robles</cp:lastModifiedBy>
  <cp:revision>81</cp:revision>
  <dcterms:created xsi:type="dcterms:W3CDTF">2015-06-22T11:31:14Z</dcterms:created>
  <dcterms:modified xsi:type="dcterms:W3CDTF">2016-12-07T20:28:31Z</dcterms:modified>
</cp:coreProperties>
</file>