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4"/>
  </p:notesMasterIdLst>
  <p:handoutMasterIdLst>
    <p:handoutMasterId r:id="rId35"/>
  </p:handoutMasterIdLst>
  <p:sldIdLst>
    <p:sldId id="256" r:id="rId2"/>
    <p:sldId id="402" r:id="rId3"/>
    <p:sldId id="384" r:id="rId4"/>
    <p:sldId id="438" r:id="rId5"/>
    <p:sldId id="403" r:id="rId6"/>
    <p:sldId id="405" r:id="rId7"/>
    <p:sldId id="406" r:id="rId8"/>
    <p:sldId id="407" r:id="rId9"/>
    <p:sldId id="408" r:id="rId10"/>
    <p:sldId id="409" r:id="rId11"/>
    <p:sldId id="410" r:id="rId12"/>
    <p:sldId id="442" r:id="rId13"/>
    <p:sldId id="443" r:id="rId14"/>
    <p:sldId id="452" r:id="rId15"/>
    <p:sldId id="451" r:id="rId16"/>
    <p:sldId id="441" r:id="rId17"/>
    <p:sldId id="416" r:id="rId18"/>
    <p:sldId id="417" r:id="rId19"/>
    <p:sldId id="418" r:id="rId20"/>
    <p:sldId id="453" r:id="rId21"/>
    <p:sldId id="422" r:id="rId22"/>
    <p:sldId id="454" r:id="rId23"/>
    <p:sldId id="455" r:id="rId24"/>
    <p:sldId id="423" r:id="rId25"/>
    <p:sldId id="426" r:id="rId26"/>
    <p:sldId id="427" r:id="rId27"/>
    <p:sldId id="428" r:id="rId28"/>
    <p:sldId id="430" r:id="rId29"/>
    <p:sldId id="431" r:id="rId30"/>
    <p:sldId id="432" r:id="rId31"/>
    <p:sldId id="434" r:id="rId32"/>
    <p:sldId id="399" r:id="rId3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3" autoAdjust="0"/>
    <p:restoredTop sz="82295" autoAdjust="0"/>
  </p:normalViewPr>
  <p:slideViewPr>
    <p:cSldViewPr snapToObjects="1">
      <p:cViewPr>
        <p:scale>
          <a:sx n="59" d="100"/>
          <a:sy n="59" d="100"/>
        </p:scale>
        <p:origin x="-1452" y="-738"/>
      </p:cViewPr>
      <p:guideLst>
        <p:guide orient="horz" pos="2160"/>
        <p:guide pos="2880"/>
      </p:guideLst>
    </p:cSldViewPr>
  </p:slideViewPr>
  <p:outlineViewPr>
    <p:cViewPr>
      <p:scale>
        <a:sx n="33" d="100"/>
        <a:sy n="33" d="100"/>
      </p:scale>
      <p:origin x="0" y="5022"/>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65" d="100"/>
          <a:sy n="65" d="100"/>
        </p:scale>
        <p:origin x="-2766"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C01A06-1226-E94A-9FE2-FABAE570F1D2}" type="doc">
      <dgm:prSet loTypeId="urn:microsoft.com/office/officeart/2005/8/layout/radial6" loCatId="cycle" qsTypeId="urn:microsoft.com/office/officeart/2005/8/quickstyle/simple4" qsCatId="simple" csTypeId="urn:microsoft.com/office/officeart/2005/8/colors/accent1_2" csCatId="accent1" phldr="1"/>
      <dgm:spPr/>
      <dgm:t>
        <a:bodyPr/>
        <a:lstStyle/>
        <a:p>
          <a:endParaRPr lang="en-US"/>
        </a:p>
      </dgm:t>
    </dgm:pt>
    <dgm:pt modelId="{9038F57C-ECE6-0444-9848-F20A62AF16CE}">
      <dgm:prSet phldrT="[Text]" custT="1"/>
      <dgm:spPr>
        <a:solidFill>
          <a:schemeClr val="bg2">
            <a:lumMod val="75000"/>
            <a:lumOff val="25000"/>
          </a:schemeClr>
        </a:solidFill>
        <a:ln>
          <a:solidFill>
            <a:srgbClr val="C40043"/>
          </a:solidFill>
        </a:ln>
      </dgm:spPr>
      <dgm:t>
        <a:bodyPr/>
        <a:lstStyle/>
        <a:p>
          <a:r>
            <a:rPr lang="en-US" sz="2000" dirty="0" smtClean="0"/>
            <a:t>WHY WOMEN?</a:t>
          </a:r>
          <a:endParaRPr lang="en-US" sz="2000" dirty="0"/>
        </a:p>
      </dgm:t>
    </dgm:pt>
    <dgm:pt modelId="{0A01A633-C00A-5541-9BA4-3E98D996F448}" type="parTrans" cxnId="{C10F4246-27A7-B04F-86AB-80E508FE6312}">
      <dgm:prSet/>
      <dgm:spPr/>
      <dgm:t>
        <a:bodyPr/>
        <a:lstStyle/>
        <a:p>
          <a:endParaRPr lang="en-US" sz="1600"/>
        </a:p>
      </dgm:t>
    </dgm:pt>
    <dgm:pt modelId="{235D189E-EB95-B641-83F9-CE2659AB4162}" type="sibTrans" cxnId="{C10F4246-27A7-B04F-86AB-80E508FE6312}">
      <dgm:prSet/>
      <dgm:spPr/>
      <dgm:t>
        <a:bodyPr/>
        <a:lstStyle/>
        <a:p>
          <a:endParaRPr lang="en-US" sz="1600"/>
        </a:p>
      </dgm:t>
    </dgm:pt>
    <dgm:pt modelId="{F817D742-0A63-FA43-BC50-602068466DD8}">
      <dgm:prSet phldrT="[Text]" custT="1"/>
      <dgm:spPr>
        <a:ln>
          <a:solidFill>
            <a:schemeClr val="accent2"/>
          </a:solidFill>
        </a:ln>
      </dgm:spPr>
      <dgm:t>
        <a:bodyPr/>
        <a:lstStyle/>
        <a:p>
          <a:r>
            <a:rPr lang="en-US" sz="2000" dirty="0" smtClean="0"/>
            <a:t>Benefits</a:t>
          </a:r>
          <a:endParaRPr lang="en-US" sz="2000" dirty="0"/>
        </a:p>
      </dgm:t>
    </dgm:pt>
    <dgm:pt modelId="{E266F9E4-CD19-5045-8CBF-16F32F009635}" type="parTrans" cxnId="{A5F555E8-382E-4240-B652-527A8CFB10F4}">
      <dgm:prSet/>
      <dgm:spPr/>
      <dgm:t>
        <a:bodyPr/>
        <a:lstStyle/>
        <a:p>
          <a:endParaRPr lang="en-US" sz="1600"/>
        </a:p>
      </dgm:t>
    </dgm:pt>
    <dgm:pt modelId="{80217D08-3528-2448-80E2-A8F686161541}" type="sibTrans" cxnId="{A5F555E8-382E-4240-B652-527A8CFB10F4}">
      <dgm:prSet/>
      <dgm:spPr>
        <a:solidFill>
          <a:srgbClr val="C40043"/>
        </a:solidFill>
      </dgm:spPr>
      <dgm:t>
        <a:bodyPr/>
        <a:lstStyle/>
        <a:p>
          <a:endParaRPr lang="en-US" sz="1600"/>
        </a:p>
      </dgm:t>
    </dgm:pt>
    <dgm:pt modelId="{693E5A6C-D59C-5D4A-87A1-12E6FD24DB04}">
      <dgm:prSet phldrT="[Text]" custT="1"/>
      <dgm:spPr>
        <a:ln>
          <a:solidFill>
            <a:schemeClr val="accent2"/>
          </a:solidFill>
        </a:ln>
      </dgm:spPr>
      <dgm:t>
        <a:bodyPr/>
        <a:lstStyle/>
        <a:p>
          <a:r>
            <a:rPr lang="en-US" sz="2000" dirty="0" smtClean="0"/>
            <a:t>  Barriers </a:t>
          </a:r>
          <a:endParaRPr lang="en-US" sz="2000" dirty="0"/>
        </a:p>
      </dgm:t>
    </dgm:pt>
    <dgm:pt modelId="{94A633F5-B022-D847-BFE5-032446F6D473}" type="parTrans" cxnId="{03144FB1-C89A-114A-912F-6CCEBA4187C6}">
      <dgm:prSet/>
      <dgm:spPr/>
      <dgm:t>
        <a:bodyPr/>
        <a:lstStyle/>
        <a:p>
          <a:endParaRPr lang="en-US" sz="1600"/>
        </a:p>
      </dgm:t>
    </dgm:pt>
    <dgm:pt modelId="{972A25CB-3CAB-EA47-B4C0-D611D1F23AC0}" type="sibTrans" cxnId="{03144FB1-C89A-114A-912F-6CCEBA4187C6}">
      <dgm:prSet/>
      <dgm:spPr>
        <a:solidFill>
          <a:srgbClr val="C40043"/>
        </a:solidFill>
      </dgm:spPr>
      <dgm:t>
        <a:bodyPr/>
        <a:lstStyle/>
        <a:p>
          <a:endParaRPr lang="en-US" sz="1600"/>
        </a:p>
      </dgm:t>
    </dgm:pt>
    <dgm:pt modelId="{2FFE978D-86EA-DF4D-8ABB-ED93579C2053}">
      <dgm:prSet phldrT="[Text]" custT="1"/>
      <dgm:spPr>
        <a:ln>
          <a:solidFill>
            <a:schemeClr val="accent2"/>
          </a:solidFill>
        </a:ln>
      </dgm:spPr>
      <dgm:t>
        <a:bodyPr/>
        <a:lstStyle/>
        <a:p>
          <a:endParaRPr lang="en-US" sz="2000" dirty="0"/>
        </a:p>
      </dgm:t>
    </dgm:pt>
    <dgm:pt modelId="{0C75E8D4-C297-4348-B477-A0A9FDE8AD66}" type="parTrans" cxnId="{2C720F46-AF0B-D144-B910-55BB3998D222}">
      <dgm:prSet/>
      <dgm:spPr/>
      <dgm:t>
        <a:bodyPr/>
        <a:lstStyle/>
        <a:p>
          <a:endParaRPr lang="en-US" sz="1600"/>
        </a:p>
      </dgm:t>
    </dgm:pt>
    <dgm:pt modelId="{5D21DE6D-C868-974F-ADD3-24CD242431C6}" type="sibTrans" cxnId="{2C720F46-AF0B-D144-B910-55BB3998D222}">
      <dgm:prSet/>
      <dgm:spPr>
        <a:solidFill>
          <a:schemeClr val="accent2"/>
        </a:solidFill>
      </dgm:spPr>
      <dgm:t>
        <a:bodyPr/>
        <a:lstStyle/>
        <a:p>
          <a:endParaRPr lang="en-US" sz="1600"/>
        </a:p>
      </dgm:t>
    </dgm:pt>
    <dgm:pt modelId="{01AF875D-3559-2747-826B-421106705F28}" type="pres">
      <dgm:prSet presAssocID="{30C01A06-1226-E94A-9FE2-FABAE570F1D2}" presName="Name0" presStyleCnt="0">
        <dgm:presLayoutVars>
          <dgm:chMax val="1"/>
          <dgm:dir/>
          <dgm:animLvl val="ctr"/>
          <dgm:resizeHandles val="exact"/>
        </dgm:presLayoutVars>
      </dgm:prSet>
      <dgm:spPr/>
      <dgm:t>
        <a:bodyPr/>
        <a:lstStyle/>
        <a:p>
          <a:endParaRPr lang="en-US"/>
        </a:p>
      </dgm:t>
    </dgm:pt>
    <dgm:pt modelId="{1A870F08-4CF6-E143-A45D-53AEC3364CF1}" type="pres">
      <dgm:prSet presAssocID="{9038F57C-ECE6-0444-9848-F20A62AF16CE}" presName="centerShape" presStyleLbl="node0" presStyleIdx="0" presStyleCnt="1"/>
      <dgm:spPr/>
      <dgm:t>
        <a:bodyPr/>
        <a:lstStyle/>
        <a:p>
          <a:endParaRPr lang="en-US"/>
        </a:p>
      </dgm:t>
    </dgm:pt>
    <dgm:pt modelId="{BD6A74F8-9B31-9542-9484-F848C14C67AD}" type="pres">
      <dgm:prSet presAssocID="{F817D742-0A63-FA43-BC50-602068466DD8}" presName="node" presStyleLbl="node1" presStyleIdx="0" presStyleCnt="3" custScaleX="131348" custScaleY="132210" custRadScaleRad="94743" custRadScaleInc="-1857">
        <dgm:presLayoutVars>
          <dgm:bulletEnabled val="1"/>
        </dgm:presLayoutVars>
      </dgm:prSet>
      <dgm:spPr/>
      <dgm:t>
        <a:bodyPr/>
        <a:lstStyle/>
        <a:p>
          <a:endParaRPr lang="en-US"/>
        </a:p>
      </dgm:t>
    </dgm:pt>
    <dgm:pt modelId="{D6C51A3D-ECA8-014A-BB14-A777EB4BDD69}" type="pres">
      <dgm:prSet presAssocID="{F817D742-0A63-FA43-BC50-602068466DD8}" presName="dummy" presStyleCnt="0"/>
      <dgm:spPr/>
    </dgm:pt>
    <dgm:pt modelId="{FACD0304-655A-C840-8A0C-970CFB868DBD}" type="pres">
      <dgm:prSet presAssocID="{80217D08-3528-2448-80E2-A8F686161541}" presName="sibTrans" presStyleLbl="sibTrans2D1" presStyleIdx="0" presStyleCnt="3"/>
      <dgm:spPr/>
      <dgm:t>
        <a:bodyPr/>
        <a:lstStyle/>
        <a:p>
          <a:endParaRPr lang="en-US"/>
        </a:p>
      </dgm:t>
    </dgm:pt>
    <dgm:pt modelId="{CE065CC9-97A3-EE49-B802-C63979187441}" type="pres">
      <dgm:prSet presAssocID="{693E5A6C-D59C-5D4A-87A1-12E6FD24DB04}" presName="node" presStyleLbl="node1" presStyleIdx="1" presStyleCnt="3" custScaleX="131348" custScaleY="132210">
        <dgm:presLayoutVars>
          <dgm:bulletEnabled val="1"/>
        </dgm:presLayoutVars>
      </dgm:prSet>
      <dgm:spPr/>
      <dgm:t>
        <a:bodyPr/>
        <a:lstStyle/>
        <a:p>
          <a:endParaRPr lang="en-US"/>
        </a:p>
      </dgm:t>
    </dgm:pt>
    <dgm:pt modelId="{DA03D18A-6D62-8E47-BC43-097F4CBA01FF}" type="pres">
      <dgm:prSet presAssocID="{693E5A6C-D59C-5D4A-87A1-12E6FD24DB04}" presName="dummy" presStyleCnt="0"/>
      <dgm:spPr/>
    </dgm:pt>
    <dgm:pt modelId="{53C5DFD5-A3AE-BA40-ADF6-F678544681AC}" type="pres">
      <dgm:prSet presAssocID="{972A25CB-3CAB-EA47-B4C0-D611D1F23AC0}" presName="sibTrans" presStyleLbl="sibTrans2D1" presStyleIdx="1" presStyleCnt="3"/>
      <dgm:spPr/>
      <dgm:t>
        <a:bodyPr/>
        <a:lstStyle/>
        <a:p>
          <a:endParaRPr lang="en-US"/>
        </a:p>
      </dgm:t>
    </dgm:pt>
    <dgm:pt modelId="{8C7CAD17-7704-7843-BC20-8E679803C648}" type="pres">
      <dgm:prSet presAssocID="{2FFE978D-86EA-DF4D-8ABB-ED93579C2053}" presName="node" presStyleLbl="node1" presStyleIdx="2" presStyleCnt="3" custScaleX="131348" custScaleY="132210">
        <dgm:presLayoutVars>
          <dgm:bulletEnabled val="1"/>
        </dgm:presLayoutVars>
      </dgm:prSet>
      <dgm:spPr/>
      <dgm:t>
        <a:bodyPr/>
        <a:lstStyle/>
        <a:p>
          <a:endParaRPr lang="en-US"/>
        </a:p>
      </dgm:t>
    </dgm:pt>
    <dgm:pt modelId="{1D7BCE1B-3B30-2948-9EBC-72A17C8437AA}" type="pres">
      <dgm:prSet presAssocID="{2FFE978D-86EA-DF4D-8ABB-ED93579C2053}" presName="dummy" presStyleCnt="0"/>
      <dgm:spPr/>
    </dgm:pt>
    <dgm:pt modelId="{90876DE3-0262-3448-B2BD-6084A4613CFE}" type="pres">
      <dgm:prSet presAssocID="{5D21DE6D-C868-974F-ADD3-24CD242431C6}" presName="sibTrans" presStyleLbl="sibTrans2D1" presStyleIdx="2" presStyleCnt="3"/>
      <dgm:spPr/>
      <dgm:t>
        <a:bodyPr/>
        <a:lstStyle/>
        <a:p>
          <a:endParaRPr lang="en-US"/>
        </a:p>
      </dgm:t>
    </dgm:pt>
  </dgm:ptLst>
  <dgm:cxnLst>
    <dgm:cxn modelId="{372FC27E-860A-481E-9771-7E81D52F7611}" type="presOf" srcId="{F817D742-0A63-FA43-BC50-602068466DD8}" destId="{BD6A74F8-9B31-9542-9484-F848C14C67AD}" srcOrd="0" destOrd="0" presId="urn:microsoft.com/office/officeart/2005/8/layout/radial6"/>
    <dgm:cxn modelId="{C10F4246-27A7-B04F-86AB-80E508FE6312}" srcId="{30C01A06-1226-E94A-9FE2-FABAE570F1D2}" destId="{9038F57C-ECE6-0444-9848-F20A62AF16CE}" srcOrd="0" destOrd="0" parTransId="{0A01A633-C00A-5541-9BA4-3E98D996F448}" sibTransId="{235D189E-EB95-B641-83F9-CE2659AB4162}"/>
    <dgm:cxn modelId="{5D4B041F-BEC6-4A08-8569-F6BEC0E143C3}" type="presOf" srcId="{30C01A06-1226-E94A-9FE2-FABAE570F1D2}" destId="{01AF875D-3559-2747-826B-421106705F28}" srcOrd="0" destOrd="0" presId="urn:microsoft.com/office/officeart/2005/8/layout/radial6"/>
    <dgm:cxn modelId="{074AA8BF-4AAA-44E6-A316-B8E061FA63A2}" type="presOf" srcId="{693E5A6C-D59C-5D4A-87A1-12E6FD24DB04}" destId="{CE065CC9-97A3-EE49-B802-C63979187441}" srcOrd="0" destOrd="0" presId="urn:microsoft.com/office/officeart/2005/8/layout/radial6"/>
    <dgm:cxn modelId="{CD99450F-BB92-4E9E-A1EE-A760EF05F433}" type="presOf" srcId="{9038F57C-ECE6-0444-9848-F20A62AF16CE}" destId="{1A870F08-4CF6-E143-A45D-53AEC3364CF1}" srcOrd="0" destOrd="0" presId="urn:microsoft.com/office/officeart/2005/8/layout/radial6"/>
    <dgm:cxn modelId="{2C720F46-AF0B-D144-B910-55BB3998D222}" srcId="{9038F57C-ECE6-0444-9848-F20A62AF16CE}" destId="{2FFE978D-86EA-DF4D-8ABB-ED93579C2053}" srcOrd="2" destOrd="0" parTransId="{0C75E8D4-C297-4348-B477-A0A9FDE8AD66}" sibTransId="{5D21DE6D-C868-974F-ADD3-24CD242431C6}"/>
    <dgm:cxn modelId="{A5F555E8-382E-4240-B652-527A8CFB10F4}" srcId="{9038F57C-ECE6-0444-9848-F20A62AF16CE}" destId="{F817D742-0A63-FA43-BC50-602068466DD8}" srcOrd="0" destOrd="0" parTransId="{E266F9E4-CD19-5045-8CBF-16F32F009635}" sibTransId="{80217D08-3528-2448-80E2-A8F686161541}"/>
    <dgm:cxn modelId="{0F2A803D-719B-47DF-8333-492C455ADCD4}" type="presOf" srcId="{80217D08-3528-2448-80E2-A8F686161541}" destId="{FACD0304-655A-C840-8A0C-970CFB868DBD}" srcOrd="0" destOrd="0" presId="urn:microsoft.com/office/officeart/2005/8/layout/radial6"/>
    <dgm:cxn modelId="{3F5CDFB5-AE34-489A-BCD2-9BFED98AA7F3}" type="presOf" srcId="{2FFE978D-86EA-DF4D-8ABB-ED93579C2053}" destId="{8C7CAD17-7704-7843-BC20-8E679803C648}" srcOrd="0" destOrd="0" presId="urn:microsoft.com/office/officeart/2005/8/layout/radial6"/>
    <dgm:cxn modelId="{981CF650-C3F5-438C-A5B5-9C37ACBA1D90}" type="presOf" srcId="{972A25CB-3CAB-EA47-B4C0-D611D1F23AC0}" destId="{53C5DFD5-A3AE-BA40-ADF6-F678544681AC}" srcOrd="0" destOrd="0" presId="urn:microsoft.com/office/officeart/2005/8/layout/radial6"/>
    <dgm:cxn modelId="{03144FB1-C89A-114A-912F-6CCEBA4187C6}" srcId="{9038F57C-ECE6-0444-9848-F20A62AF16CE}" destId="{693E5A6C-D59C-5D4A-87A1-12E6FD24DB04}" srcOrd="1" destOrd="0" parTransId="{94A633F5-B022-D847-BFE5-032446F6D473}" sibTransId="{972A25CB-3CAB-EA47-B4C0-D611D1F23AC0}"/>
    <dgm:cxn modelId="{7A723898-CF16-496F-804E-7534E66FAA64}" type="presOf" srcId="{5D21DE6D-C868-974F-ADD3-24CD242431C6}" destId="{90876DE3-0262-3448-B2BD-6084A4613CFE}" srcOrd="0" destOrd="0" presId="urn:microsoft.com/office/officeart/2005/8/layout/radial6"/>
    <dgm:cxn modelId="{FC3FB5EC-4EE8-4E5C-AD91-CB9079BCD6B2}" type="presParOf" srcId="{01AF875D-3559-2747-826B-421106705F28}" destId="{1A870F08-4CF6-E143-A45D-53AEC3364CF1}" srcOrd="0" destOrd="0" presId="urn:microsoft.com/office/officeart/2005/8/layout/radial6"/>
    <dgm:cxn modelId="{D7C67C58-A93F-472A-B6CC-A3632468BFD8}" type="presParOf" srcId="{01AF875D-3559-2747-826B-421106705F28}" destId="{BD6A74F8-9B31-9542-9484-F848C14C67AD}" srcOrd="1" destOrd="0" presId="urn:microsoft.com/office/officeart/2005/8/layout/radial6"/>
    <dgm:cxn modelId="{644CEAE1-C77A-481A-B20C-4A924DACB580}" type="presParOf" srcId="{01AF875D-3559-2747-826B-421106705F28}" destId="{D6C51A3D-ECA8-014A-BB14-A777EB4BDD69}" srcOrd="2" destOrd="0" presId="urn:microsoft.com/office/officeart/2005/8/layout/radial6"/>
    <dgm:cxn modelId="{8E7C423E-21CA-4FC1-9E43-1EE402328644}" type="presParOf" srcId="{01AF875D-3559-2747-826B-421106705F28}" destId="{FACD0304-655A-C840-8A0C-970CFB868DBD}" srcOrd="3" destOrd="0" presId="urn:microsoft.com/office/officeart/2005/8/layout/radial6"/>
    <dgm:cxn modelId="{95D1D699-D9A3-43A3-8FC2-FEAAA49CCED5}" type="presParOf" srcId="{01AF875D-3559-2747-826B-421106705F28}" destId="{CE065CC9-97A3-EE49-B802-C63979187441}" srcOrd="4" destOrd="0" presId="urn:microsoft.com/office/officeart/2005/8/layout/radial6"/>
    <dgm:cxn modelId="{BF9E1A8E-0ABF-40BB-BC44-641E35326229}" type="presParOf" srcId="{01AF875D-3559-2747-826B-421106705F28}" destId="{DA03D18A-6D62-8E47-BC43-097F4CBA01FF}" srcOrd="5" destOrd="0" presId="urn:microsoft.com/office/officeart/2005/8/layout/radial6"/>
    <dgm:cxn modelId="{49BECD5E-630C-4EBF-AEA2-0C4EB1483D25}" type="presParOf" srcId="{01AF875D-3559-2747-826B-421106705F28}" destId="{53C5DFD5-A3AE-BA40-ADF6-F678544681AC}" srcOrd="6" destOrd="0" presId="urn:microsoft.com/office/officeart/2005/8/layout/radial6"/>
    <dgm:cxn modelId="{4A62113F-EFD0-4D20-AAB9-04B552EE5C8A}" type="presParOf" srcId="{01AF875D-3559-2747-826B-421106705F28}" destId="{8C7CAD17-7704-7843-BC20-8E679803C648}" srcOrd="7" destOrd="0" presId="urn:microsoft.com/office/officeart/2005/8/layout/radial6"/>
    <dgm:cxn modelId="{0BAFA4DF-E2EC-4801-87DF-8E4600D58559}" type="presParOf" srcId="{01AF875D-3559-2747-826B-421106705F28}" destId="{1D7BCE1B-3B30-2948-9EBC-72A17C8437AA}" srcOrd="8" destOrd="0" presId="urn:microsoft.com/office/officeart/2005/8/layout/radial6"/>
    <dgm:cxn modelId="{D2852976-0CEA-4A3F-8C57-3E01A2DD6384}" type="presParOf" srcId="{01AF875D-3559-2747-826B-421106705F28}" destId="{90876DE3-0262-3448-B2BD-6084A4613CFE}" srcOrd="9"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195BE9-6320-4ED2-BC14-292059FF070F}"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US"/>
        </a:p>
      </dgm:t>
    </dgm:pt>
    <dgm:pt modelId="{94C18106-3ED3-4F21-BA1E-397D5764970F}">
      <dgm:prSet phldrT="[Text]" custT="1"/>
      <dgm:spPr>
        <a:ln>
          <a:solidFill>
            <a:schemeClr val="accent2"/>
          </a:solidFill>
        </a:ln>
      </dgm:spPr>
      <dgm:t>
        <a:bodyPr/>
        <a:lstStyle/>
        <a:p>
          <a:r>
            <a:rPr lang="en-US" sz="2700" dirty="0" smtClean="0"/>
            <a:t>Women’s Political Participation</a:t>
          </a:r>
          <a:endParaRPr lang="en-US" sz="2700" dirty="0"/>
        </a:p>
      </dgm:t>
    </dgm:pt>
    <dgm:pt modelId="{307F7927-E767-4A4B-A98E-1DE9C71D5DE3}" type="parTrans" cxnId="{9E1271E9-62A1-4961-8717-38D1CB26C5CE}">
      <dgm:prSet/>
      <dgm:spPr/>
      <dgm:t>
        <a:bodyPr/>
        <a:lstStyle/>
        <a:p>
          <a:endParaRPr lang="en-US" sz="2700"/>
        </a:p>
      </dgm:t>
    </dgm:pt>
    <dgm:pt modelId="{90AA0BD7-30D1-47F3-A4CE-F76FBD4FADC9}" type="sibTrans" cxnId="{9E1271E9-62A1-4961-8717-38D1CB26C5CE}">
      <dgm:prSet/>
      <dgm:spPr/>
      <dgm:t>
        <a:bodyPr/>
        <a:lstStyle/>
        <a:p>
          <a:endParaRPr lang="en-US" sz="2700"/>
        </a:p>
      </dgm:t>
    </dgm:pt>
    <dgm:pt modelId="{B29B8A46-C3C1-4A0E-AC64-B63D81FAE4AE}">
      <dgm:prSet phldrT="[Text]" custT="1"/>
      <dgm:spPr>
        <a:solidFill>
          <a:srgbClr val="C40043"/>
        </a:solidFill>
        <a:ln>
          <a:solidFill>
            <a:schemeClr val="tx1"/>
          </a:solidFill>
        </a:ln>
      </dgm:spPr>
      <dgm:t>
        <a:bodyPr/>
        <a:lstStyle/>
        <a:p>
          <a:r>
            <a:rPr lang="en-US" sz="2700" dirty="0" smtClean="0"/>
            <a:t>Women’s Parliamentary Caucuses</a:t>
          </a:r>
          <a:endParaRPr lang="en-US" sz="2700" dirty="0"/>
        </a:p>
      </dgm:t>
    </dgm:pt>
    <dgm:pt modelId="{97CCADBC-92F1-4F3D-A70B-C1D59782F651}" type="parTrans" cxnId="{9C15A4D1-AD35-4C2B-B8B8-57F204DCC3AC}">
      <dgm:prSet/>
      <dgm:spPr/>
      <dgm:t>
        <a:bodyPr/>
        <a:lstStyle/>
        <a:p>
          <a:endParaRPr lang="en-US" sz="2700"/>
        </a:p>
      </dgm:t>
    </dgm:pt>
    <dgm:pt modelId="{FBBE67F7-AFA8-443A-A8B7-8431BD58587F}" type="sibTrans" cxnId="{9C15A4D1-AD35-4C2B-B8B8-57F204DCC3AC}">
      <dgm:prSet/>
      <dgm:spPr/>
      <dgm:t>
        <a:bodyPr/>
        <a:lstStyle/>
        <a:p>
          <a:endParaRPr lang="en-US" sz="2700"/>
        </a:p>
      </dgm:t>
    </dgm:pt>
    <dgm:pt modelId="{4DC9ED52-088E-4E3D-A359-CD8F68C64732}">
      <dgm:prSet phldrT="[Text]" custT="1"/>
      <dgm:spPr>
        <a:solidFill>
          <a:srgbClr val="C40043"/>
        </a:solidFill>
        <a:ln>
          <a:solidFill>
            <a:schemeClr val="tx1"/>
          </a:solidFill>
        </a:ln>
      </dgm:spPr>
      <dgm:t>
        <a:bodyPr/>
        <a:lstStyle/>
        <a:p>
          <a:r>
            <a:rPr lang="en-US" sz="2700" dirty="0" smtClean="0"/>
            <a:t>Single-sector</a:t>
          </a:r>
          <a:r>
            <a:rPr lang="en-US" sz="2700" baseline="0" dirty="0" smtClean="0"/>
            <a:t> Coalitions</a:t>
          </a:r>
          <a:endParaRPr lang="en-US" sz="2700" dirty="0"/>
        </a:p>
      </dgm:t>
    </dgm:pt>
    <dgm:pt modelId="{C84EF585-5B35-492A-9467-ADBAC3DCFA95}" type="parTrans" cxnId="{5D9D6AEC-8B87-41EB-A984-AD6B19594E9F}">
      <dgm:prSet/>
      <dgm:spPr/>
      <dgm:t>
        <a:bodyPr/>
        <a:lstStyle/>
        <a:p>
          <a:endParaRPr lang="en-US" sz="2700"/>
        </a:p>
      </dgm:t>
    </dgm:pt>
    <dgm:pt modelId="{F7170E83-8988-4033-B267-02F2C99D6102}" type="sibTrans" cxnId="{5D9D6AEC-8B87-41EB-A984-AD6B19594E9F}">
      <dgm:prSet/>
      <dgm:spPr/>
      <dgm:t>
        <a:bodyPr/>
        <a:lstStyle/>
        <a:p>
          <a:endParaRPr lang="en-US" sz="2700"/>
        </a:p>
      </dgm:t>
    </dgm:pt>
    <dgm:pt modelId="{35D9699F-F819-43EA-9ACB-4E1ABA2CF375}">
      <dgm:prSet phldrT="[Text]" custT="1"/>
      <dgm:spPr>
        <a:solidFill>
          <a:srgbClr val="C40043"/>
        </a:solidFill>
        <a:ln>
          <a:solidFill>
            <a:schemeClr val="tx1"/>
          </a:solidFill>
        </a:ln>
      </dgm:spPr>
      <dgm:t>
        <a:bodyPr/>
        <a:lstStyle/>
        <a:p>
          <a:r>
            <a:rPr lang="en-US" sz="2700" dirty="0" smtClean="0"/>
            <a:t>Women’s Wings within Political Parties</a:t>
          </a:r>
          <a:endParaRPr lang="en-US" sz="2700" dirty="0"/>
        </a:p>
      </dgm:t>
    </dgm:pt>
    <dgm:pt modelId="{A734F24D-CC81-4DA9-8105-8F14FD4BE7E8}" type="parTrans" cxnId="{AE5F5A65-6E9E-48E9-A71C-F04DEF149D92}">
      <dgm:prSet/>
      <dgm:spPr/>
      <dgm:t>
        <a:bodyPr/>
        <a:lstStyle/>
        <a:p>
          <a:endParaRPr lang="en-US" sz="2700"/>
        </a:p>
      </dgm:t>
    </dgm:pt>
    <dgm:pt modelId="{EEAF908F-5EB6-4EE0-BEDA-934F8730B279}" type="sibTrans" cxnId="{AE5F5A65-6E9E-48E9-A71C-F04DEF149D92}">
      <dgm:prSet/>
      <dgm:spPr/>
      <dgm:t>
        <a:bodyPr/>
        <a:lstStyle/>
        <a:p>
          <a:endParaRPr lang="en-US" sz="2700"/>
        </a:p>
      </dgm:t>
    </dgm:pt>
    <dgm:pt modelId="{C01E8BFE-793A-44CE-A955-1D1B5D1DAFEB}">
      <dgm:prSet phldrT="[Text]" custT="1"/>
      <dgm:spPr>
        <a:solidFill>
          <a:srgbClr val="C40043"/>
        </a:solidFill>
        <a:ln>
          <a:solidFill>
            <a:schemeClr val="tx1"/>
          </a:solidFill>
        </a:ln>
      </dgm:spPr>
      <dgm:t>
        <a:bodyPr/>
        <a:lstStyle/>
        <a:p>
          <a:r>
            <a:rPr lang="en-US" sz="2700" dirty="0" smtClean="0"/>
            <a:t>Cross-Sector Groups</a:t>
          </a:r>
          <a:endParaRPr lang="en-US" sz="2700" dirty="0"/>
        </a:p>
      </dgm:t>
    </dgm:pt>
    <dgm:pt modelId="{030E80AC-A64B-431D-B787-A6374819B6C9}" type="parTrans" cxnId="{AA5C37C0-8FD3-4E66-9642-2242100913C0}">
      <dgm:prSet/>
      <dgm:spPr/>
      <dgm:t>
        <a:bodyPr/>
        <a:lstStyle/>
        <a:p>
          <a:endParaRPr lang="en-US" sz="2700"/>
        </a:p>
      </dgm:t>
    </dgm:pt>
    <dgm:pt modelId="{283480BE-E87F-4155-AE62-2D907F3624A0}" type="sibTrans" cxnId="{AA5C37C0-8FD3-4E66-9642-2242100913C0}">
      <dgm:prSet/>
      <dgm:spPr/>
      <dgm:t>
        <a:bodyPr/>
        <a:lstStyle/>
        <a:p>
          <a:endParaRPr lang="en-US" sz="2700"/>
        </a:p>
      </dgm:t>
    </dgm:pt>
    <dgm:pt modelId="{724D8F57-DC2C-4222-8466-FE0E455B86D4}" type="pres">
      <dgm:prSet presAssocID="{0D195BE9-6320-4ED2-BC14-292059FF070F}" presName="Name0" presStyleCnt="0">
        <dgm:presLayoutVars>
          <dgm:chMax val="1"/>
          <dgm:chPref val="1"/>
          <dgm:dir/>
          <dgm:animOne val="branch"/>
          <dgm:animLvl val="lvl"/>
        </dgm:presLayoutVars>
      </dgm:prSet>
      <dgm:spPr/>
      <dgm:t>
        <a:bodyPr/>
        <a:lstStyle/>
        <a:p>
          <a:endParaRPr lang="en-US"/>
        </a:p>
      </dgm:t>
    </dgm:pt>
    <dgm:pt modelId="{150BA584-94C6-4E09-BF33-E838207BF7FC}" type="pres">
      <dgm:prSet presAssocID="{94C18106-3ED3-4F21-BA1E-397D5764970F}" presName="singleCycle" presStyleCnt="0"/>
      <dgm:spPr/>
    </dgm:pt>
    <dgm:pt modelId="{570AC26E-C3AF-41E3-8B1B-BC8A791EBB17}" type="pres">
      <dgm:prSet presAssocID="{94C18106-3ED3-4F21-BA1E-397D5764970F}" presName="singleCenter" presStyleLbl="node1" presStyleIdx="0" presStyleCnt="5" custScaleX="145846" custScaleY="75941">
        <dgm:presLayoutVars>
          <dgm:chMax val="7"/>
          <dgm:chPref val="7"/>
        </dgm:presLayoutVars>
      </dgm:prSet>
      <dgm:spPr/>
      <dgm:t>
        <a:bodyPr/>
        <a:lstStyle/>
        <a:p>
          <a:endParaRPr lang="en-US"/>
        </a:p>
      </dgm:t>
    </dgm:pt>
    <dgm:pt modelId="{393F1A14-A482-40D4-BF52-1C301D71E355}" type="pres">
      <dgm:prSet presAssocID="{97CCADBC-92F1-4F3D-A70B-C1D59782F651}" presName="Name56" presStyleLbl="parChTrans1D2" presStyleIdx="0" presStyleCnt="4"/>
      <dgm:spPr/>
      <dgm:t>
        <a:bodyPr/>
        <a:lstStyle/>
        <a:p>
          <a:endParaRPr lang="en-US"/>
        </a:p>
      </dgm:t>
    </dgm:pt>
    <dgm:pt modelId="{0823C35D-8B67-4148-AA98-26D521142857}" type="pres">
      <dgm:prSet presAssocID="{B29B8A46-C3C1-4A0E-AC64-B63D81FAE4AE}" presName="text0" presStyleLbl="node1" presStyleIdx="1" presStyleCnt="5" custScaleX="245263" custScaleY="133173">
        <dgm:presLayoutVars>
          <dgm:bulletEnabled val="1"/>
        </dgm:presLayoutVars>
      </dgm:prSet>
      <dgm:spPr/>
      <dgm:t>
        <a:bodyPr/>
        <a:lstStyle/>
        <a:p>
          <a:endParaRPr lang="en-US"/>
        </a:p>
      </dgm:t>
    </dgm:pt>
    <dgm:pt modelId="{901E929B-F33D-48F3-BDB6-834361D0A03C}" type="pres">
      <dgm:prSet presAssocID="{C84EF585-5B35-492A-9467-ADBAC3DCFA95}" presName="Name56" presStyleLbl="parChTrans1D2" presStyleIdx="1" presStyleCnt="4"/>
      <dgm:spPr/>
      <dgm:t>
        <a:bodyPr/>
        <a:lstStyle/>
        <a:p>
          <a:endParaRPr lang="en-US"/>
        </a:p>
      </dgm:t>
    </dgm:pt>
    <dgm:pt modelId="{0B449FE5-E02D-49AF-BAA2-6D7091BA8632}" type="pres">
      <dgm:prSet presAssocID="{4DC9ED52-088E-4E3D-A359-CD8F68C64732}" presName="text0" presStyleLbl="node1" presStyleIdx="2" presStyleCnt="5" custScaleX="234022" custScaleY="129701" custRadScaleRad="132922" custRadScaleInc="-482">
        <dgm:presLayoutVars>
          <dgm:bulletEnabled val="1"/>
        </dgm:presLayoutVars>
      </dgm:prSet>
      <dgm:spPr/>
      <dgm:t>
        <a:bodyPr/>
        <a:lstStyle/>
        <a:p>
          <a:endParaRPr lang="en-US"/>
        </a:p>
      </dgm:t>
    </dgm:pt>
    <dgm:pt modelId="{026E985A-96CB-437F-B659-402205948336}" type="pres">
      <dgm:prSet presAssocID="{A734F24D-CC81-4DA9-8105-8F14FD4BE7E8}" presName="Name56" presStyleLbl="parChTrans1D2" presStyleIdx="2" presStyleCnt="4"/>
      <dgm:spPr/>
      <dgm:t>
        <a:bodyPr/>
        <a:lstStyle/>
        <a:p>
          <a:endParaRPr lang="en-US"/>
        </a:p>
      </dgm:t>
    </dgm:pt>
    <dgm:pt modelId="{A5C70D20-A07C-438E-BE0D-708754D6E3E4}" type="pres">
      <dgm:prSet presAssocID="{35D9699F-F819-43EA-9ACB-4E1ABA2CF375}" presName="text0" presStyleLbl="node1" presStyleIdx="3" presStyleCnt="5" custScaleX="242030" custScaleY="136105" custRadScaleRad="144313" custRadScaleInc="200780">
        <dgm:presLayoutVars>
          <dgm:bulletEnabled val="1"/>
        </dgm:presLayoutVars>
      </dgm:prSet>
      <dgm:spPr/>
      <dgm:t>
        <a:bodyPr/>
        <a:lstStyle/>
        <a:p>
          <a:endParaRPr lang="en-US"/>
        </a:p>
      </dgm:t>
    </dgm:pt>
    <dgm:pt modelId="{968E3FAD-D1A4-4B60-A69D-869532085083}" type="pres">
      <dgm:prSet presAssocID="{030E80AC-A64B-431D-B787-A6374819B6C9}" presName="Name56" presStyleLbl="parChTrans1D2" presStyleIdx="3" presStyleCnt="4"/>
      <dgm:spPr/>
      <dgm:t>
        <a:bodyPr/>
        <a:lstStyle/>
        <a:p>
          <a:endParaRPr lang="en-US"/>
        </a:p>
      </dgm:t>
    </dgm:pt>
    <dgm:pt modelId="{2F492936-E247-4302-B0CE-A65C85AC9F22}" type="pres">
      <dgm:prSet presAssocID="{C01E8BFE-793A-44CE-A955-1D1B5D1DAFEB}" presName="text0" presStyleLbl="node1" presStyleIdx="4" presStyleCnt="5" custScaleX="273671" custScaleY="145922" custRadScaleRad="88841" custRadScaleInc="-201344">
        <dgm:presLayoutVars>
          <dgm:bulletEnabled val="1"/>
        </dgm:presLayoutVars>
      </dgm:prSet>
      <dgm:spPr/>
      <dgm:t>
        <a:bodyPr/>
        <a:lstStyle/>
        <a:p>
          <a:endParaRPr lang="en-US"/>
        </a:p>
      </dgm:t>
    </dgm:pt>
  </dgm:ptLst>
  <dgm:cxnLst>
    <dgm:cxn modelId="{0362C7CC-4450-4859-9085-089AEECBE79B}" type="presOf" srcId="{A734F24D-CC81-4DA9-8105-8F14FD4BE7E8}" destId="{026E985A-96CB-437F-B659-402205948336}" srcOrd="0" destOrd="0" presId="urn:microsoft.com/office/officeart/2008/layout/RadialCluster"/>
    <dgm:cxn modelId="{9C15A4D1-AD35-4C2B-B8B8-57F204DCC3AC}" srcId="{94C18106-3ED3-4F21-BA1E-397D5764970F}" destId="{B29B8A46-C3C1-4A0E-AC64-B63D81FAE4AE}" srcOrd="0" destOrd="0" parTransId="{97CCADBC-92F1-4F3D-A70B-C1D59782F651}" sibTransId="{FBBE67F7-AFA8-443A-A8B7-8431BD58587F}"/>
    <dgm:cxn modelId="{BFCDA58E-EE46-405E-AB60-C313D9DC804D}" type="presOf" srcId="{97CCADBC-92F1-4F3D-A70B-C1D59782F651}" destId="{393F1A14-A482-40D4-BF52-1C301D71E355}" srcOrd="0" destOrd="0" presId="urn:microsoft.com/office/officeart/2008/layout/RadialCluster"/>
    <dgm:cxn modelId="{F2556B3B-3FEF-4FEA-816F-3A6E29335EDE}" type="presOf" srcId="{0D195BE9-6320-4ED2-BC14-292059FF070F}" destId="{724D8F57-DC2C-4222-8466-FE0E455B86D4}" srcOrd="0" destOrd="0" presId="urn:microsoft.com/office/officeart/2008/layout/RadialCluster"/>
    <dgm:cxn modelId="{9E1271E9-62A1-4961-8717-38D1CB26C5CE}" srcId="{0D195BE9-6320-4ED2-BC14-292059FF070F}" destId="{94C18106-3ED3-4F21-BA1E-397D5764970F}" srcOrd="0" destOrd="0" parTransId="{307F7927-E767-4A4B-A98E-1DE9C71D5DE3}" sibTransId="{90AA0BD7-30D1-47F3-A4CE-F76FBD4FADC9}"/>
    <dgm:cxn modelId="{8FF6188E-AEE0-4BC7-A4D5-5A593823DDBE}" type="presOf" srcId="{4DC9ED52-088E-4E3D-A359-CD8F68C64732}" destId="{0B449FE5-E02D-49AF-BAA2-6D7091BA8632}" srcOrd="0" destOrd="0" presId="urn:microsoft.com/office/officeart/2008/layout/RadialCluster"/>
    <dgm:cxn modelId="{ED4F57B9-04E8-485D-9B47-B4D921F51737}" type="presOf" srcId="{030E80AC-A64B-431D-B787-A6374819B6C9}" destId="{968E3FAD-D1A4-4B60-A69D-869532085083}" srcOrd="0" destOrd="0" presId="urn:microsoft.com/office/officeart/2008/layout/RadialCluster"/>
    <dgm:cxn modelId="{AE5F5A65-6E9E-48E9-A71C-F04DEF149D92}" srcId="{94C18106-3ED3-4F21-BA1E-397D5764970F}" destId="{35D9699F-F819-43EA-9ACB-4E1ABA2CF375}" srcOrd="2" destOrd="0" parTransId="{A734F24D-CC81-4DA9-8105-8F14FD4BE7E8}" sibTransId="{EEAF908F-5EB6-4EE0-BEDA-934F8730B279}"/>
    <dgm:cxn modelId="{B0F794E4-5278-4A3F-B767-450CBE095170}" type="presOf" srcId="{B29B8A46-C3C1-4A0E-AC64-B63D81FAE4AE}" destId="{0823C35D-8B67-4148-AA98-26D521142857}" srcOrd="0" destOrd="0" presId="urn:microsoft.com/office/officeart/2008/layout/RadialCluster"/>
    <dgm:cxn modelId="{769454A4-DD87-413A-B5A0-192974F11C3D}" type="presOf" srcId="{94C18106-3ED3-4F21-BA1E-397D5764970F}" destId="{570AC26E-C3AF-41E3-8B1B-BC8A791EBB17}" srcOrd="0" destOrd="0" presId="urn:microsoft.com/office/officeart/2008/layout/RadialCluster"/>
    <dgm:cxn modelId="{4938F36A-C43A-463E-9DFD-A57CDCF28AEA}" type="presOf" srcId="{C84EF585-5B35-492A-9467-ADBAC3DCFA95}" destId="{901E929B-F33D-48F3-BDB6-834361D0A03C}" srcOrd="0" destOrd="0" presId="urn:microsoft.com/office/officeart/2008/layout/RadialCluster"/>
    <dgm:cxn modelId="{0A2F550B-3585-4F03-AB45-40975698A734}" type="presOf" srcId="{C01E8BFE-793A-44CE-A955-1D1B5D1DAFEB}" destId="{2F492936-E247-4302-B0CE-A65C85AC9F22}" srcOrd="0" destOrd="0" presId="urn:microsoft.com/office/officeart/2008/layout/RadialCluster"/>
    <dgm:cxn modelId="{AA5C37C0-8FD3-4E66-9642-2242100913C0}" srcId="{94C18106-3ED3-4F21-BA1E-397D5764970F}" destId="{C01E8BFE-793A-44CE-A955-1D1B5D1DAFEB}" srcOrd="3" destOrd="0" parTransId="{030E80AC-A64B-431D-B787-A6374819B6C9}" sibTransId="{283480BE-E87F-4155-AE62-2D907F3624A0}"/>
    <dgm:cxn modelId="{5D9D6AEC-8B87-41EB-A984-AD6B19594E9F}" srcId="{94C18106-3ED3-4F21-BA1E-397D5764970F}" destId="{4DC9ED52-088E-4E3D-A359-CD8F68C64732}" srcOrd="1" destOrd="0" parTransId="{C84EF585-5B35-492A-9467-ADBAC3DCFA95}" sibTransId="{F7170E83-8988-4033-B267-02F2C99D6102}"/>
    <dgm:cxn modelId="{F7410D3B-D173-4926-BE06-036332BB659C}" type="presOf" srcId="{35D9699F-F819-43EA-9ACB-4E1ABA2CF375}" destId="{A5C70D20-A07C-438E-BE0D-708754D6E3E4}" srcOrd="0" destOrd="0" presId="urn:microsoft.com/office/officeart/2008/layout/RadialCluster"/>
    <dgm:cxn modelId="{8469E8BF-29DB-48EF-BDBE-ABC8BFC3993B}" type="presParOf" srcId="{724D8F57-DC2C-4222-8466-FE0E455B86D4}" destId="{150BA584-94C6-4E09-BF33-E838207BF7FC}" srcOrd="0" destOrd="0" presId="urn:microsoft.com/office/officeart/2008/layout/RadialCluster"/>
    <dgm:cxn modelId="{4F50FAED-0125-473C-AC30-C07B8BC623CC}" type="presParOf" srcId="{150BA584-94C6-4E09-BF33-E838207BF7FC}" destId="{570AC26E-C3AF-41E3-8B1B-BC8A791EBB17}" srcOrd="0" destOrd="0" presId="urn:microsoft.com/office/officeart/2008/layout/RadialCluster"/>
    <dgm:cxn modelId="{E5FBC32D-7F29-4219-9D39-8476F9ED7D75}" type="presParOf" srcId="{150BA584-94C6-4E09-BF33-E838207BF7FC}" destId="{393F1A14-A482-40D4-BF52-1C301D71E355}" srcOrd="1" destOrd="0" presId="urn:microsoft.com/office/officeart/2008/layout/RadialCluster"/>
    <dgm:cxn modelId="{038247DA-91EF-4770-9F89-50A346E3D89C}" type="presParOf" srcId="{150BA584-94C6-4E09-BF33-E838207BF7FC}" destId="{0823C35D-8B67-4148-AA98-26D521142857}" srcOrd="2" destOrd="0" presId="urn:microsoft.com/office/officeart/2008/layout/RadialCluster"/>
    <dgm:cxn modelId="{487F1EBA-4CFD-4464-ACCD-022084CA4549}" type="presParOf" srcId="{150BA584-94C6-4E09-BF33-E838207BF7FC}" destId="{901E929B-F33D-48F3-BDB6-834361D0A03C}" srcOrd="3" destOrd="0" presId="urn:microsoft.com/office/officeart/2008/layout/RadialCluster"/>
    <dgm:cxn modelId="{AA568689-39D9-4C20-B988-93F5A6041AF9}" type="presParOf" srcId="{150BA584-94C6-4E09-BF33-E838207BF7FC}" destId="{0B449FE5-E02D-49AF-BAA2-6D7091BA8632}" srcOrd="4" destOrd="0" presId="urn:microsoft.com/office/officeart/2008/layout/RadialCluster"/>
    <dgm:cxn modelId="{FC75BEA3-73EF-4B34-AB7D-53C2626B0AEE}" type="presParOf" srcId="{150BA584-94C6-4E09-BF33-E838207BF7FC}" destId="{026E985A-96CB-437F-B659-402205948336}" srcOrd="5" destOrd="0" presId="urn:microsoft.com/office/officeart/2008/layout/RadialCluster"/>
    <dgm:cxn modelId="{C6B7D3CD-10C1-4D7D-8CE8-FB4C278CC190}" type="presParOf" srcId="{150BA584-94C6-4E09-BF33-E838207BF7FC}" destId="{A5C70D20-A07C-438E-BE0D-708754D6E3E4}" srcOrd="6" destOrd="0" presId="urn:microsoft.com/office/officeart/2008/layout/RadialCluster"/>
    <dgm:cxn modelId="{624FDC0F-659A-46CD-9246-616514172DBE}" type="presParOf" srcId="{150BA584-94C6-4E09-BF33-E838207BF7FC}" destId="{968E3FAD-D1A4-4B60-A69D-869532085083}" srcOrd="7" destOrd="0" presId="urn:microsoft.com/office/officeart/2008/layout/RadialCluster"/>
    <dgm:cxn modelId="{F6AF6A0F-9A79-4855-857E-9CD375525DDE}" type="presParOf" srcId="{150BA584-94C6-4E09-BF33-E838207BF7FC}" destId="{2F492936-E247-4302-B0CE-A65C85AC9F22}" srcOrd="8"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876DE3-0262-3448-B2BD-6084A4613CFE}">
      <dsp:nvSpPr>
        <dsp:cNvPr id="0" name=""/>
        <dsp:cNvSpPr/>
      </dsp:nvSpPr>
      <dsp:spPr>
        <a:xfrm>
          <a:off x="1985237" y="832208"/>
          <a:ext cx="4140429" cy="4140429"/>
        </a:xfrm>
        <a:prstGeom prst="blockArc">
          <a:avLst>
            <a:gd name="adj1" fmla="val 9202462"/>
            <a:gd name="adj2" fmla="val 16061728"/>
            <a:gd name="adj3" fmla="val 4640"/>
          </a:avLst>
        </a:prstGeom>
        <a:solidFill>
          <a:schemeClr val="accent2"/>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53C5DFD5-A3AE-BA40-ADF6-F678544681AC}">
      <dsp:nvSpPr>
        <dsp:cNvPr id="0" name=""/>
        <dsp:cNvSpPr/>
      </dsp:nvSpPr>
      <dsp:spPr>
        <a:xfrm>
          <a:off x="1928761" y="727376"/>
          <a:ext cx="4140429" cy="4140429"/>
        </a:xfrm>
        <a:prstGeom prst="blockArc">
          <a:avLst>
            <a:gd name="adj1" fmla="val 1800000"/>
            <a:gd name="adj2" fmla="val 9000000"/>
            <a:gd name="adj3" fmla="val 4640"/>
          </a:avLst>
        </a:prstGeom>
        <a:solidFill>
          <a:srgbClr val="C40043"/>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FACD0304-655A-C840-8A0C-970CFB868DBD}">
      <dsp:nvSpPr>
        <dsp:cNvPr id="0" name=""/>
        <dsp:cNvSpPr/>
      </dsp:nvSpPr>
      <dsp:spPr>
        <a:xfrm>
          <a:off x="1871594" y="833586"/>
          <a:ext cx="4140429" cy="4140429"/>
        </a:xfrm>
        <a:prstGeom prst="blockArc">
          <a:avLst>
            <a:gd name="adj1" fmla="val 16254962"/>
            <a:gd name="adj2" fmla="val 1594920"/>
            <a:gd name="adj3" fmla="val 4640"/>
          </a:avLst>
        </a:prstGeom>
        <a:solidFill>
          <a:srgbClr val="C40043"/>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1A870F08-4CF6-E143-A45D-53AEC3364CF1}">
      <dsp:nvSpPr>
        <dsp:cNvPr id="0" name=""/>
        <dsp:cNvSpPr/>
      </dsp:nvSpPr>
      <dsp:spPr>
        <a:xfrm>
          <a:off x="3046094" y="1844710"/>
          <a:ext cx="1905762" cy="1905762"/>
        </a:xfrm>
        <a:prstGeom prst="ellipse">
          <a:avLst/>
        </a:prstGeom>
        <a:solidFill>
          <a:schemeClr val="bg2">
            <a:lumMod val="75000"/>
            <a:lumOff val="25000"/>
          </a:schemeClr>
        </a:solidFill>
        <a:ln>
          <a:solidFill>
            <a:srgbClr val="C40043"/>
          </a:solid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WHY WOMEN?</a:t>
          </a:r>
          <a:endParaRPr lang="en-US" sz="2000" kern="1200" dirty="0"/>
        </a:p>
      </dsp:txBody>
      <dsp:txXfrm>
        <a:off x="3325186" y="2123802"/>
        <a:ext cx="1347578" cy="1347578"/>
      </dsp:txXfrm>
    </dsp:sp>
    <dsp:sp modelId="{BD6A74F8-9B31-9542-9484-F848C14C67AD}">
      <dsp:nvSpPr>
        <dsp:cNvPr id="0" name=""/>
        <dsp:cNvSpPr/>
      </dsp:nvSpPr>
      <dsp:spPr>
        <a:xfrm>
          <a:off x="3098025" y="6"/>
          <a:ext cx="1752226" cy="1763725"/>
        </a:xfrm>
        <a:prstGeom prst="ellipse">
          <a:avLst/>
        </a:prstGeom>
        <a:solidFill>
          <a:schemeClr val="accent1">
            <a:hueOff val="0"/>
            <a:satOff val="0"/>
            <a:lumOff val="0"/>
            <a:alphaOff val="0"/>
          </a:schemeClr>
        </a:solidFill>
        <a:ln>
          <a:solidFill>
            <a:schemeClr val="accent2"/>
          </a:solid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Benefits</a:t>
          </a:r>
          <a:endParaRPr lang="en-US" sz="2000" kern="1200" dirty="0"/>
        </a:p>
      </dsp:txBody>
      <dsp:txXfrm>
        <a:off x="3354633" y="258298"/>
        <a:ext cx="1239010" cy="1247141"/>
      </dsp:txXfrm>
    </dsp:sp>
    <dsp:sp modelId="{CE065CC9-97A3-EE49-B802-C63979187441}">
      <dsp:nvSpPr>
        <dsp:cNvPr id="0" name=""/>
        <dsp:cNvSpPr/>
      </dsp:nvSpPr>
      <dsp:spPr>
        <a:xfrm>
          <a:off x="4874130" y="2926824"/>
          <a:ext cx="1752226" cy="1763725"/>
        </a:xfrm>
        <a:prstGeom prst="ellipse">
          <a:avLst/>
        </a:prstGeom>
        <a:solidFill>
          <a:schemeClr val="accent1">
            <a:hueOff val="0"/>
            <a:satOff val="0"/>
            <a:lumOff val="0"/>
            <a:alphaOff val="0"/>
          </a:schemeClr>
        </a:solidFill>
        <a:ln>
          <a:solidFill>
            <a:schemeClr val="accent2"/>
          </a:solid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  Barriers </a:t>
          </a:r>
          <a:endParaRPr lang="en-US" sz="2000" kern="1200" dirty="0"/>
        </a:p>
      </dsp:txBody>
      <dsp:txXfrm>
        <a:off x="5130738" y="3185116"/>
        <a:ext cx="1239010" cy="1247141"/>
      </dsp:txXfrm>
    </dsp:sp>
    <dsp:sp modelId="{8C7CAD17-7704-7843-BC20-8E679803C648}">
      <dsp:nvSpPr>
        <dsp:cNvPr id="0" name=""/>
        <dsp:cNvSpPr/>
      </dsp:nvSpPr>
      <dsp:spPr>
        <a:xfrm>
          <a:off x="1371595" y="2926824"/>
          <a:ext cx="1752226" cy="1763725"/>
        </a:xfrm>
        <a:prstGeom prst="ellipse">
          <a:avLst/>
        </a:prstGeom>
        <a:solidFill>
          <a:schemeClr val="accent1">
            <a:hueOff val="0"/>
            <a:satOff val="0"/>
            <a:lumOff val="0"/>
            <a:alphaOff val="0"/>
          </a:schemeClr>
        </a:solidFill>
        <a:ln>
          <a:solidFill>
            <a:schemeClr val="accent2"/>
          </a:solid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US" sz="2000" kern="1200" dirty="0"/>
        </a:p>
      </dsp:txBody>
      <dsp:txXfrm>
        <a:off x="1628203" y="3185116"/>
        <a:ext cx="1239010" cy="12471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0AC26E-C3AF-41E3-8B1B-BC8A791EBB17}">
      <dsp:nvSpPr>
        <dsp:cNvPr id="0" name=""/>
        <dsp:cNvSpPr/>
      </dsp:nvSpPr>
      <dsp:spPr>
        <a:xfrm>
          <a:off x="3091818" y="1904998"/>
          <a:ext cx="2167125" cy="1128407"/>
        </a:xfrm>
        <a:prstGeom prst="roundRect">
          <a:avLst/>
        </a:prstGeom>
        <a:solidFill>
          <a:schemeClr val="accent1">
            <a:hueOff val="0"/>
            <a:satOff val="0"/>
            <a:lumOff val="0"/>
            <a:alphaOff val="0"/>
          </a:schemeClr>
        </a:solidFill>
        <a:ln w="1905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1200150">
            <a:lnSpc>
              <a:spcPct val="90000"/>
            </a:lnSpc>
            <a:spcBef>
              <a:spcPct val="0"/>
            </a:spcBef>
            <a:spcAft>
              <a:spcPct val="35000"/>
            </a:spcAft>
          </a:pPr>
          <a:r>
            <a:rPr lang="en-US" sz="2700" kern="1200" dirty="0" smtClean="0"/>
            <a:t>Women’s Political Participation</a:t>
          </a:r>
          <a:endParaRPr lang="en-US" sz="2700" kern="1200" dirty="0"/>
        </a:p>
      </dsp:txBody>
      <dsp:txXfrm>
        <a:off x="3146902" y="1960082"/>
        <a:ext cx="2056957" cy="1018239"/>
      </dsp:txXfrm>
    </dsp:sp>
    <dsp:sp modelId="{393F1A14-A482-40D4-BF52-1C301D71E355}">
      <dsp:nvSpPr>
        <dsp:cNvPr id="0" name=""/>
        <dsp:cNvSpPr/>
      </dsp:nvSpPr>
      <dsp:spPr>
        <a:xfrm rot="16200000">
          <a:off x="3799786" y="1529403"/>
          <a:ext cx="751190" cy="0"/>
        </a:xfrm>
        <a:custGeom>
          <a:avLst/>
          <a:gdLst/>
          <a:ahLst/>
          <a:cxnLst/>
          <a:rect l="0" t="0" r="0" b="0"/>
          <a:pathLst>
            <a:path>
              <a:moveTo>
                <a:pt x="0" y="0"/>
              </a:moveTo>
              <a:lnTo>
                <a:pt x="751190" y="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23C35D-8B67-4148-AA98-26D521142857}">
      <dsp:nvSpPr>
        <dsp:cNvPr id="0" name=""/>
        <dsp:cNvSpPr/>
      </dsp:nvSpPr>
      <dsp:spPr>
        <a:xfrm>
          <a:off x="2954520" y="-171999"/>
          <a:ext cx="2441723" cy="1325807"/>
        </a:xfrm>
        <a:prstGeom prst="roundRect">
          <a:avLst/>
        </a:prstGeom>
        <a:solidFill>
          <a:srgbClr val="C40043"/>
        </a:solidFill>
        <a:ln w="1905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1200150">
            <a:lnSpc>
              <a:spcPct val="90000"/>
            </a:lnSpc>
            <a:spcBef>
              <a:spcPct val="0"/>
            </a:spcBef>
            <a:spcAft>
              <a:spcPct val="35000"/>
            </a:spcAft>
          </a:pPr>
          <a:r>
            <a:rPr lang="en-US" sz="2700" kern="1200" dirty="0" smtClean="0"/>
            <a:t>Women’s Parliamentary Caucuses</a:t>
          </a:r>
          <a:endParaRPr lang="en-US" sz="2700" kern="1200" dirty="0"/>
        </a:p>
      </dsp:txBody>
      <dsp:txXfrm>
        <a:off x="3019241" y="-107278"/>
        <a:ext cx="2312281" cy="1196365"/>
      </dsp:txXfrm>
    </dsp:sp>
    <dsp:sp modelId="{901E929B-F33D-48F3-BDB6-834361D0A03C}">
      <dsp:nvSpPr>
        <dsp:cNvPr id="0" name=""/>
        <dsp:cNvSpPr/>
      </dsp:nvSpPr>
      <dsp:spPr>
        <a:xfrm rot="21586986">
          <a:off x="5258943" y="2464379"/>
          <a:ext cx="381107" cy="0"/>
        </a:xfrm>
        <a:custGeom>
          <a:avLst/>
          <a:gdLst/>
          <a:ahLst/>
          <a:cxnLst/>
          <a:rect l="0" t="0" r="0" b="0"/>
          <a:pathLst>
            <a:path>
              <a:moveTo>
                <a:pt x="0" y="0"/>
              </a:moveTo>
              <a:lnTo>
                <a:pt x="381107" y="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449FE5-E02D-49AF-BAA2-6D7091BA8632}">
      <dsp:nvSpPr>
        <dsp:cNvPr id="0" name=""/>
        <dsp:cNvSpPr/>
      </dsp:nvSpPr>
      <dsp:spPr>
        <a:xfrm>
          <a:off x="5640049" y="1813626"/>
          <a:ext cx="2329813" cy="1291242"/>
        </a:xfrm>
        <a:prstGeom prst="roundRect">
          <a:avLst/>
        </a:prstGeom>
        <a:solidFill>
          <a:srgbClr val="C40043"/>
        </a:solidFill>
        <a:ln w="1905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1200150">
            <a:lnSpc>
              <a:spcPct val="90000"/>
            </a:lnSpc>
            <a:spcBef>
              <a:spcPct val="0"/>
            </a:spcBef>
            <a:spcAft>
              <a:spcPct val="35000"/>
            </a:spcAft>
          </a:pPr>
          <a:r>
            <a:rPr lang="en-US" sz="2700" kern="1200" dirty="0" smtClean="0"/>
            <a:t>Single-sector</a:t>
          </a:r>
          <a:r>
            <a:rPr lang="en-US" sz="2700" kern="1200" baseline="0" dirty="0" smtClean="0"/>
            <a:t> Coalitions</a:t>
          </a:r>
          <a:endParaRPr lang="en-US" sz="2700" kern="1200" dirty="0"/>
        </a:p>
      </dsp:txBody>
      <dsp:txXfrm>
        <a:off x="5703082" y="1876659"/>
        <a:ext cx="2203747" cy="1165176"/>
      </dsp:txXfrm>
    </dsp:sp>
    <dsp:sp modelId="{026E985A-96CB-437F-B659-402205948336}">
      <dsp:nvSpPr>
        <dsp:cNvPr id="0" name=""/>
        <dsp:cNvSpPr/>
      </dsp:nvSpPr>
      <dsp:spPr>
        <a:xfrm rot="10821060">
          <a:off x="2525257" y="2460829"/>
          <a:ext cx="566566" cy="0"/>
        </a:xfrm>
        <a:custGeom>
          <a:avLst/>
          <a:gdLst/>
          <a:ahLst/>
          <a:cxnLst/>
          <a:rect l="0" t="0" r="0" b="0"/>
          <a:pathLst>
            <a:path>
              <a:moveTo>
                <a:pt x="0" y="0"/>
              </a:moveTo>
              <a:lnTo>
                <a:pt x="566566" y="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C70D20-A07C-438E-BE0D-708754D6E3E4}">
      <dsp:nvSpPr>
        <dsp:cNvPr id="0" name=""/>
        <dsp:cNvSpPr/>
      </dsp:nvSpPr>
      <dsp:spPr>
        <a:xfrm>
          <a:off x="115725" y="1774214"/>
          <a:ext cx="2409536" cy="1354997"/>
        </a:xfrm>
        <a:prstGeom prst="roundRect">
          <a:avLst/>
        </a:prstGeom>
        <a:solidFill>
          <a:srgbClr val="C40043"/>
        </a:solidFill>
        <a:ln w="1905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1200150">
            <a:lnSpc>
              <a:spcPct val="90000"/>
            </a:lnSpc>
            <a:spcBef>
              <a:spcPct val="0"/>
            </a:spcBef>
            <a:spcAft>
              <a:spcPct val="35000"/>
            </a:spcAft>
          </a:pPr>
          <a:r>
            <a:rPr lang="en-US" sz="2700" kern="1200" dirty="0" smtClean="0"/>
            <a:t>Women’s Wings within Political Parties</a:t>
          </a:r>
          <a:endParaRPr lang="en-US" sz="2700" kern="1200" dirty="0"/>
        </a:p>
      </dsp:txBody>
      <dsp:txXfrm>
        <a:off x="181871" y="1840360"/>
        <a:ext cx="2277244" cy="1222705"/>
      </dsp:txXfrm>
    </dsp:sp>
    <dsp:sp modelId="{968E3FAD-D1A4-4B60-A69D-869532085083}">
      <dsp:nvSpPr>
        <dsp:cNvPr id="0" name=""/>
        <dsp:cNvSpPr/>
      </dsp:nvSpPr>
      <dsp:spPr>
        <a:xfrm rot="5363712">
          <a:off x="3950357" y="3266837"/>
          <a:ext cx="466888" cy="0"/>
        </a:xfrm>
        <a:custGeom>
          <a:avLst/>
          <a:gdLst/>
          <a:ahLst/>
          <a:cxnLst/>
          <a:rect l="0" t="0" r="0" b="0"/>
          <a:pathLst>
            <a:path>
              <a:moveTo>
                <a:pt x="0" y="0"/>
              </a:moveTo>
              <a:lnTo>
                <a:pt x="466888" y="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492936-E247-4302-B0CE-A65C85AC9F22}">
      <dsp:nvSpPr>
        <dsp:cNvPr id="0" name=""/>
        <dsp:cNvSpPr/>
      </dsp:nvSpPr>
      <dsp:spPr>
        <a:xfrm>
          <a:off x="2831663" y="3500269"/>
          <a:ext cx="2724539" cy="1452730"/>
        </a:xfrm>
        <a:prstGeom prst="roundRect">
          <a:avLst/>
        </a:prstGeom>
        <a:solidFill>
          <a:srgbClr val="C40043"/>
        </a:solidFill>
        <a:ln w="1905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1200150">
            <a:lnSpc>
              <a:spcPct val="90000"/>
            </a:lnSpc>
            <a:spcBef>
              <a:spcPct val="0"/>
            </a:spcBef>
            <a:spcAft>
              <a:spcPct val="35000"/>
            </a:spcAft>
          </a:pPr>
          <a:r>
            <a:rPr lang="en-US" sz="2700" kern="1200" dirty="0" smtClean="0"/>
            <a:t>Cross-Sector Groups</a:t>
          </a:r>
          <a:endParaRPr lang="en-US" sz="2700" kern="1200" dirty="0"/>
        </a:p>
      </dsp:txBody>
      <dsp:txXfrm>
        <a:off x="2902579" y="3571185"/>
        <a:ext cx="2582707" cy="1310898"/>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52FD2EC3-7849-444B-A8A0-7F2F42840739}" type="datetimeFigureOut">
              <a:rPr lang="en-US" smtClean="0"/>
              <a:pPr/>
              <a:t>6/19/2016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86B5006C-5FA5-4E92-8822-3E1CD1307194}" type="slidenum">
              <a:rPr lang="en-US" smtClean="0"/>
              <a:pPr/>
              <a:t>‹#›</a:t>
            </a:fld>
            <a:endParaRPr lang="en-US"/>
          </a:p>
        </p:txBody>
      </p:sp>
    </p:spTree>
    <p:extLst>
      <p:ext uri="{BB962C8B-B14F-4D97-AF65-F5344CB8AC3E}">
        <p14:creationId xmlns:p14="http://schemas.microsoft.com/office/powerpoint/2010/main" val="560539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0C89567F-5E57-42DD-B282-401A3A4666AD}" type="datetimeFigureOut">
              <a:rPr lang="en-US" smtClean="0"/>
              <a:pPr/>
              <a:t>6/19/2016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465F1E06-CD28-4C96-B4E7-EF32B47B0133}" type="slidenum">
              <a:rPr lang="en-US" smtClean="0"/>
              <a:pPr/>
              <a:t>‹#›</a:t>
            </a:fld>
            <a:endParaRPr lang="en-US"/>
          </a:p>
        </p:txBody>
      </p:sp>
    </p:spTree>
    <p:extLst>
      <p:ext uri="{BB962C8B-B14F-4D97-AF65-F5344CB8AC3E}">
        <p14:creationId xmlns:p14="http://schemas.microsoft.com/office/powerpoint/2010/main" val="4281992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1</a:t>
            </a:fld>
            <a:endParaRPr lang="en-US"/>
          </a:p>
        </p:txBody>
      </p:sp>
    </p:spTree>
    <p:extLst>
      <p:ext uri="{BB962C8B-B14F-4D97-AF65-F5344CB8AC3E}">
        <p14:creationId xmlns:p14="http://schemas.microsoft.com/office/powerpoint/2010/main" val="34399053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spcBef>
                <a:spcPct val="0"/>
              </a:spcBef>
            </a:pPr>
            <a:r>
              <a:rPr lang="en-US" altLang="en-US" b="1" i="0" dirty="0" smtClean="0"/>
              <a:t>TRAINER</a:t>
            </a:r>
            <a:r>
              <a:rPr lang="en-US" altLang="en-US" b="1" i="0" baseline="0" dirty="0" smtClean="0"/>
              <a:t> NOTES:</a:t>
            </a:r>
            <a:endParaRPr lang="en-US" altLang="en-US" b="1" i="0" dirty="0" smtClean="0"/>
          </a:p>
          <a:p>
            <a:pPr eaLnBrk="1" hangingPunct="1">
              <a:spcBef>
                <a:spcPct val="0"/>
              </a:spcBef>
            </a:pPr>
            <a:r>
              <a:rPr lang="en-US" altLang="en-US" i="1" dirty="0" smtClean="0"/>
              <a:t>So </a:t>
            </a:r>
            <a:r>
              <a:rPr lang="en-US" altLang="en-US" i="1" dirty="0" smtClean="0"/>
              <a:t>women still have a long way to go in terms of being well represented in elected bodies. But why do we even care? Why is women’s political participation so important? What are the benefits that accrue to a country when women are adequately represented?</a:t>
            </a:r>
          </a:p>
          <a:p>
            <a:pPr eaLnBrk="1" hangingPunct="1">
              <a:spcBef>
                <a:spcPct val="0"/>
              </a:spcBef>
            </a:pPr>
            <a:endParaRPr lang="en-US" altLang="en-US" b="1" dirty="0" smtClean="0"/>
          </a:p>
          <a:p>
            <a:r>
              <a:rPr lang="en-US" altLang="en-US" b="1" dirty="0" smtClean="0"/>
              <a:t>EXERCISE: </a:t>
            </a:r>
            <a:r>
              <a:rPr lang="en-US" altLang="en-US" i="1" dirty="0" smtClean="0"/>
              <a:t>Brainstorm: Why Women?</a:t>
            </a:r>
          </a:p>
          <a:p>
            <a:r>
              <a:rPr lang="en-US" altLang="en-US" i="1" dirty="0" smtClean="0"/>
              <a:t>Brainstorming exercise on the topic of the benefits of women’s political participation. </a:t>
            </a:r>
            <a:endParaRPr lang="en-US" altLang="en-US" i="1" dirty="0" smtClean="0"/>
          </a:p>
          <a:p>
            <a:pPr marL="171450" indent="-171450">
              <a:buFont typeface="Arial" panose="020B0604020202020204" pitchFamily="34" charset="0"/>
              <a:buChar char="•"/>
            </a:pPr>
            <a:r>
              <a:rPr lang="en-US" altLang="en-US" i="1" dirty="0" smtClean="0"/>
              <a:t>What</a:t>
            </a:r>
            <a:r>
              <a:rPr lang="en-US" altLang="en-US" i="1" baseline="0" dirty="0" smtClean="0"/>
              <a:t> are the benefits of improving women’s representation in politics? </a:t>
            </a:r>
          </a:p>
          <a:p>
            <a:pPr marL="171450" indent="-171450">
              <a:buFont typeface="Arial" panose="020B0604020202020204" pitchFamily="34" charset="0"/>
              <a:buChar char="•"/>
            </a:pPr>
            <a:r>
              <a:rPr lang="en-US" altLang="en-US" i="1" baseline="0" dirty="0" smtClean="0"/>
              <a:t>When there are more women involved meaningfully in politics, what are the results for a government? A country? Its citizens? </a:t>
            </a:r>
          </a:p>
          <a:p>
            <a:pPr marL="171450" indent="-171450">
              <a:buFont typeface="Arial" panose="020B0604020202020204" pitchFamily="34" charset="0"/>
              <a:buChar char="•"/>
            </a:pPr>
            <a:r>
              <a:rPr lang="en-US" altLang="en-US" i="1" baseline="0" dirty="0" smtClean="0"/>
              <a:t>What are the barriers and challenges that prevent women from achieving full and equal participation?</a:t>
            </a:r>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10</a:t>
            </a:fld>
            <a:endParaRPr lang="en-US"/>
          </a:p>
        </p:txBody>
      </p:sp>
    </p:spTree>
    <p:extLst>
      <p:ext uri="{BB962C8B-B14F-4D97-AF65-F5344CB8AC3E}">
        <p14:creationId xmlns:p14="http://schemas.microsoft.com/office/powerpoint/2010/main" val="2223431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11</a:t>
            </a:fld>
            <a:endParaRPr lang="en-US"/>
          </a:p>
        </p:txBody>
      </p:sp>
    </p:spTree>
    <p:extLst>
      <p:ext uri="{BB962C8B-B14F-4D97-AF65-F5344CB8AC3E}">
        <p14:creationId xmlns:p14="http://schemas.microsoft.com/office/powerpoint/2010/main" val="4302405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12</a:t>
            </a:fld>
            <a:endParaRPr lang="en-US"/>
          </a:p>
        </p:txBody>
      </p:sp>
    </p:spTree>
    <p:extLst>
      <p:ext uri="{BB962C8B-B14F-4D97-AF65-F5344CB8AC3E}">
        <p14:creationId xmlns:p14="http://schemas.microsoft.com/office/powerpoint/2010/main" val="36335822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err="1" smtClean="0">
                <a:solidFill>
                  <a:schemeClr val="tx1"/>
                </a:solidFill>
                <a:effectLst/>
                <a:latin typeface="+mn-lt"/>
                <a:ea typeface="+mn-ea"/>
                <a:cs typeface="+mn-cs"/>
              </a:rPr>
              <a:t>Organisation</a:t>
            </a:r>
            <a:r>
              <a:rPr lang="en-US" sz="1200" b="0" i="0" kern="1200" dirty="0" smtClean="0">
                <a:solidFill>
                  <a:schemeClr val="tx1"/>
                </a:solidFill>
                <a:effectLst/>
                <a:latin typeface="+mn-lt"/>
                <a:ea typeface="+mn-ea"/>
                <a:cs typeface="+mn-cs"/>
              </a:rPr>
              <a:t> for Economic Co-operation and Development </a:t>
            </a:r>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13</a:t>
            </a:fld>
            <a:endParaRPr lang="en-US"/>
          </a:p>
        </p:txBody>
      </p:sp>
    </p:spTree>
    <p:extLst>
      <p:ext uri="{BB962C8B-B14F-4D97-AF65-F5344CB8AC3E}">
        <p14:creationId xmlns:p14="http://schemas.microsoft.com/office/powerpoint/2010/main" val="36335822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14</a:t>
            </a:fld>
            <a:endParaRPr lang="en-US"/>
          </a:p>
        </p:txBody>
      </p:sp>
    </p:spTree>
    <p:extLst>
      <p:ext uri="{BB962C8B-B14F-4D97-AF65-F5344CB8AC3E}">
        <p14:creationId xmlns:p14="http://schemas.microsoft.com/office/powerpoint/2010/main" val="1317686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15</a:t>
            </a:fld>
            <a:endParaRPr lang="en-US"/>
          </a:p>
        </p:txBody>
      </p:sp>
    </p:spTree>
    <p:extLst>
      <p:ext uri="{BB962C8B-B14F-4D97-AF65-F5344CB8AC3E}">
        <p14:creationId xmlns:p14="http://schemas.microsoft.com/office/powerpoint/2010/main" val="42480198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16</a:t>
            </a:fld>
            <a:endParaRPr lang="en-US"/>
          </a:p>
        </p:txBody>
      </p:sp>
    </p:spTree>
    <p:extLst>
      <p:ext uri="{BB962C8B-B14F-4D97-AF65-F5344CB8AC3E}">
        <p14:creationId xmlns:p14="http://schemas.microsoft.com/office/powerpoint/2010/main" val="4302405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17</a:t>
            </a:fld>
            <a:endParaRPr lang="en-US"/>
          </a:p>
        </p:txBody>
      </p:sp>
    </p:spTree>
    <p:extLst>
      <p:ext uri="{BB962C8B-B14F-4D97-AF65-F5344CB8AC3E}">
        <p14:creationId xmlns:p14="http://schemas.microsoft.com/office/powerpoint/2010/main" val="4302405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18</a:t>
            </a:fld>
            <a:endParaRPr lang="en-US"/>
          </a:p>
        </p:txBody>
      </p:sp>
    </p:spTree>
    <p:extLst>
      <p:ext uri="{BB962C8B-B14F-4D97-AF65-F5344CB8AC3E}">
        <p14:creationId xmlns:p14="http://schemas.microsoft.com/office/powerpoint/2010/main" val="4302405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19</a:t>
            </a:fld>
            <a:endParaRPr lang="en-US"/>
          </a:p>
        </p:txBody>
      </p:sp>
    </p:spTree>
    <p:extLst>
      <p:ext uri="{BB962C8B-B14F-4D97-AF65-F5344CB8AC3E}">
        <p14:creationId xmlns:p14="http://schemas.microsoft.com/office/powerpoint/2010/main" val="430240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65F1E06-CD28-4C96-B4E7-EF32B47B0133}" type="slidenum">
              <a:rPr lang="en-US" smtClean="0"/>
              <a:pPr/>
              <a:t>2</a:t>
            </a:fld>
            <a:endParaRPr lang="en-US"/>
          </a:p>
        </p:txBody>
      </p:sp>
    </p:spTree>
    <p:extLst>
      <p:ext uri="{BB962C8B-B14F-4D97-AF65-F5344CB8AC3E}">
        <p14:creationId xmlns:p14="http://schemas.microsoft.com/office/powerpoint/2010/main" val="17556688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20</a:t>
            </a:fld>
            <a:endParaRPr lang="en-US"/>
          </a:p>
        </p:txBody>
      </p:sp>
    </p:spTree>
    <p:extLst>
      <p:ext uri="{BB962C8B-B14F-4D97-AF65-F5344CB8AC3E}">
        <p14:creationId xmlns:p14="http://schemas.microsoft.com/office/powerpoint/2010/main" val="39895661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21</a:t>
            </a:fld>
            <a:endParaRPr lang="en-US"/>
          </a:p>
        </p:txBody>
      </p:sp>
    </p:spTree>
    <p:extLst>
      <p:ext uri="{BB962C8B-B14F-4D97-AF65-F5344CB8AC3E}">
        <p14:creationId xmlns:p14="http://schemas.microsoft.com/office/powerpoint/2010/main" val="4302405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22</a:t>
            </a:fld>
            <a:endParaRPr lang="en-US"/>
          </a:p>
        </p:txBody>
      </p:sp>
    </p:spTree>
    <p:extLst>
      <p:ext uri="{BB962C8B-B14F-4D97-AF65-F5344CB8AC3E}">
        <p14:creationId xmlns:p14="http://schemas.microsoft.com/office/powerpoint/2010/main" val="34956220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23</a:t>
            </a:fld>
            <a:endParaRPr lang="en-US"/>
          </a:p>
        </p:txBody>
      </p:sp>
    </p:spTree>
    <p:extLst>
      <p:ext uri="{BB962C8B-B14F-4D97-AF65-F5344CB8AC3E}">
        <p14:creationId xmlns:p14="http://schemas.microsoft.com/office/powerpoint/2010/main" val="36632780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dirty="0" smtClean="0">
                <a:solidFill>
                  <a:schemeClr val="tx1"/>
                </a:solidFill>
                <a:effectLst/>
                <a:latin typeface="+mn-lt"/>
                <a:ea typeface="+mn-ea"/>
                <a:cs typeface="+mn-cs"/>
              </a:rPr>
              <a:t>Institutional and structural environments – </a:t>
            </a:r>
            <a:r>
              <a:rPr lang="en-US" sz="1200" b="1" i="0" u="none" strike="noStrike" kern="1200" dirty="0" smtClean="0">
                <a:solidFill>
                  <a:schemeClr val="tx1"/>
                </a:solidFill>
                <a:effectLst/>
                <a:latin typeface="+mn-lt"/>
                <a:ea typeface="+mn-ea"/>
                <a:cs typeface="+mn-cs"/>
              </a:rPr>
              <a:t>legal, financial, and political </a:t>
            </a:r>
            <a:r>
              <a:rPr lang="en-US" sz="1200" b="0" i="0" u="none" strike="noStrike" kern="1200" dirty="0" smtClean="0">
                <a:solidFill>
                  <a:schemeClr val="tx1"/>
                </a:solidFill>
                <a:effectLst/>
                <a:latin typeface="+mn-lt"/>
                <a:ea typeface="+mn-ea"/>
                <a:cs typeface="+mn-cs"/>
              </a:rPr>
              <a:t>systems and practices exist that support gender equality.</a:t>
            </a:r>
          </a:p>
          <a:p>
            <a:pPr rtl="0" fontAlgn="base"/>
            <a:r>
              <a:rPr lang="en-US" sz="1200" b="0" i="0" u="none" strike="noStrike" kern="1200" dirty="0" smtClean="0">
                <a:solidFill>
                  <a:schemeClr val="tx1"/>
                </a:solidFill>
                <a:effectLst/>
                <a:latin typeface="+mn-lt"/>
                <a:ea typeface="+mn-ea"/>
                <a:cs typeface="+mn-cs"/>
              </a:rPr>
              <a:t>This includes the laws and institutions that are linked to political processes and women’s ability to participate. </a:t>
            </a:r>
          </a:p>
          <a:p>
            <a:pPr rtl="0" fontAlgn="base"/>
            <a:r>
              <a:rPr lang="en-US" sz="1200" b="0" i="0" u="none" strike="noStrike" kern="1200" dirty="0" smtClean="0">
                <a:solidFill>
                  <a:schemeClr val="tx1"/>
                </a:solidFill>
                <a:effectLst/>
                <a:latin typeface="+mn-lt"/>
                <a:ea typeface="+mn-ea"/>
                <a:cs typeface="+mn-cs"/>
              </a:rPr>
              <a:t>Strategies: Gender sensitize institutions and support legal changes.</a:t>
            </a:r>
          </a:p>
          <a:p>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24</a:t>
            </a:fld>
            <a:endParaRPr lang="en-US"/>
          </a:p>
        </p:txBody>
      </p:sp>
    </p:spTree>
    <p:extLst>
      <p:ext uri="{BB962C8B-B14F-4D97-AF65-F5344CB8AC3E}">
        <p14:creationId xmlns:p14="http://schemas.microsoft.com/office/powerpoint/2010/main" val="36335822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25</a:t>
            </a:fld>
            <a:endParaRPr lang="en-US"/>
          </a:p>
        </p:txBody>
      </p:sp>
    </p:spTree>
    <p:extLst>
      <p:ext uri="{BB962C8B-B14F-4D97-AF65-F5344CB8AC3E}">
        <p14:creationId xmlns:p14="http://schemas.microsoft.com/office/powerpoint/2010/main" val="36335822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26</a:t>
            </a:fld>
            <a:endParaRPr lang="en-US"/>
          </a:p>
        </p:txBody>
      </p:sp>
    </p:spTree>
    <p:extLst>
      <p:ext uri="{BB962C8B-B14F-4D97-AF65-F5344CB8AC3E}">
        <p14:creationId xmlns:p14="http://schemas.microsoft.com/office/powerpoint/2010/main" val="4302405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27</a:t>
            </a:fld>
            <a:endParaRPr lang="en-US"/>
          </a:p>
        </p:txBody>
      </p:sp>
    </p:spTree>
    <p:extLst>
      <p:ext uri="{BB962C8B-B14F-4D97-AF65-F5344CB8AC3E}">
        <p14:creationId xmlns:p14="http://schemas.microsoft.com/office/powerpoint/2010/main" val="36335822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28</a:t>
            </a:fld>
            <a:endParaRPr lang="en-US"/>
          </a:p>
        </p:txBody>
      </p:sp>
    </p:spTree>
    <p:extLst>
      <p:ext uri="{BB962C8B-B14F-4D97-AF65-F5344CB8AC3E}">
        <p14:creationId xmlns:p14="http://schemas.microsoft.com/office/powerpoint/2010/main" val="36335822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29</a:t>
            </a:fld>
            <a:endParaRPr lang="en-US"/>
          </a:p>
        </p:txBody>
      </p:sp>
    </p:spTree>
    <p:extLst>
      <p:ext uri="{BB962C8B-B14F-4D97-AF65-F5344CB8AC3E}">
        <p14:creationId xmlns:p14="http://schemas.microsoft.com/office/powerpoint/2010/main" val="3633582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3</a:t>
            </a:fld>
            <a:endParaRPr lang="en-US"/>
          </a:p>
        </p:txBody>
      </p:sp>
    </p:spTree>
    <p:extLst>
      <p:ext uri="{BB962C8B-B14F-4D97-AF65-F5344CB8AC3E}">
        <p14:creationId xmlns:p14="http://schemas.microsoft.com/office/powerpoint/2010/main" val="43024052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30</a:t>
            </a:fld>
            <a:endParaRPr lang="en-US"/>
          </a:p>
        </p:txBody>
      </p:sp>
    </p:spTree>
    <p:extLst>
      <p:ext uri="{BB962C8B-B14F-4D97-AF65-F5344CB8AC3E}">
        <p14:creationId xmlns:p14="http://schemas.microsoft.com/office/powerpoint/2010/main" val="36335822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31</a:t>
            </a:fld>
            <a:endParaRPr lang="en-US"/>
          </a:p>
        </p:txBody>
      </p:sp>
    </p:spTree>
    <p:extLst>
      <p:ext uri="{BB962C8B-B14F-4D97-AF65-F5344CB8AC3E}">
        <p14:creationId xmlns:p14="http://schemas.microsoft.com/office/powerpoint/2010/main" val="36335822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en-US" i="1" dirty="0" smtClean="0"/>
              <a:t>Women’s active participation in public life has a positive impact on communities, legislatures, political parties and citizen’s daily lives. When they work together, women can have a profound and positive impact on their communities.</a:t>
            </a:r>
            <a:r>
              <a:rPr lang="fr-FR" altLang="en-US" i="1" dirty="0" smtClean="0"/>
              <a:t> </a:t>
            </a:r>
            <a:r>
              <a:rPr lang="en-US" altLang="en-US" i="1" dirty="0" smtClean="0"/>
              <a:t>There are a number of mechanisms that can be used to mobilize women for change. </a:t>
            </a:r>
          </a:p>
          <a:p>
            <a:pPr>
              <a:buFontTx/>
              <a:buChar char="•"/>
            </a:pPr>
            <a:r>
              <a:rPr lang="en-US" altLang="en-US" i="1" u="sng" dirty="0" smtClean="0"/>
              <a:t>Women’s parliamentary caucuses</a:t>
            </a:r>
            <a:r>
              <a:rPr lang="en-US" altLang="en-US" i="1" dirty="0" smtClean="0"/>
              <a:t>: Women can form a parliamentary caucus to introduce legislation that addresses priority issues for the achievement of gender equality. </a:t>
            </a:r>
          </a:p>
          <a:p>
            <a:pPr>
              <a:buFontTx/>
              <a:buChar char="•"/>
            </a:pPr>
            <a:r>
              <a:rPr lang="en-US" altLang="en-US" i="1" u="sng" dirty="0" smtClean="0"/>
              <a:t>Women’s wings within political parties</a:t>
            </a:r>
            <a:r>
              <a:rPr lang="en-US" altLang="en-US" i="1" dirty="0" smtClean="0"/>
              <a:t>: Women’s wings within political parties can be another mechanism for promoting reform. </a:t>
            </a:r>
          </a:p>
          <a:p>
            <a:pPr>
              <a:buFontTx/>
              <a:buChar char="•"/>
            </a:pPr>
            <a:r>
              <a:rPr lang="en-US" altLang="en-US" i="1" u="sng" dirty="0" smtClean="0"/>
              <a:t>Civil society organizations</a:t>
            </a:r>
            <a:r>
              <a:rPr lang="en-US" altLang="en-US" i="1" dirty="0" smtClean="0"/>
              <a:t>: Women’s organizations around the world have been at the forefront of change in their communities.</a:t>
            </a:r>
          </a:p>
          <a:p>
            <a:pPr>
              <a:buFontTx/>
              <a:buChar char="•"/>
            </a:pPr>
            <a:r>
              <a:rPr lang="en-US" altLang="en-US" i="1" u="sng" dirty="0" smtClean="0"/>
              <a:t>Cross-sector groups</a:t>
            </a:r>
            <a:r>
              <a:rPr lang="en-US" altLang="en-US" i="1" dirty="0" smtClean="0"/>
              <a:t>: Groups that include representatives from civil society organizations and women activists from different political parties can work together to address women’s concerns at the local or national levels.</a:t>
            </a:r>
          </a:p>
          <a:p>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32</a:t>
            </a:fld>
            <a:endParaRPr lang="en-US"/>
          </a:p>
        </p:txBody>
      </p:sp>
    </p:spTree>
    <p:extLst>
      <p:ext uri="{BB962C8B-B14F-4D97-AF65-F5344CB8AC3E}">
        <p14:creationId xmlns:p14="http://schemas.microsoft.com/office/powerpoint/2010/main" val="3328268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4</a:t>
            </a:fld>
            <a:endParaRPr lang="en-US"/>
          </a:p>
        </p:txBody>
      </p:sp>
    </p:spTree>
    <p:extLst>
      <p:ext uri="{BB962C8B-B14F-4D97-AF65-F5344CB8AC3E}">
        <p14:creationId xmlns:p14="http://schemas.microsoft.com/office/powerpoint/2010/main" val="4302405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5</a:t>
            </a:fld>
            <a:endParaRPr lang="en-US"/>
          </a:p>
        </p:txBody>
      </p:sp>
    </p:spTree>
    <p:extLst>
      <p:ext uri="{BB962C8B-B14F-4D97-AF65-F5344CB8AC3E}">
        <p14:creationId xmlns:p14="http://schemas.microsoft.com/office/powerpoint/2010/main" val="430240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6</a:t>
            </a:fld>
            <a:endParaRPr lang="en-US"/>
          </a:p>
        </p:txBody>
      </p:sp>
    </p:spTree>
    <p:extLst>
      <p:ext uri="{BB962C8B-B14F-4D97-AF65-F5344CB8AC3E}">
        <p14:creationId xmlns:p14="http://schemas.microsoft.com/office/powerpoint/2010/main" val="36335822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7</a:t>
            </a:fld>
            <a:endParaRPr lang="en-US"/>
          </a:p>
        </p:txBody>
      </p:sp>
    </p:spTree>
    <p:extLst>
      <p:ext uri="{BB962C8B-B14F-4D97-AF65-F5344CB8AC3E}">
        <p14:creationId xmlns:p14="http://schemas.microsoft.com/office/powerpoint/2010/main" val="36335822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8</a:t>
            </a:fld>
            <a:endParaRPr lang="en-US"/>
          </a:p>
        </p:txBody>
      </p:sp>
    </p:spTree>
    <p:extLst>
      <p:ext uri="{BB962C8B-B14F-4D97-AF65-F5344CB8AC3E}">
        <p14:creationId xmlns:p14="http://schemas.microsoft.com/office/powerpoint/2010/main" val="36335822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5F1E06-CD28-4C96-B4E7-EF32B47B0133}" type="slidenum">
              <a:rPr lang="en-US" smtClean="0"/>
              <a:pPr/>
              <a:t>9</a:t>
            </a:fld>
            <a:endParaRPr lang="en-US"/>
          </a:p>
        </p:txBody>
      </p:sp>
    </p:spTree>
    <p:extLst>
      <p:ext uri="{BB962C8B-B14F-4D97-AF65-F5344CB8AC3E}">
        <p14:creationId xmlns:p14="http://schemas.microsoft.com/office/powerpoint/2010/main" val="3633582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7B8E5F3-F3E1-445C-8944-394FBCECB74F}" type="datetimeFigureOut">
              <a:rPr lang="en-US" smtClean="0"/>
              <a:pPr/>
              <a:t>6/19/2016</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D0A6B935-DCCA-4C57-AA50-298D4493E8C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B8E5F3-F3E1-445C-8944-394FBCECB74F}" type="datetimeFigureOut">
              <a:rPr lang="en-US" smtClean="0"/>
              <a:pPr/>
              <a:t>6/19/2016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A6B935-DCCA-4C57-AA50-298D4493E8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77B8E5F3-F3E1-445C-8944-394FBCECB74F}" type="datetimeFigureOut">
              <a:rPr lang="en-US" smtClean="0"/>
              <a:pPr/>
              <a:t>6/19/2016</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D0A6B935-DCCA-4C57-AA50-298D4493E8C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7B8E5F3-F3E1-445C-8944-394FBCECB74F}" type="datetimeFigureOut">
              <a:rPr lang="en-US" smtClean="0"/>
              <a:pPr/>
              <a:t>6/19/2016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A6B935-DCCA-4C57-AA50-298D4493E8CE}"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7B8E5F3-F3E1-445C-8944-394FBCECB74F}" type="datetimeFigureOut">
              <a:rPr lang="en-US" smtClean="0"/>
              <a:pPr/>
              <a:t>6/19/2016</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0A6B935-DCCA-4C57-AA50-298D4493E8CE}"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77B8E5F3-F3E1-445C-8944-394FBCECB74F}" type="datetimeFigureOut">
              <a:rPr lang="en-US" smtClean="0"/>
              <a:pPr/>
              <a:t>6/19/2016</a:t>
            </a:fld>
            <a:endParaRPr lang="en-US"/>
          </a:p>
        </p:txBody>
      </p:sp>
      <p:sp>
        <p:nvSpPr>
          <p:cNvPr id="10" name="Slide Number Placeholder 9"/>
          <p:cNvSpPr>
            <a:spLocks noGrp="1"/>
          </p:cNvSpPr>
          <p:nvPr>
            <p:ph type="sldNum" sz="quarter" idx="16"/>
          </p:nvPr>
        </p:nvSpPr>
        <p:spPr/>
        <p:txBody>
          <a:bodyPr rtlCol="0"/>
          <a:lstStyle/>
          <a:p>
            <a:fld id="{D0A6B935-DCCA-4C57-AA50-298D4493E8CE}"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77B8E5F3-F3E1-445C-8944-394FBCECB74F}" type="datetimeFigureOut">
              <a:rPr lang="en-US" smtClean="0"/>
              <a:pPr/>
              <a:t>6/19/2016</a:t>
            </a:fld>
            <a:endParaRPr lang="en-US"/>
          </a:p>
        </p:txBody>
      </p:sp>
      <p:sp>
        <p:nvSpPr>
          <p:cNvPr id="12" name="Slide Number Placeholder 11"/>
          <p:cNvSpPr>
            <a:spLocks noGrp="1"/>
          </p:cNvSpPr>
          <p:nvPr>
            <p:ph type="sldNum" sz="quarter" idx="16"/>
          </p:nvPr>
        </p:nvSpPr>
        <p:spPr/>
        <p:txBody>
          <a:bodyPr rtlCol="0"/>
          <a:lstStyle/>
          <a:p>
            <a:fld id="{D0A6B935-DCCA-4C57-AA50-298D4493E8CE}"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7B8E5F3-F3E1-445C-8944-394FBCECB74F}" type="datetimeFigureOut">
              <a:rPr lang="en-US" smtClean="0"/>
              <a:pPr/>
              <a:t>6/19/2016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D0A6B935-DCCA-4C57-AA50-298D4493E8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B8E5F3-F3E1-445C-8944-394FBCECB74F}" type="datetimeFigureOut">
              <a:rPr lang="en-US" smtClean="0"/>
              <a:pPr/>
              <a:t>6/19/2016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D0A6B935-DCCA-4C57-AA50-298D4493E8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7B8E5F3-F3E1-445C-8944-394FBCECB74F}" type="datetimeFigureOut">
              <a:rPr lang="en-US" smtClean="0"/>
              <a:pPr/>
              <a:t>6/19/2016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D0A6B935-DCCA-4C57-AA50-298D4493E8CE}"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77B8E5F3-F3E1-445C-8944-394FBCECB74F}" type="datetimeFigureOut">
              <a:rPr lang="en-US" smtClean="0"/>
              <a:pPr/>
              <a:t>6/19/2016</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D0A6B935-DCCA-4C57-AA50-298D4493E8CE}"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7B8E5F3-F3E1-445C-8944-394FBCECB74F}" type="datetimeFigureOut">
              <a:rPr lang="en-US" smtClean="0"/>
              <a:pPr/>
              <a:t>6/19/2016</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0A6B935-DCCA-4C57-AA50-298D4493E8C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038600"/>
            <a:ext cx="8915400" cy="1828800"/>
          </a:xfrm>
        </p:spPr>
        <p:txBody>
          <a:bodyPr>
            <a:normAutofit/>
          </a:bodyPr>
          <a:lstStyle/>
          <a:p>
            <a:pPr algn="r"/>
            <a:r>
              <a:rPr lang="en-US" sz="3100" cap="none" dirty="0" smtClean="0">
                <a:solidFill>
                  <a:schemeClr val="bg1"/>
                </a:solidFill>
              </a:rPr>
              <a:t/>
            </a:r>
            <a:br>
              <a:rPr lang="en-US" sz="3100" cap="none" dirty="0" smtClean="0">
                <a:solidFill>
                  <a:schemeClr val="bg1"/>
                </a:solidFill>
              </a:rPr>
            </a:br>
            <a:r>
              <a:rPr lang="en-US" dirty="0" smtClean="0">
                <a:solidFill>
                  <a:schemeClr val="bg1"/>
                </a:solidFill>
              </a:rPr>
              <a:t>Women in Politics OVERVIEW</a:t>
            </a:r>
            <a:endParaRPr lang="en-US" dirty="0">
              <a:solidFill>
                <a:schemeClr val="bg1"/>
              </a:solidFill>
            </a:endParaRPr>
          </a:p>
        </p:txBody>
      </p:sp>
      <p:sp>
        <p:nvSpPr>
          <p:cNvPr id="3" name="Subtitle 2"/>
          <p:cNvSpPr>
            <a:spLocks noGrp="1"/>
          </p:cNvSpPr>
          <p:nvPr>
            <p:ph type="subTitle" idx="1"/>
          </p:nvPr>
        </p:nvSpPr>
        <p:spPr>
          <a:xfrm>
            <a:off x="2362200" y="6050037"/>
            <a:ext cx="6934200" cy="685800"/>
          </a:xfrm>
        </p:spPr>
        <p:txBody>
          <a:bodyPr>
            <a:noAutofit/>
          </a:bodyPr>
          <a:lstStyle/>
          <a:p>
            <a:pPr>
              <a:spcBef>
                <a:spcPts val="0"/>
              </a:spcBef>
            </a:pPr>
            <a:r>
              <a:rPr lang="en-US" sz="2500" dirty="0" smtClean="0"/>
              <a:t>2016</a:t>
            </a:r>
            <a:endParaRPr lang="en-US" sz="2500" dirty="0" smtClean="0"/>
          </a:p>
        </p:txBody>
      </p:sp>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7600" y="152400"/>
            <a:ext cx="1522841" cy="1143000"/>
          </a:xfrm>
          <a:prstGeom prst="rect">
            <a:avLst/>
          </a:prstGeom>
          <a:noFill/>
          <a:ln>
            <a:noFill/>
          </a:ln>
        </p:spPr>
      </p:pic>
      <p:sp>
        <p:nvSpPr>
          <p:cNvPr id="6" name="Title 1"/>
          <p:cNvSpPr txBox="1">
            <a:spLocks/>
          </p:cNvSpPr>
          <p:nvPr/>
        </p:nvSpPr>
        <p:spPr>
          <a:xfrm>
            <a:off x="477253" y="3276600"/>
            <a:ext cx="8686800" cy="1371600"/>
          </a:xfrm>
          <a:prstGeom prst="rect">
            <a:avLst/>
          </a:prstGeom>
        </p:spPr>
        <p:txBody>
          <a:bodyPr vert="horz" anchor="b">
            <a:normAutofit fontScale="97500"/>
          </a:bodyPr>
          <a:lstStyle>
            <a:lvl1pPr algn="l" rtl="0" eaLnBrk="1" latinLnBrk="0" hangingPunct="1">
              <a:spcBef>
                <a:spcPct val="0"/>
              </a:spcBef>
              <a:buNone/>
              <a:defRPr kumimoji="0" sz="4400" kern="1200" cap="all" baseline="0">
                <a:solidFill>
                  <a:schemeClr val="tx2"/>
                </a:solidFill>
                <a:latin typeface="+mj-lt"/>
                <a:ea typeface="+mj-ea"/>
                <a:cs typeface="+mj-cs"/>
              </a:defRPr>
            </a:lvl1pPr>
          </a:lstStyle>
          <a:p>
            <a:pPr algn="r"/>
            <a:r>
              <a:rPr lang="en-US" sz="3100" cap="none" dirty="0" smtClean="0">
                <a:solidFill>
                  <a:schemeClr val="bg1"/>
                </a:solidFill>
              </a:rPr>
              <a:t>Gender, Women and Democracy</a:t>
            </a:r>
            <a:br>
              <a:rPr lang="en-US" sz="3100" cap="none" dirty="0" smtClean="0">
                <a:solidFill>
                  <a:schemeClr val="bg1"/>
                </a:solidFill>
              </a:rPr>
            </a:br>
            <a:r>
              <a:rPr lang="en-US" sz="3100" cap="none" dirty="0" smtClean="0">
                <a:solidFill>
                  <a:schemeClr val="bg1"/>
                </a:solidFill>
              </a:rPr>
              <a:t>National Democratic Institute</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152400"/>
            <a:ext cx="8531352" cy="990600"/>
          </a:xfrm>
        </p:spPr>
        <p:txBody>
          <a:bodyPr>
            <a:noAutofit/>
          </a:bodyPr>
          <a:lstStyle/>
          <a:p>
            <a:r>
              <a:rPr lang="en-US" sz="4000" dirty="0" smtClean="0">
                <a:solidFill>
                  <a:schemeClr val="tx1"/>
                </a:solidFill>
              </a:rPr>
              <a:t>EXERCISE: Brainstorm </a:t>
            </a:r>
            <a:endParaRPr lang="en-US" sz="4000" dirty="0">
              <a:solidFill>
                <a:schemeClr val="tx1"/>
              </a:solidFill>
            </a:endParaRPr>
          </a:p>
        </p:txBody>
      </p:sp>
      <p:graphicFrame>
        <p:nvGraphicFramePr>
          <p:cNvPr id="4" name="Diagram 3"/>
          <p:cNvGraphicFramePr/>
          <p:nvPr>
            <p:extLst>
              <p:ext uri="{D42A27DB-BD31-4B8C-83A1-F6EECF244321}">
                <p14:modId xmlns:p14="http://schemas.microsoft.com/office/powerpoint/2010/main" val="4052954218"/>
              </p:ext>
            </p:extLst>
          </p:nvPr>
        </p:nvGraphicFramePr>
        <p:xfrm>
          <a:off x="612648" y="1752600"/>
          <a:ext cx="7997952"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2091418" y="5410200"/>
            <a:ext cx="1600200" cy="400110"/>
          </a:xfrm>
          <a:prstGeom prst="rect">
            <a:avLst/>
          </a:prstGeom>
          <a:noFill/>
        </p:spPr>
        <p:txBody>
          <a:bodyPr wrap="square" rtlCol="0">
            <a:spAutoFit/>
          </a:bodyPr>
          <a:lstStyle/>
          <a:p>
            <a:pPr lvl="0" algn="ctr"/>
            <a:r>
              <a:rPr lang="en-US" sz="2000" dirty="0" smtClean="0">
                <a:solidFill>
                  <a:schemeClr val="bg1"/>
                </a:solidFill>
              </a:rPr>
              <a:t>Results</a:t>
            </a:r>
            <a:endParaRPr lang="en-US" sz="2000" dirty="0">
              <a:solidFill>
                <a:schemeClr val="bg1"/>
              </a:solidFill>
            </a:endParaRPr>
          </a:p>
        </p:txBody>
      </p:sp>
    </p:spTree>
    <p:extLst>
      <p:ext uri="{BB962C8B-B14F-4D97-AF65-F5344CB8AC3E}">
        <p14:creationId xmlns:p14="http://schemas.microsoft.com/office/powerpoint/2010/main" val="3158493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003366"/>
                </a:solidFill>
                <a:effectLst>
                  <a:outerShdw blurRad="38100" dist="38100" dir="2700000" algn="tl">
                    <a:srgbClr val="000000">
                      <a:alpha val="43137"/>
                    </a:srgbClr>
                  </a:outerShdw>
                </a:effectLst>
              </a:rPr>
              <a:t>The Benefits of Women in Politics</a:t>
            </a:r>
            <a:endParaRPr lang="en-US" sz="4000" dirty="0">
              <a:solidFill>
                <a:schemeClr val="tx1"/>
              </a:solidFill>
            </a:endParaRPr>
          </a:p>
        </p:txBody>
      </p:sp>
      <p:sp>
        <p:nvSpPr>
          <p:cNvPr id="4" name="Text Placeholder 3"/>
          <p:cNvSpPr>
            <a:spLocks noGrp="1"/>
          </p:cNvSpPr>
          <p:nvPr>
            <p:ph type="body" idx="2"/>
          </p:nvPr>
        </p:nvSpPr>
        <p:spPr>
          <a:xfrm>
            <a:off x="609600" y="1752599"/>
            <a:ext cx="1600200" cy="4568059"/>
          </a:xfrm>
        </p:spPr>
        <p:txBody>
          <a:bodyPr/>
          <a:lstStyle/>
          <a:p>
            <a:r>
              <a:rPr lang="en-US" dirty="0" smtClean="0"/>
              <a:t> </a:t>
            </a:r>
            <a:endParaRPr lang="en-US" dirty="0"/>
          </a:p>
        </p:txBody>
      </p:sp>
      <p:sp>
        <p:nvSpPr>
          <p:cNvPr id="3" name="Content Placeholder 2"/>
          <p:cNvSpPr>
            <a:spLocks noGrp="1"/>
          </p:cNvSpPr>
          <p:nvPr>
            <p:ph sz="quarter" idx="1"/>
          </p:nvPr>
        </p:nvSpPr>
        <p:spPr>
          <a:xfrm>
            <a:off x="2362200" y="1752600"/>
            <a:ext cx="6400800" cy="4568058"/>
          </a:xfrm>
        </p:spPr>
        <p:txBody>
          <a:bodyPr>
            <a:normAutofit/>
          </a:bodyPr>
          <a:lstStyle/>
          <a:p>
            <a:r>
              <a:rPr lang="en-US" sz="2800" dirty="0" smtClean="0"/>
              <a:t>There is strong evidence that shows that more women in elected office leads to:</a:t>
            </a:r>
          </a:p>
          <a:p>
            <a:pPr lvl="1"/>
            <a:r>
              <a:rPr lang="en-US" sz="2800" dirty="0" smtClean="0"/>
              <a:t> </a:t>
            </a:r>
            <a:r>
              <a:rPr lang="en-US" altLang="en-US" sz="2800" dirty="0" smtClean="0"/>
              <a:t>Higher </a:t>
            </a:r>
            <a:r>
              <a:rPr lang="en-US" altLang="en-US" sz="2800" dirty="0"/>
              <a:t>standards of living</a:t>
            </a:r>
          </a:p>
          <a:p>
            <a:pPr lvl="1"/>
            <a:r>
              <a:rPr lang="en-US" altLang="en-US" sz="2800" dirty="0" smtClean="0"/>
              <a:t>The concerns </a:t>
            </a:r>
            <a:r>
              <a:rPr lang="en-US" altLang="en-US" sz="2800" dirty="0"/>
              <a:t>of marginalized voters </a:t>
            </a:r>
            <a:r>
              <a:rPr lang="en-US" altLang="en-US" sz="2800" dirty="0" smtClean="0"/>
              <a:t>being represented</a:t>
            </a:r>
            <a:endParaRPr lang="en-US" altLang="en-US" sz="2800" dirty="0"/>
          </a:p>
          <a:p>
            <a:pPr lvl="1"/>
            <a:r>
              <a:rPr lang="en-US" altLang="en-US" sz="2800" dirty="0" smtClean="0"/>
              <a:t>More collaborative </a:t>
            </a:r>
            <a:r>
              <a:rPr lang="en-US" altLang="en-US" sz="2800" dirty="0"/>
              <a:t>leadership styles</a:t>
            </a:r>
          </a:p>
          <a:p>
            <a:pPr lvl="1"/>
            <a:r>
              <a:rPr lang="en-US" altLang="en-US" sz="2800" dirty="0" smtClean="0"/>
              <a:t>Working across party lines</a:t>
            </a:r>
            <a:endParaRPr lang="en-US" altLang="en-US" sz="2800" dirty="0"/>
          </a:p>
          <a:p>
            <a:pPr lvl="1"/>
            <a:r>
              <a:rPr lang="en-US" altLang="en-US" sz="2800" dirty="0" smtClean="0"/>
              <a:t>Stronger </a:t>
            </a:r>
            <a:r>
              <a:rPr lang="en-US" altLang="en-US" sz="2800" dirty="0" smtClean="0"/>
              <a:t>peace-building </a:t>
            </a:r>
            <a:r>
              <a:rPr lang="en-US" altLang="en-US" sz="2800" dirty="0" smtClean="0"/>
              <a:t>efforts</a:t>
            </a:r>
            <a:endParaRPr lang="en-US" altLang="en-US" sz="2800" dirty="0"/>
          </a:p>
        </p:txBody>
      </p:sp>
    </p:spTree>
    <p:extLst>
      <p:ext uri="{BB962C8B-B14F-4D97-AF65-F5344CB8AC3E}">
        <p14:creationId xmlns:p14="http://schemas.microsoft.com/office/powerpoint/2010/main" val="21825665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solidFill>
                  <a:schemeClr val="tx1"/>
                </a:solidFill>
              </a:rPr>
              <a:t>Benefits: Higher Standards &amp; Concerns of Women and Other Marginalized Groups</a:t>
            </a:r>
            <a:endParaRPr lang="en-US" sz="4000" dirty="0">
              <a:solidFill>
                <a:schemeClr val="tx1"/>
              </a:solidFill>
            </a:endParaRPr>
          </a:p>
        </p:txBody>
      </p:sp>
      <p:sp>
        <p:nvSpPr>
          <p:cNvPr id="3" name="Content Placeholder 2"/>
          <p:cNvSpPr>
            <a:spLocks noGrp="1"/>
          </p:cNvSpPr>
          <p:nvPr>
            <p:ph sz="quarter" idx="1"/>
          </p:nvPr>
        </p:nvSpPr>
        <p:spPr>
          <a:xfrm>
            <a:off x="612648" y="1676400"/>
            <a:ext cx="8153400" cy="4572000"/>
          </a:xfrm>
        </p:spPr>
        <p:txBody>
          <a:bodyPr>
            <a:normAutofit fontScale="92500" lnSpcReduction="10000"/>
          </a:bodyPr>
          <a:lstStyle/>
          <a:p>
            <a:r>
              <a:rPr lang="en-US" altLang="en-US" sz="3200" dirty="0"/>
              <a:t>In a survey of 187 women who hold public office in 65 countries, researchers found that </a:t>
            </a:r>
            <a:r>
              <a:rPr lang="en-US" altLang="en-US" sz="3200" dirty="0" smtClean="0"/>
              <a:t>90% of </a:t>
            </a:r>
            <a:r>
              <a:rPr lang="en-US" altLang="en-US" sz="3200" dirty="0"/>
              <a:t>women believe they have a responsibility to represent women’s interests and advocate for other members of society </a:t>
            </a:r>
            <a:endParaRPr lang="en-US" altLang="en-US" sz="3200" dirty="0" smtClean="0"/>
          </a:p>
          <a:p>
            <a:pPr lvl="1"/>
            <a:r>
              <a:rPr lang="en-US" altLang="en-US" dirty="0" smtClean="0"/>
              <a:t>Source: UNICEF </a:t>
            </a:r>
            <a:r>
              <a:rPr lang="en-US" altLang="en-US" dirty="0" smtClean="0"/>
              <a:t>(2006)</a:t>
            </a:r>
          </a:p>
          <a:p>
            <a:r>
              <a:rPr lang="en-US" altLang="en-US" sz="3200" dirty="0" smtClean="0"/>
              <a:t>In Argentina, despite only representing 14% of deputies, women parliamentarians introduced no fewer than 78% of the bills related to women’s rights </a:t>
            </a:r>
            <a:endParaRPr lang="en-US" altLang="en-US" sz="3200" dirty="0"/>
          </a:p>
        </p:txBody>
      </p:sp>
    </p:spTree>
    <p:extLst>
      <p:ext uri="{BB962C8B-B14F-4D97-AF65-F5344CB8AC3E}">
        <p14:creationId xmlns:p14="http://schemas.microsoft.com/office/powerpoint/2010/main" val="28877822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solidFill>
                  <a:schemeClr val="tx1"/>
                </a:solidFill>
              </a:rPr>
              <a:t>Benefits: Higher Standards &amp; Concerns of Women and Other Marginalized Groups</a:t>
            </a:r>
          </a:p>
        </p:txBody>
      </p:sp>
      <p:sp>
        <p:nvSpPr>
          <p:cNvPr id="3" name="Content Placeholder 2"/>
          <p:cNvSpPr>
            <a:spLocks noGrp="1"/>
          </p:cNvSpPr>
          <p:nvPr>
            <p:ph sz="quarter" idx="1"/>
          </p:nvPr>
        </p:nvSpPr>
        <p:spPr>
          <a:xfrm>
            <a:off x="612648" y="1600200"/>
            <a:ext cx="8153400" cy="4876800"/>
          </a:xfrm>
        </p:spPr>
        <p:txBody>
          <a:bodyPr>
            <a:normAutofit fontScale="85000" lnSpcReduction="10000"/>
          </a:bodyPr>
          <a:lstStyle/>
          <a:p>
            <a:r>
              <a:rPr lang="en-US" altLang="en-US" sz="3200" dirty="0"/>
              <a:t>Another study found that in 31 democratic countries, the presence of more women in legislatures is positively correlated with enhanced perceptions of government legitimacy among both men and women </a:t>
            </a:r>
            <a:endParaRPr lang="en-US" altLang="en-US" sz="3200" dirty="0" smtClean="0"/>
          </a:p>
          <a:p>
            <a:pPr lvl="1"/>
            <a:r>
              <a:rPr lang="en-US" altLang="en-US" dirty="0" smtClean="0"/>
              <a:t>Source: </a:t>
            </a:r>
            <a:r>
              <a:rPr lang="en-US" altLang="en-US" dirty="0" err="1" smtClean="0"/>
              <a:t>Schwindt-Baryer</a:t>
            </a:r>
            <a:r>
              <a:rPr lang="en-US" altLang="en-US" dirty="0" smtClean="0"/>
              <a:t>, L.A. &amp; W. </a:t>
            </a:r>
            <a:r>
              <a:rPr lang="en-US" altLang="en-US" dirty="0" err="1" smtClean="0"/>
              <a:t>Mishler</a:t>
            </a:r>
            <a:r>
              <a:rPr lang="en-US" altLang="en-US" dirty="0" smtClean="0"/>
              <a:t> (2005)</a:t>
            </a:r>
          </a:p>
          <a:p>
            <a:r>
              <a:rPr lang="en-US" altLang="en-US" sz="3200" dirty="0" smtClean="0"/>
              <a:t>Data </a:t>
            </a:r>
            <a:r>
              <a:rPr lang="en-US" sz="3200" dirty="0"/>
              <a:t>from 19 OECD </a:t>
            </a:r>
            <a:r>
              <a:rPr lang="en-US" sz="3200" dirty="0" smtClean="0"/>
              <a:t>countries found </a:t>
            </a:r>
            <a:r>
              <a:rPr lang="en-US" sz="3200" dirty="0"/>
              <a:t>that having more women legislators resulted in an increase in total education spending </a:t>
            </a:r>
            <a:endParaRPr lang="en-US" sz="3200" dirty="0" smtClean="0"/>
          </a:p>
          <a:p>
            <a:r>
              <a:rPr lang="en-US" sz="3200" dirty="0" smtClean="0"/>
              <a:t>Growing evidence from India shows that women’s participation in local government has positively changed parents’ aspirations for their daughters and led to better availability of public services </a:t>
            </a:r>
          </a:p>
          <a:p>
            <a:endParaRPr lang="en-US" altLang="en-US" sz="3200" dirty="0"/>
          </a:p>
        </p:txBody>
      </p:sp>
    </p:spTree>
    <p:extLst>
      <p:ext uri="{BB962C8B-B14F-4D97-AF65-F5344CB8AC3E}">
        <p14:creationId xmlns:p14="http://schemas.microsoft.com/office/powerpoint/2010/main" val="41245830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solidFill>
              </a:rPr>
              <a:t>Benefits: Collaborative Leadership &amp; Across Party Lines</a:t>
            </a:r>
            <a:endParaRPr lang="en-US" dirty="0">
              <a:solidFill>
                <a:schemeClr val="tx1"/>
              </a:solidFill>
            </a:endParaRPr>
          </a:p>
        </p:txBody>
      </p:sp>
      <p:sp>
        <p:nvSpPr>
          <p:cNvPr id="3" name="Content Placeholder 2"/>
          <p:cNvSpPr>
            <a:spLocks noGrp="1"/>
          </p:cNvSpPr>
          <p:nvPr>
            <p:ph sz="quarter" idx="1"/>
          </p:nvPr>
        </p:nvSpPr>
        <p:spPr>
          <a:xfrm>
            <a:off x="612648" y="1600200"/>
            <a:ext cx="8153400" cy="4724400"/>
          </a:xfrm>
        </p:spPr>
        <p:txBody>
          <a:bodyPr>
            <a:normAutofit lnSpcReduction="10000"/>
          </a:bodyPr>
          <a:lstStyle/>
          <a:p>
            <a:r>
              <a:rPr lang="en-US" sz="3200" dirty="0"/>
              <a:t>Research shows that women's leadership and conflict resolution styles embody democratic ideals. </a:t>
            </a:r>
            <a:endParaRPr lang="en-US" sz="3200" dirty="0" smtClean="0"/>
          </a:p>
          <a:p>
            <a:r>
              <a:rPr lang="en-US" sz="3200" dirty="0" smtClean="0"/>
              <a:t>Moreover, </a:t>
            </a:r>
            <a:r>
              <a:rPr lang="en-US" sz="3200" dirty="0"/>
              <a:t>women tend to work </a:t>
            </a:r>
            <a:r>
              <a:rPr lang="en-US" sz="3200" dirty="0" smtClean="0"/>
              <a:t>in a less </a:t>
            </a:r>
            <a:r>
              <a:rPr lang="en-US" sz="3200" dirty="0"/>
              <a:t>hierarchical </a:t>
            </a:r>
            <a:r>
              <a:rPr lang="en-US" sz="3200" dirty="0" smtClean="0"/>
              <a:t>fashion, instead working in a </a:t>
            </a:r>
            <a:r>
              <a:rPr lang="en-US" sz="3200" dirty="0"/>
              <a:t>more participatory and </a:t>
            </a:r>
            <a:r>
              <a:rPr lang="en-US" sz="3200" dirty="0" smtClean="0"/>
              <a:t>collaborative way </a:t>
            </a:r>
            <a:r>
              <a:rPr lang="en-US" sz="3200" dirty="0"/>
              <a:t>than their male </a:t>
            </a:r>
            <a:r>
              <a:rPr lang="en-US" sz="3200" dirty="0" smtClean="0"/>
              <a:t>colleagues. </a:t>
            </a:r>
            <a:endParaRPr lang="en-US" sz="3200" dirty="0" smtClean="0"/>
          </a:p>
          <a:p>
            <a:r>
              <a:rPr lang="en-US" sz="3200" dirty="0" smtClean="0"/>
              <a:t>Women </a:t>
            </a:r>
            <a:r>
              <a:rPr lang="en-US" sz="3200" dirty="0"/>
              <a:t>are also more likely to work </a:t>
            </a:r>
            <a:r>
              <a:rPr lang="en-US" sz="3200" dirty="0" smtClean="0"/>
              <a:t>across </a:t>
            </a:r>
            <a:r>
              <a:rPr lang="en-US" sz="3200" dirty="0" smtClean="0"/>
              <a:t>parties </a:t>
            </a:r>
            <a:r>
              <a:rPr lang="en-US" sz="3200" dirty="0" smtClean="0"/>
              <a:t>and party lines, </a:t>
            </a:r>
            <a:r>
              <a:rPr lang="en-US" sz="3200" dirty="0"/>
              <a:t>even in highly partisan environments.</a:t>
            </a:r>
          </a:p>
        </p:txBody>
      </p:sp>
    </p:spTree>
    <p:extLst>
      <p:ext uri="{BB962C8B-B14F-4D97-AF65-F5344CB8AC3E}">
        <p14:creationId xmlns:p14="http://schemas.microsoft.com/office/powerpoint/2010/main" val="518268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Benefits: Peace Process</a:t>
            </a:r>
            <a:endParaRPr lang="en-US" dirty="0">
              <a:solidFill>
                <a:schemeClr val="tx1"/>
              </a:solidFill>
            </a:endParaRPr>
          </a:p>
        </p:txBody>
      </p:sp>
      <p:sp>
        <p:nvSpPr>
          <p:cNvPr id="3" name="Content Placeholder 2"/>
          <p:cNvSpPr>
            <a:spLocks noGrp="1"/>
          </p:cNvSpPr>
          <p:nvPr>
            <p:ph sz="quarter" idx="1"/>
          </p:nvPr>
        </p:nvSpPr>
        <p:spPr>
          <a:xfrm>
            <a:off x="612648" y="1600200"/>
            <a:ext cx="8153400" cy="4800600"/>
          </a:xfrm>
        </p:spPr>
        <p:txBody>
          <a:bodyPr>
            <a:normAutofit/>
          </a:bodyPr>
          <a:lstStyle/>
          <a:p>
            <a:r>
              <a:rPr lang="en-US" sz="3200" dirty="0"/>
              <a:t>Women </a:t>
            </a:r>
            <a:r>
              <a:rPr lang="en-US" sz="3200" dirty="0" smtClean="0"/>
              <a:t>have a profound effect on peace </a:t>
            </a:r>
            <a:r>
              <a:rPr lang="en-US" sz="3200" dirty="0"/>
              <a:t>building and </a:t>
            </a:r>
            <a:r>
              <a:rPr lang="en-US" sz="3200" dirty="0" smtClean="0"/>
              <a:t>post-conflict </a:t>
            </a:r>
            <a:r>
              <a:rPr lang="en-US" sz="3200" dirty="0"/>
              <a:t>reconstruction </a:t>
            </a:r>
            <a:endParaRPr lang="en-US" sz="3200" dirty="0" smtClean="0"/>
          </a:p>
          <a:p>
            <a:r>
              <a:rPr lang="en-US" sz="3200" dirty="0" smtClean="0"/>
              <a:t>Research </a:t>
            </a:r>
            <a:r>
              <a:rPr lang="en-US" sz="3200" dirty="0"/>
              <a:t>and case studies suggest that peace agreements, post-conflict reconstruction and governance have a better chance of long term success when women are involved Increased </a:t>
            </a:r>
            <a:endParaRPr lang="en-US" sz="3200" dirty="0" smtClean="0"/>
          </a:p>
          <a:p>
            <a:r>
              <a:rPr lang="en-US" sz="3200" dirty="0" smtClean="0"/>
              <a:t>Data shows that there is a 24% </a:t>
            </a:r>
            <a:r>
              <a:rPr lang="en-US" sz="3200" dirty="0"/>
              <a:t>probability of ending violence </a:t>
            </a:r>
            <a:r>
              <a:rPr lang="en-US" sz="3200" dirty="0" smtClean="0"/>
              <a:t>within </a:t>
            </a:r>
            <a:r>
              <a:rPr lang="en-US" sz="3200" dirty="0"/>
              <a:t>a year </a:t>
            </a:r>
            <a:r>
              <a:rPr lang="en-US" sz="3200" dirty="0" smtClean="0"/>
              <a:t>when </a:t>
            </a:r>
            <a:r>
              <a:rPr lang="en-US" sz="3200" dirty="0"/>
              <a:t>local women are included in a peace </a:t>
            </a:r>
            <a:r>
              <a:rPr lang="en-US" sz="3200" dirty="0" smtClean="0"/>
              <a:t>process</a:t>
            </a:r>
            <a:endParaRPr lang="en-US" sz="3200" dirty="0"/>
          </a:p>
        </p:txBody>
      </p:sp>
    </p:spTree>
    <p:extLst>
      <p:ext uri="{BB962C8B-B14F-4D97-AF65-F5344CB8AC3E}">
        <p14:creationId xmlns:p14="http://schemas.microsoft.com/office/powerpoint/2010/main" val="21642461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solidFill>
                  <a:srgbClr val="003366"/>
                </a:solidFill>
                <a:effectLst>
                  <a:outerShdw blurRad="38100" dist="38100" dir="2700000" algn="tl">
                    <a:srgbClr val="000000">
                      <a:alpha val="43137"/>
                    </a:srgbClr>
                  </a:outerShdw>
                </a:effectLst>
              </a:rPr>
              <a:t>Pathways for Women’s Political Participation</a:t>
            </a:r>
            <a:endParaRPr lang="en-US" sz="4000" dirty="0">
              <a:solidFill>
                <a:schemeClr val="tx1"/>
              </a:solidFill>
            </a:endParaRPr>
          </a:p>
        </p:txBody>
      </p:sp>
      <p:sp>
        <p:nvSpPr>
          <p:cNvPr id="4" name="Text Placeholder 3"/>
          <p:cNvSpPr>
            <a:spLocks noGrp="1"/>
          </p:cNvSpPr>
          <p:nvPr>
            <p:ph type="body" idx="2"/>
          </p:nvPr>
        </p:nvSpPr>
        <p:spPr>
          <a:xfrm>
            <a:off x="228600" y="1752599"/>
            <a:ext cx="2133600" cy="4568059"/>
          </a:xfrm>
        </p:spPr>
        <p:txBody>
          <a:bodyPr>
            <a:normAutofit/>
          </a:bodyPr>
          <a:lstStyle/>
          <a:p>
            <a:r>
              <a:rPr lang="en-US" sz="3200" b="1" dirty="0" smtClean="0"/>
              <a:t>Women </a:t>
            </a:r>
            <a:r>
              <a:rPr lang="en-US" sz="3200" b="1" dirty="0" smtClean="0"/>
              <a:t>should be able to participate in </a:t>
            </a:r>
            <a:r>
              <a:rPr lang="en-US" sz="3200" b="1" u="sng" dirty="0" smtClean="0"/>
              <a:t>all</a:t>
            </a:r>
            <a:r>
              <a:rPr lang="en-US" sz="3200" b="1" dirty="0" smtClean="0"/>
              <a:t> areas of politics:</a:t>
            </a:r>
            <a:endParaRPr lang="en-US" sz="3200" b="1" dirty="0"/>
          </a:p>
        </p:txBody>
      </p:sp>
      <p:sp>
        <p:nvSpPr>
          <p:cNvPr id="3" name="Content Placeholder 2"/>
          <p:cNvSpPr>
            <a:spLocks noGrp="1"/>
          </p:cNvSpPr>
          <p:nvPr>
            <p:ph sz="quarter" idx="1"/>
          </p:nvPr>
        </p:nvSpPr>
        <p:spPr>
          <a:xfrm>
            <a:off x="2514600" y="1752600"/>
            <a:ext cx="6248400" cy="4568058"/>
          </a:xfrm>
        </p:spPr>
        <p:txBody>
          <a:bodyPr>
            <a:normAutofit/>
          </a:bodyPr>
          <a:lstStyle/>
          <a:p>
            <a:pPr>
              <a:defRPr/>
            </a:pPr>
            <a:r>
              <a:rPr lang="en-US" altLang="en-US" dirty="0" smtClean="0"/>
              <a:t>As </a:t>
            </a:r>
            <a:r>
              <a:rPr lang="en-US" altLang="en-US" b="1" dirty="0" smtClean="0"/>
              <a:t>VOTERS</a:t>
            </a:r>
          </a:p>
          <a:p>
            <a:pPr>
              <a:defRPr/>
            </a:pPr>
            <a:r>
              <a:rPr lang="en-US" altLang="en-US" dirty="0" smtClean="0"/>
              <a:t>As </a:t>
            </a:r>
            <a:r>
              <a:rPr lang="en-US" altLang="en-US" b="1" dirty="0" smtClean="0"/>
              <a:t>MEMBERS, LEADERS AND ELECTED REPRESENTATIVES OF POLITICAL PARTIES</a:t>
            </a:r>
          </a:p>
          <a:p>
            <a:pPr>
              <a:defRPr/>
            </a:pPr>
            <a:r>
              <a:rPr lang="en-US" altLang="en-US" dirty="0" smtClean="0"/>
              <a:t>As </a:t>
            </a:r>
            <a:r>
              <a:rPr lang="en-US" altLang="en-US" b="1" dirty="0" smtClean="0"/>
              <a:t>CIVIL LEADERS </a:t>
            </a:r>
            <a:r>
              <a:rPr lang="en-US" altLang="en-US" dirty="0" smtClean="0"/>
              <a:t>and</a:t>
            </a:r>
            <a:r>
              <a:rPr lang="en-US" altLang="en-US" b="1" dirty="0" smtClean="0"/>
              <a:t> ACTIVISTS</a:t>
            </a:r>
          </a:p>
          <a:p>
            <a:pPr>
              <a:defRPr/>
            </a:pPr>
            <a:r>
              <a:rPr lang="en-US" altLang="en-US" dirty="0" smtClean="0"/>
              <a:t>As</a:t>
            </a:r>
            <a:r>
              <a:rPr lang="en-US" altLang="en-US" b="1" dirty="0" smtClean="0"/>
              <a:t> ELECTED OFFICIALS IN GOVERNING BODIES</a:t>
            </a:r>
            <a:endParaRPr lang="en-US" altLang="en-US" dirty="0" smtClean="0"/>
          </a:p>
        </p:txBody>
      </p:sp>
    </p:spTree>
    <p:extLst>
      <p:ext uri="{BB962C8B-B14F-4D97-AF65-F5344CB8AC3E}">
        <p14:creationId xmlns:p14="http://schemas.microsoft.com/office/powerpoint/2010/main" val="4804876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003366"/>
                </a:solidFill>
                <a:effectLst>
                  <a:outerShdw blurRad="38100" dist="38100" dir="2700000" algn="tl">
                    <a:srgbClr val="000000">
                      <a:alpha val="43137"/>
                    </a:srgbClr>
                  </a:outerShdw>
                </a:effectLst>
              </a:rPr>
              <a:t>Women as Voters </a:t>
            </a:r>
            <a:endParaRPr lang="en-US" sz="4000" dirty="0">
              <a:solidFill>
                <a:schemeClr val="tx1"/>
              </a:solidFill>
            </a:endParaRPr>
          </a:p>
        </p:txBody>
      </p:sp>
      <p:sp>
        <p:nvSpPr>
          <p:cNvPr id="4" name="Text Placeholder 3"/>
          <p:cNvSpPr>
            <a:spLocks noGrp="1"/>
          </p:cNvSpPr>
          <p:nvPr>
            <p:ph type="body" idx="2"/>
          </p:nvPr>
        </p:nvSpPr>
        <p:spPr>
          <a:xfrm>
            <a:off x="609600" y="1752599"/>
            <a:ext cx="1600200" cy="4568059"/>
          </a:xfrm>
        </p:spPr>
        <p:txBody>
          <a:bodyPr/>
          <a:lstStyle/>
          <a:p>
            <a:r>
              <a:rPr lang="en-US" dirty="0" smtClean="0"/>
              <a:t> </a:t>
            </a:r>
            <a:endParaRPr lang="en-US" dirty="0"/>
          </a:p>
        </p:txBody>
      </p:sp>
      <p:sp>
        <p:nvSpPr>
          <p:cNvPr id="3" name="Content Placeholder 2"/>
          <p:cNvSpPr>
            <a:spLocks noGrp="1"/>
          </p:cNvSpPr>
          <p:nvPr>
            <p:ph sz="quarter" idx="1"/>
          </p:nvPr>
        </p:nvSpPr>
        <p:spPr>
          <a:xfrm>
            <a:off x="2362200" y="1752600"/>
            <a:ext cx="6400800" cy="4568058"/>
          </a:xfrm>
        </p:spPr>
        <p:txBody>
          <a:bodyPr>
            <a:normAutofit/>
          </a:bodyPr>
          <a:lstStyle/>
          <a:p>
            <a:pPr marL="457200" indent="-457200">
              <a:buFont typeface="Arial" panose="020B0604020202020204" pitchFamily="34" charset="0"/>
              <a:buChar char="•"/>
              <a:defRPr/>
            </a:pPr>
            <a:r>
              <a:rPr lang="en-US" sz="2800" dirty="0"/>
              <a:t>Voting is a fundamental right of citizens in a democracy. Though women have been granted suffrage in almost every country in the world, there are significant barriers to women’s participation.</a:t>
            </a:r>
          </a:p>
          <a:p>
            <a:pPr marL="457200" indent="-457200">
              <a:buFont typeface="Arial" panose="020B0604020202020204" pitchFamily="34" charset="0"/>
              <a:buChar char="•"/>
              <a:defRPr/>
            </a:pPr>
            <a:r>
              <a:rPr lang="en-US" sz="2800" dirty="0"/>
              <a:t>Women may face physical, logistical, social and cultural challenges to participation as voters. </a:t>
            </a:r>
            <a:endParaRPr lang="en-US" sz="2800" dirty="0">
              <a:solidFill>
                <a:srgbClr val="003366"/>
              </a:solidFill>
            </a:endParaRPr>
          </a:p>
        </p:txBody>
      </p:sp>
    </p:spTree>
    <p:extLst>
      <p:ext uri="{BB962C8B-B14F-4D97-AF65-F5344CB8AC3E}">
        <p14:creationId xmlns:p14="http://schemas.microsoft.com/office/powerpoint/2010/main" val="31046285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003366"/>
                </a:solidFill>
                <a:effectLst>
                  <a:outerShdw blurRad="38100" dist="38100" dir="2700000" algn="tl">
                    <a:srgbClr val="000000">
                      <a:alpha val="43137"/>
                    </a:srgbClr>
                  </a:outerShdw>
                </a:effectLst>
              </a:rPr>
              <a:t>Women in Political Parties</a:t>
            </a:r>
            <a:endParaRPr lang="en-US" sz="4000" dirty="0">
              <a:solidFill>
                <a:schemeClr val="tx1"/>
              </a:solidFill>
            </a:endParaRPr>
          </a:p>
        </p:txBody>
      </p:sp>
      <p:sp>
        <p:nvSpPr>
          <p:cNvPr id="4" name="Text Placeholder 3"/>
          <p:cNvSpPr>
            <a:spLocks noGrp="1"/>
          </p:cNvSpPr>
          <p:nvPr>
            <p:ph type="body" idx="2"/>
          </p:nvPr>
        </p:nvSpPr>
        <p:spPr>
          <a:xfrm>
            <a:off x="609600" y="1752599"/>
            <a:ext cx="1600200" cy="4568059"/>
          </a:xfrm>
        </p:spPr>
        <p:txBody>
          <a:bodyPr/>
          <a:lstStyle/>
          <a:p>
            <a:r>
              <a:rPr lang="en-US" dirty="0" smtClean="0"/>
              <a:t> </a:t>
            </a:r>
            <a:endParaRPr lang="en-US" dirty="0"/>
          </a:p>
        </p:txBody>
      </p:sp>
      <p:sp>
        <p:nvSpPr>
          <p:cNvPr id="3" name="Content Placeholder 2"/>
          <p:cNvSpPr>
            <a:spLocks noGrp="1"/>
          </p:cNvSpPr>
          <p:nvPr>
            <p:ph sz="quarter" idx="1"/>
          </p:nvPr>
        </p:nvSpPr>
        <p:spPr>
          <a:xfrm>
            <a:off x="2362200" y="1752600"/>
            <a:ext cx="6400800" cy="4568058"/>
          </a:xfrm>
        </p:spPr>
        <p:txBody>
          <a:bodyPr>
            <a:normAutofit/>
          </a:bodyPr>
          <a:lstStyle/>
          <a:p>
            <a:r>
              <a:rPr lang="en-US" altLang="en-US" sz="2800" dirty="0"/>
              <a:t>Parties offer citizens meaningful choices in governance, avenues for political participation, and opportunities to shape their country’s future. To be truly representative, parties must reflect the diversity of the population including women</a:t>
            </a:r>
            <a:r>
              <a:rPr lang="en-US" altLang="en-US" sz="2800" dirty="0" smtClean="0"/>
              <a:t>.</a:t>
            </a:r>
          </a:p>
          <a:p>
            <a:r>
              <a:rPr lang="en-US" altLang="en-US" sz="2800" dirty="0" smtClean="0"/>
              <a:t>Parties are often the gateway to elected office and so are a </a:t>
            </a:r>
            <a:r>
              <a:rPr lang="en-US" altLang="en-US" sz="2800" b="1" dirty="0" smtClean="0"/>
              <a:t>critical entry point </a:t>
            </a:r>
            <a:r>
              <a:rPr lang="en-US" altLang="en-US" sz="2800" dirty="0" smtClean="0"/>
              <a:t>for women into public life.</a:t>
            </a:r>
            <a:endParaRPr lang="en-US" altLang="en-US" sz="2800" dirty="0"/>
          </a:p>
        </p:txBody>
      </p:sp>
    </p:spTree>
    <p:extLst>
      <p:ext uri="{BB962C8B-B14F-4D97-AF65-F5344CB8AC3E}">
        <p14:creationId xmlns:p14="http://schemas.microsoft.com/office/powerpoint/2010/main" val="21553633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003366"/>
                </a:solidFill>
                <a:effectLst>
                  <a:outerShdw blurRad="38100" dist="38100" dir="2700000" algn="tl">
                    <a:srgbClr val="000000">
                      <a:alpha val="43137"/>
                    </a:srgbClr>
                  </a:outerShdw>
                </a:effectLst>
              </a:rPr>
              <a:t>Women in Civil Society </a:t>
            </a:r>
            <a:endParaRPr lang="en-US" sz="4000" dirty="0">
              <a:solidFill>
                <a:schemeClr val="tx1"/>
              </a:solidFill>
            </a:endParaRPr>
          </a:p>
        </p:txBody>
      </p:sp>
      <p:sp>
        <p:nvSpPr>
          <p:cNvPr id="4" name="Text Placeholder 3"/>
          <p:cNvSpPr>
            <a:spLocks noGrp="1"/>
          </p:cNvSpPr>
          <p:nvPr>
            <p:ph type="body" idx="2"/>
          </p:nvPr>
        </p:nvSpPr>
        <p:spPr>
          <a:xfrm>
            <a:off x="609600" y="1752599"/>
            <a:ext cx="1600200" cy="4568059"/>
          </a:xfrm>
        </p:spPr>
        <p:txBody>
          <a:bodyPr/>
          <a:lstStyle/>
          <a:p>
            <a:r>
              <a:rPr lang="en-US" dirty="0" smtClean="0"/>
              <a:t> </a:t>
            </a:r>
            <a:endParaRPr lang="en-US" dirty="0"/>
          </a:p>
        </p:txBody>
      </p:sp>
      <p:sp>
        <p:nvSpPr>
          <p:cNvPr id="3" name="Content Placeholder 2"/>
          <p:cNvSpPr>
            <a:spLocks noGrp="1"/>
          </p:cNvSpPr>
          <p:nvPr>
            <p:ph sz="quarter" idx="1"/>
          </p:nvPr>
        </p:nvSpPr>
        <p:spPr>
          <a:xfrm>
            <a:off x="2362200" y="1762125"/>
            <a:ext cx="6400800" cy="4568058"/>
          </a:xfrm>
        </p:spPr>
        <p:txBody>
          <a:bodyPr>
            <a:normAutofit lnSpcReduction="10000"/>
          </a:bodyPr>
          <a:lstStyle/>
          <a:p>
            <a:pPr marL="457200" indent="-457200">
              <a:buFont typeface="Arial" panose="020B0604020202020204" pitchFamily="34" charset="0"/>
              <a:buChar char="•"/>
              <a:defRPr/>
            </a:pPr>
            <a:r>
              <a:rPr lang="en-US" sz="2800" dirty="0"/>
              <a:t>When women have a vocal role as activists and issue advocates, their inclusion guarantees that a wide spectrum of voices will more accurately represent a broader range of citizens’ concerns.</a:t>
            </a:r>
          </a:p>
          <a:p>
            <a:pPr marL="457200" indent="-457200">
              <a:buFont typeface="Arial" panose="020B0604020202020204" pitchFamily="34" charset="0"/>
              <a:buChar char="•"/>
              <a:defRPr/>
            </a:pPr>
            <a:r>
              <a:rPr lang="en-US" sz="2800" dirty="0"/>
              <a:t>Civic groups  often provide a more welcoming environment for women, and this is where women have more frequently demonstrated their leadership. </a:t>
            </a:r>
            <a:endParaRPr lang="en-US" sz="2800" dirty="0">
              <a:solidFill>
                <a:srgbClr val="003366"/>
              </a:solidFill>
            </a:endParaRPr>
          </a:p>
        </p:txBody>
      </p:sp>
    </p:spTree>
    <p:extLst>
      <p:ext uri="{BB962C8B-B14F-4D97-AF65-F5344CB8AC3E}">
        <p14:creationId xmlns:p14="http://schemas.microsoft.com/office/powerpoint/2010/main" val="122504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cap="all" dirty="0">
                <a:solidFill>
                  <a:srgbClr val="003366"/>
                </a:solidFill>
                <a:effectLst>
                  <a:outerShdw blurRad="38100" dist="38100" dir="2700000" algn="tl">
                    <a:srgbClr val="000000">
                      <a:alpha val="43137"/>
                    </a:srgbClr>
                  </a:outerShdw>
                </a:effectLst>
              </a:rPr>
              <a:t>Women in Politics </a:t>
            </a:r>
            <a:r>
              <a:rPr lang="en-US" cap="all" dirty="0" smtClean="0">
                <a:solidFill>
                  <a:srgbClr val="003366"/>
                </a:solidFill>
                <a:effectLst>
                  <a:outerShdw blurRad="38100" dist="38100" dir="2700000" algn="tl">
                    <a:srgbClr val="000000">
                      <a:alpha val="43137"/>
                    </a:srgbClr>
                  </a:outerShdw>
                </a:effectLst>
              </a:rPr>
              <a:t>Overview: </a:t>
            </a:r>
            <a:r>
              <a:rPr lang="en-US" cap="all" dirty="0">
                <a:solidFill>
                  <a:srgbClr val="003366"/>
                </a:solidFill>
                <a:effectLst>
                  <a:outerShdw blurRad="38100" dist="38100" dir="2700000" algn="tl">
                    <a:srgbClr val="000000">
                      <a:alpha val="43137"/>
                    </a:srgbClr>
                  </a:outerShdw>
                </a:effectLst>
              </a:rPr>
              <a:t/>
            </a:r>
            <a:br>
              <a:rPr lang="en-US" cap="all" dirty="0">
                <a:solidFill>
                  <a:srgbClr val="003366"/>
                </a:solidFill>
                <a:effectLst>
                  <a:outerShdw blurRad="38100" dist="38100" dir="2700000" algn="tl">
                    <a:srgbClr val="000000">
                      <a:alpha val="43137"/>
                    </a:srgbClr>
                  </a:outerShdw>
                </a:effectLst>
              </a:rPr>
            </a:br>
            <a:r>
              <a:rPr lang="en-US" cap="all" dirty="0">
                <a:solidFill>
                  <a:srgbClr val="003366"/>
                </a:solidFill>
                <a:effectLst>
                  <a:outerShdw blurRad="38100" dist="38100" dir="2700000" algn="tl">
                    <a:srgbClr val="000000">
                      <a:alpha val="43137"/>
                    </a:srgbClr>
                  </a:outerShdw>
                </a:effectLst>
              </a:rPr>
              <a:t>Objectives</a:t>
            </a:r>
            <a:endParaRPr lang="en-US" dirty="0">
              <a:solidFill>
                <a:schemeClr val="tx1"/>
              </a:solidFill>
            </a:endParaRPr>
          </a:p>
        </p:txBody>
      </p:sp>
      <p:sp>
        <p:nvSpPr>
          <p:cNvPr id="3" name="Content Placeholder 2"/>
          <p:cNvSpPr>
            <a:spLocks noGrp="1"/>
          </p:cNvSpPr>
          <p:nvPr>
            <p:ph sz="quarter" idx="1"/>
          </p:nvPr>
        </p:nvSpPr>
        <p:spPr>
          <a:xfrm>
            <a:off x="612648" y="1676400"/>
            <a:ext cx="3959352" cy="4419600"/>
          </a:xfrm>
        </p:spPr>
        <p:txBody>
          <a:bodyPr>
            <a:normAutofit/>
          </a:bodyPr>
          <a:lstStyle/>
          <a:p>
            <a:r>
              <a:rPr lang="en-029" altLang="en-US" sz="3200" dirty="0"/>
              <a:t>Understand the need for women’s political participation and the related legal framework within global, regional and country-specific contexts</a:t>
            </a:r>
            <a:endParaRPr lang="en-US" altLang="en-US" sz="3200" dirty="0"/>
          </a:p>
        </p:txBody>
      </p:sp>
      <p:pic>
        <p:nvPicPr>
          <p:cNvPr id="8" name="Picture 9" descr="http://i.huffpost.com/gen/504704/origina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2438400"/>
            <a:ext cx="3108325" cy="253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32784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003366"/>
                </a:solidFill>
                <a:effectLst>
                  <a:outerShdw blurRad="38100" dist="38100" dir="2700000" algn="tl">
                    <a:srgbClr val="000000">
                      <a:alpha val="43137"/>
                    </a:srgbClr>
                  </a:outerShdw>
                </a:effectLst>
              </a:rPr>
              <a:t>Women in Civil Society </a:t>
            </a:r>
            <a:endParaRPr lang="en-US" sz="4000" dirty="0">
              <a:solidFill>
                <a:schemeClr val="tx1"/>
              </a:solidFill>
            </a:endParaRPr>
          </a:p>
        </p:txBody>
      </p:sp>
      <p:sp>
        <p:nvSpPr>
          <p:cNvPr id="4" name="Text Placeholder 3"/>
          <p:cNvSpPr>
            <a:spLocks noGrp="1"/>
          </p:cNvSpPr>
          <p:nvPr>
            <p:ph type="body" idx="2"/>
          </p:nvPr>
        </p:nvSpPr>
        <p:spPr>
          <a:xfrm>
            <a:off x="609600" y="1752599"/>
            <a:ext cx="1600200" cy="4568059"/>
          </a:xfrm>
        </p:spPr>
        <p:txBody>
          <a:bodyPr/>
          <a:lstStyle/>
          <a:p>
            <a:r>
              <a:rPr lang="en-US" dirty="0" smtClean="0"/>
              <a:t> </a:t>
            </a:r>
            <a:endParaRPr lang="en-US" dirty="0"/>
          </a:p>
        </p:txBody>
      </p:sp>
      <p:sp>
        <p:nvSpPr>
          <p:cNvPr id="3" name="Content Placeholder 2"/>
          <p:cNvSpPr>
            <a:spLocks noGrp="1"/>
          </p:cNvSpPr>
          <p:nvPr>
            <p:ph sz="quarter" idx="1"/>
          </p:nvPr>
        </p:nvSpPr>
        <p:spPr>
          <a:xfrm>
            <a:off x="2362200" y="1762125"/>
            <a:ext cx="6400800" cy="4568058"/>
          </a:xfrm>
        </p:spPr>
        <p:txBody>
          <a:bodyPr>
            <a:normAutofit/>
          </a:bodyPr>
          <a:lstStyle/>
          <a:p>
            <a:r>
              <a:rPr lang="en-US" sz="2800" dirty="0"/>
              <a:t>Once women are </a:t>
            </a:r>
            <a:r>
              <a:rPr lang="en-US" sz="2800" dirty="0" smtClean="0"/>
              <a:t>elected, </a:t>
            </a:r>
            <a:r>
              <a:rPr lang="en-US" sz="2800" dirty="0"/>
              <a:t>they should be able to effectively govern and represent their constituents </a:t>
            </a:r>
            <a:endParaRPr lang="en-US" sz="2800" dirty="0" smtClean="0"/>
          </a:p>
          <a:p>
            <a:pPr marL="0" indent="0">
              <a:buNone/>
            </a:pPr>
            <a:endParaRPr lang="en-US" sz="2800" dirty="0" smtClean="0"/>
          </a:p>
          <a:p>
            <a:r>
              <a:rPr lang="en-US" sz="2800" dirty="0" smtClean="0"/>
              <a:t>It </a:t>
            </a:r>
            <a:r>
              <a:rPr lang="en-US" sz="2800" dirty="0"/>
              <a:t>is not enough to be </a:t>
            </a:r>
            <a:r>
              <a:rPr lang="en-US" sz="2800" dirty="0" smtClean="0"/>
              <a:t>present. Women </a:t>
            </a:r>
            <a:r>
              <a:rPr lang="en-US" sz="2800" dirty="0"/>
              <a:t>should have an influence and the ability to </a:t>
            </a:r>
            <a:r>
              <a:rPr lang="en-US" sz="2800" dirty="0" smtClean="0"/>
              <a:t>include their </a:t>
            </a:r>
            <a:r>
              <a:rPr lang="en-US" sz="2800" dirty="0"/>
              <a:t>priorities on the agenda</a:t>
            </a:r>
          </a:p>
        </p:txBody>
      </p:sp>
    </p:spTree>
    <p:extLst>
      <p:ext uri="{BB962C8B-B14F-4D97-AF65-F5344CB8AC3E}">
        <p14:creationId xmlns:p14="http://schemas.microsoft.com/office/powerpoint/2010/main" val="15619380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solidFill>
                  <a:srgbClr val="003366"/>
                </a:solidFill>
              </a:rPr>
              <a:t>What are the obstacles to women’s political participation? </a:t>
            </a:r>
            <a:endParaRPr lang="en-US" sz="4000" dirty="0">
              <a:solidFill>
                <a:schemeClr val="tx1"/>
              </a:solidFill>
            </a:endParaRPr>
          </a:p>
        </p:txBody>
      </p:sp>
      <p:sp>
        <p:nvSpPr>
          <p:cNvPr id="4" name="Text Placeholder 3"/>
          <p:cNvSpPr>
            <a:spLocks noGrp="1"/>
          </p:cNvSpPr>
          <p:nvPr>
            <p:ph type="body" idx="2"/>
          </p:nvPr>
        </p:nvSpPr>
        <p:spPr>
          <a:xfrm>
            <a:off x="609600" y="1752599"/>
            <a:ext cx="1600200" cy="4568059"/>
          </a:xfrm>
        </p:spPr>
        <p:txBody>
          <a:bodyPr/>
          <a:lstStyle/>
          <a:p>
            <a:r>
              <a:rPr lang="en-US" dirty="0" smtClean="0"/>
              <a:t> </a:t>
            </a:r>
            <a:endParaRPr lang="en-US" dirty="0"/>
          </a:p>
        </p:txBody>
      </p:sp>
      <p:sp>
        <p:nvSpPr>
          <p:cNvPr id="3" name="Content Placeholder 2"/>
          <p:cNvSpPr>
            <a:spLocks noGrp="1"/>
          </p:cNvSpPr>
          <p:nvPr>
            <p:ph sz="quarter" idx="1"/>
          </p:nvPr>
        </p:nvSpPr>
        <p:spPr>
          <a:xfrm>
            <a:off x="2362200" y="1752600"/>
            <a:ext cx="6400800" cy="4568058"/>
          </a:xfrm>
        </p:spPr>
        <p:txBody>
          <a:bodyPr>
            <a:normAutofit/>
          </a:bodyPr>
          <a:lstStyle/>
          <a:p>
            <a:r>
              <a:rPr lang="en-US" altLang="en-US" dirty="0"/>
              <a:t>Socio-Cultural Norms</a:t>
            </a:r>
          </a:p>
          <a:p>
            <a:r>
              <a:rPr lang="en-US" altLang="en-US" dirty="0" smtClean="0"/>
              <a:t>Structural barriers</a:t>
            </a:r>
            <a:endParaRPr lang="en-US" altLang="en-US" dirty="0"/>
          </a:p>
          <a:p>
            <a:pPr lvl="1"/>
            <a:r>
              <a:rPr lang="en-US" altLang="en-US" sz="3200" dirty="0"/>
              <a:t>Legal</a:t>
            </a:r>
          </a:p>
          <a:p>
            <a:pPr lvl="1"/>
            <a:r>
              <a:rPr lang="en-US" altLang="en-US" sz="3200" dirty="0"/>
              <a:t>Economic</a:t>
            </a:r>
          </a:p>
          <a:p>
            <a:pPr lvl="1"/>
            <a:r>
              <a:rPr lang="en-US" altLang="en-US" sz="3200" dirty="0" smtClean="0"/>
              <a:t>Institutional </a:t>
            </a:r>
            <a:endParaRPr lang="en-US" altLang="en-US" sz="3200" dirty="0"/>
          </a:p>
          <a:p>
            <a:r>
              <a:rPr lang="en-US" altLang="en-US" dirty="0" smtClean="0"/>
              <a:t>Individual confidence, capacity and connections to succeed</a:t>
            </a:r>
            <a:endParaRPr lang="en-US" altLang="en-US" dirty="0"/>
          </a:p>
        </p:txBody>
      </p:sp>
    </p:spTree>
    <p:extLst>
      <p:ext uri="{BB962C8B-B14F-4D97-AF65-F5344CB8AC3E}">
        <p14:creationId xmlns:p14="http://schemas.microsoft.com/office/powerpoint/2010/main" val="4136423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003366"/>
                </a:solidFill>
              </a:rPr>
              <a:t>Barriers: Socio-Cultural Norms</a:t>
            </a:r>
            <a:endParaRPr lang="en-US" sz="4000" dirty="0">
              <a:solidFill>
                <a:schemeClr val="tx1"/>
              </a:solidFill>
            </a:endParaRPr>
          </a:p>
        </p:txBody>
      </p:sp>
      <p:sp>
        <p:nvSpPr>
          <p:cNvPr id="3" name="Content Placeholder 2"/>
          <p:cNvSpPr>
            <a:spLocks noGrp="1"/>
          </p:cNvSpPr>
          <p:nvPr>
            <p:ph sz="quarter" idx="1"/>
          </p:nvPr>
        </p:nvSpPr>
        <p:spPr>
          <a:xfrm>
            <a:off x="457200" y="1752600"/>
            <a:ext cx="8305800" cy="4876800"/>
          </a:xfrm>
        </p:spPr>
        <p:txBody>
          <a:bodyPr>
            <a:normAutofit lnSpcReduction="10000"/>
          </a:bodyPr>
          <a:lstStyle/>
          <a:p>
            <a:pPr fontAlgn="base"/>
            <a:r>
              <a:rPr lang="en-US" dirty="0"/>
              <a:t>In </a:t>
            </a:r>
            <a:r>
              <a:rPr lang="en-US" dirty="0" smtClean="0"/>
              <a:t>many societies, </a:t>
            </a:r>
            <a:r>
              <a:rPr lang="en-US" dirty="0"/>
              <a:t>politics are often perceived as corrupt and dirty </a:t>
            </a:r>
            <a:r>
              <a:rPr lang="en-US" dirty="0" smtClean="0"/>
              <a:t>by women, </a:t>
            </a:r>
            <a:r>
              <a:rPr lang="en-US" dirty="0" smtClean="0"/>
              <a:t>and </a:t>
            </a:r>
            <a:r>
              <a:rPr lang="en-US" dirty="0"/>
              <a:t>not relevant to the daily lives and needs of women</a:t>
            </a:r>
          </a:p>
          <a:p>
            <a:pPr fontAlgn="base"/>
            <a:r>
              <a:rPr lang="en-US" dirty="0" smtClean="0"/>
              <a:t>Women </a:t>
            </a:r>
            <a:r>
              <a:rPr lang="en-US" dirty="0"/>
              <a:t>are often perceived as not being political, their role being that of the homemaker as opposed to men who are identified as leaders and public </a:t>
            </a:r>
            <a:r>
              <a:rPr lang="en-US" dirty="0" smtClean="0"/>
              <a:t>figures</a:t>
            </a:r>
            <a:endParaRPr lang="en-US" dirty="0"/>
          </a:p>
          <a:p>
            <a:r>
              <a:rPr lang="en-US" dirty="0" smtClean="0"/>
              <a:t>Social n</a:t>
            </a:r>
            <a:r>
              <a:rPr lang="en-US" dirty="0" smtClean="0"/>
              <a:t>orms </a:t>
            </a:r>
            <a:r>
              <a:rPr lang="en-US" dirty="0" smtClean="0"/>
              <a:t>impact the time and resources women have to devote to political participation as well, as they are often burdened with house and child </a:t>
            </a:r>
            <a:r>
              <a:rPr lang="en-US" dirty="0" smtClean="0"/>
              <a:t>work</a:t>
            </a:r>
            <a:r>
              <a:rPr lang="en-US" dirty="0"/>
              <a:t/>
            </a:r>
            <a:br>
              <a:rPr lang="en-US" dirty="0"/>
            </a:br>
            <a:endParaRPr lang="en-US" altLang="en-US" dirty="0"/>
          </a:p>
        </p:txBody>
      </p:sp>
    </p:spTree>
    <p:extLst>
      <p:ext uri="{BB962C8B-B14F-4D97-AF65-F5344CB8AC3E}">
        <p14:creationId xmlns:p14="http://schemas.microsoft.com/office/powerpoint/2010/main" val="14421800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solidFill>
                  <a:srgbClr val="003366"/>
                </a:solidFill>
              </a:rPr>
              <a:t>Barriers: Individual Skills and Confidence</a:t>
            </a:r>
            <a:endParaRPr lang="en-US" sz="4000" dirty="0">
              <a:solidFill>
                <a:schemeClr val="tx1"/>
              </a:solidFill>
            </a:endParaRPr>
          </a:p>
        </p:txBody>
      </p:sp>
      <p:sp>
        <p:nvSpPr>
          <p:cNvPr id="3" name="Content Placeholder 2"/>
          <p:cNvSpPr>
            <a:spLocks noGrp="1"/>
          </p:cNvSpPr>
          <p:nvPr>
            <p:ph sz="quarter" idx="1"/>
          </p:nvPr>
        </p:nvSpPr>
        <p:spPr>
          <a:xfrm>
            <a:off x="457200" y="1752600"/>
            <a:ext cx="8305800" cy="4800600"/>
          </a:xfrm>
        </p:spPr>
        <p:txBody>
          <a:bodyPr>
            <a:normAutofit lnSpcReduction="10000"/>
          </a:bodyPr>
          <a:lstStyle/>
          <a:p>
            <a:pPr fontAlgn="base"/>
            <a:r>
              <a:rPr lang="en-US" dirty="0" smtClean="0"/>
              <a:t>Women often lack the individual </a:t>
            </a:r>
            <a:r>
              <a:rPr lang="en-US" dirty="0"/>
              <a:t>confidence, capacity and connections </a:t>
            </a:r>
            <a:r>
              <a:rPr lang="en-US" dirty="0" smtClean="0"/>
              <a:t>to equip </a:t>
            </a:r>
            <a:r>
              <a:rPr lang="en-US" dirty="0"/>
              <a:t>them to participate effectively in politics. </a:t>
            </a:r>
          </a:p>
          <a:p>
            <a:pPr lvl="1"/>
            <a:r>
              <a:rPr lang="en-US" dirty="0" smtClean="0"/>
              <a:t>Women often lack </a:t>
            </a:r>
            <a:r>
              <a:rPr lang="en-US" dirty="0" smtClean="0"/>
              <a:t>equal access to education and opportunities to gain political experience </a:t>
            </a:r>
          </a:p>
          <a:p>
            <a:pPr lvl="1"/>
            <a:r>
              <a:rPr lang="en-US" dirty="0" smtClean="0"/>
              <a:t>They </a:t>
            </a:r>
            <a:r>
              <a:rPr lang="en-US" dirty="0" smtClean="0"/>
              <a:t>also l</a:t>
            </a:r>
            <a:r>
              <a:rPr lang="en-US" dirty="0" smtClean="0"/>
              <a:t>ack </a:t>
            </a:r>
            <a:r>
              <a:rPr lang="en-US" dirty="0" smtClean="0"/>
              <a:t>access to power networks where money and decision-making are rooted</a:t>
            </a:r>
          </a:p>
          <a:p>
            <a:pPr lvl="1"/>
            <a:r>
              <a:rPr lang="en-US" dirty="0" smtClean="0"/>
              <a:t>There is a h</a:t>
            </a:r>
            <a:r>
              <a:rPr lang="en-US" dirty="0" smtClean="0"/>
              <a:t>istorical </a:t>
            </a:r>
            <a:r>
              <a:rPr lang="en-US" dirty="0" smtClean="0"/>
              <a:t>lack of access </a:t>
            </a:r>
            <a:r>
              <a:rPr lang="en-US" dirty="0" smtClean="0"/>
              <a:t>for women to </a:t>
            </a:r>
            <a:r>
              <a:rPr lang="en-US" dirty="0" smtClean="0"/>
              <a:t>training and </a:t>
            </a:r>
            <a:r>
              <a:rPr lang="en-US" dirty="0" smtClean="0"/>
              <a:t>education</a:t>
            </a:r>
          </a:p>
          <a:p>
            <a:pPr lvl="1"/>
            <a:r>
              <a:rPr lang="en-US" dirty="0" smtClean="0"/>
              <a:t>Prevalent </a:t>
            </a:r>
            <a:r>
              <a:rPr lang="en-US" dirty="0" smtClean="0"/>
              <a:t>social norms lead to </a:t>
            </a:r>
            <a:r>
              <a:rPr lang="en-US" dirty="0" smtClean="0"/>
              <a:t>women’s reduced </a:t>
            </a:r>
            <a:r>
              <a:rPr lang="en-US" dirty="0" smtClean="0"/>
              <a:t>confidence </a:t>
            </a:r>
            <a:r>
              <a:rPr lang="en-US" dirty="0" smtClean="0"/>
              <a:t>in their political abilities</a:t>
            </a:r>
            <a:endParaRPr lang="en-US" altLang="en-US" dirty="0"/>
          </a:p>
        </p:txBody>
      </p:sp>
    </p:spTree>
    <p:extLst>
      <p:ext uri="{BB962C8B-B14F-4D97-AF65-F5344CB8AC3E}">
        <p14:creationId xmlns:p14="http://schemas.microsoft.com/office/powerpoint/2010/main" val="14037096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003366"/>
                </a:solidFill>
              </a:rPr>
              <a:t>Barriers</a:t>
            </a:r>
            <a:r>
              <a:rPr lang="en-US" sz="4000" dirty="0">
                <a:solidFill>
                  <a:srgbClr val="002060"/>
                </a:solidFill>
              </a:rPr>
              <a:t>: </a:t>
            </a:r>
            <a:r>
              <a:rPr lang="en-US" sz="4000" dirty="0" smtClean="0">
                <a:solidFill>
                  <a:srgbClr val="002060"/>
                </a:solidFill>
              </a:rPr>
              <a:t>Financial</a:t>
            </a:r>
            <a:r>
              <a:rPr lang="en-US" sz="4000" dirty="0" smtClean="0">
                <a:solidFill>
                  <a:srgbClr val="002060"/>
                </a:solidFill>
              </a:rPr>
              <a:t>, </a:t>
            </a:r>
            <a:r>
              <a:rPr lang="en-US" sz="4000" dirty="0">
                <a:solidFill>
                  <a:srgbClr val="002060"/>
                </a:solidFill>
              </a:rPr>
              <a:t>Institutional</a:t>
            </a:r>
            <a:r>
              <a:rPr lang="en-US" sz="4000" dirty="0" smtClean="0">
                <a:solidFill>
                  <a:srgbClr val="002060"/>
                </a:solidFill>
              </a:rPr>
              <a:t>, </a:t>
            </a:r>
            <a:r>
              <a:rPr lang="en-US" sz="4000" dirty="0" smtClean="0">
                <a:solidFill>
                  <a:srgbClr val="002060"/>
                </a:solidFill>
              </a:rPr>
              <a:t>Legal</a:t>
            </a:r>
            <a:endParaRPr lang="en-US" sz="4000" dirty="0">
              <a:solidFill>
                <a:schemeClr val="tx1"/>
              </a:solidFill>
            </a:endParaRPr>
          </a:p>
        </p:txBody>
      </p:sp>
      <p:sp>
        <p:nvSpPr>
          <p:cNvPr id="3" name="Content Placeholder 2"/>
          <p:cNvSpPr>
            <a:spLocks noGrp="1"/>
          </p:cNvSpPr>
          <p:nvPr>
            <p:ph sz="quarter" idx="1"/>
          </p:nvPr>
        </p:nvSpPr>
        <p:spPr>
          <a:xfrm>
            <a:off x="612648" y="1600200"/>
            <a:ext cx="8153400" cy="4953000"/>
          </a:xfrm>
        </p:spPr>
        <p:txBody>
          <a:bodyPr>
            <a:noAutofit/>
          </a:bodyPr>
          <a:lstStyle/>
          <a:p>
            <a:r>
              <a:rPr lang="en-US" altLang="en-US" sz="2800" dirty="0" smtClean="0"/>
              <a:t>Women </a:t>
            </a:r>
            <a:r>
              <a:rPr lang="en-US" altLang="en-US" sz="2800" dirty="0"/>
              <a:t>face economic barriers </a:t>
            </a:r>
            <a:r>
              <a:rPr lang="en-US" altLang="en-US" sz="2800" dirty="0" smtClean="0"/>
              <a:t>to their engagement </a:t>
            </a:r>
            <a:r>
              <a:rPr lang="en-US" altLang="en-US" sz="2800" dirty="0"/>
              <a:t>in politics</a:t>
            </a:r>
            <a:r>
              <a:rPr lang="en-US" altLang="en-US" sz="2800" dirty="0" smtClean="0"/>
              <a:t>, as </a:t>
            </a:r>
            <a:r>
              <a:rPr lang="en-US" altLang="en-US" sz="2800" dirty="0"/>
              <a:t>it requires </a:t>
            </a:r>
            <a:r>
              <a:rPr lang="en-US" altLang="en-US" sz="2800" dirty="0" smtClean="0"/>
              <a:t>funding, </a:t>
            </a:r>
            <a:r>
              <a:rPr lang="en-US" altLang="en-US" sz="2800" dirty="0"/>
              <a:t>particularly </a:t>
            </a:r>
            <a:r>
              <a:rPr lang="en-US" altLang="en-US" sz="2800" dirty="0" smtClean="0"/>
              <a:t>when running </a:t>
            </a:r>
            <a:r>
              <a:rPr lang="en-US" altLang="en-US" sz="2800" dirty="0"/>
              <a:t>for </a:t>
            </a:r>
            <a:r>
              <a:rPr lang="en-US" altLang="en-US" sz="2800" dirty="0" smtClean="0"/>
              <a:t>office</a:t>
            </a:r>
            <a:endParaRPr lang="en-US" altLang="en-US" sz="2800" dirty="0" smtClean="0"/>
          </a:p>
          <a:p>
            <a:r>
              <a:rPr lang="en-US" altLang="en-US" sz="2800" dirty="0" smtClean="0"/>
              <a:t>Political institutions, such as parties and parliaments, have rules and processes that inhibit women’s ability to fully </a:t>
            </a:r>
            <a:r>
              <a:rPr lang="en-US" altLang="en-US" sz="2800" dirty="0" smtClean="0"/>
              <a:t>participate</a:t>
            </a:r>
            <a:endParaRPr lang="en-US" altLang="en-US" sz="2800" dirty="0" smtClean="0"/>
          </a:p>
          <a:p>
            <a:r>
              <a:rPr lang="en-US" altLang="en-US" sz="2800" dirty="0" smtClean="0"/>
              <a:t>Laws that govern political participation, such as political party laws or electoral laws, can inhibit women’s participation if not drafted with a gender </a:t>
            </a:r>
            <a:r>
              <a:rPr lang="en-US" altLang="en-US" sz="2800" dirty="0" smtClean="0"/>
              <a:t>lens</a:t>
            </a:r>
            <a:r>
              <a:rPr lang="en-US" altLang="en-US" sz="2800" dirty="0"/>
              <a:t/>
            </a:r>
            <a:br>
              <a:rPr lang="en-US" altLang="en-US" sz="2800" dirty="0"/>
            </a:br>
            <a:endParaRPr lang="en-US" altLang="en-US" sz="2800" dirty="0"/>
          </a:p>
        </p:txBody>
      </p:sp>
    </p:spTree>
    <p:extLst>
      <p:ext uri="{BB962C8B-B14F-4D97-AF65-F5344CB8AC3E}">
        <p14:creationId xmlns:p14="http://schemas.microsoft.com/office/powerpoint/2010/main" val="9932302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002060"/>
                </a:solidFill>
              </a:rPr>
              <a:t>Barrier: Physical Security </a:t>
            </a:r>
            <a:endParaRPr lang="en-US" sz="4000" dirty="0">
              <a:solidFill>
                <a:srgbClr val="002060"/>
              </a:solidFill>
            </a:endParaRPr>
          </a:p>
        </p:txBody>
      </p:sp>
      <p:sp>
        <p:nvSpPr>
          <p:cNvPr id="3" name="Content Placeholder 2"/>
          <p:cNvSpPr>
            <a:spLocks noGrp="1"/>
          </p:cNvSpPr>
          <p:nvPr>
            <p:ph sz="quarter" idx="1"/>
          </p:nvPr>
        </p:nvSpPr>
        <p:spPr>
          <a:xfrm>
            <a:off x="612648" y="1600200"/>
            <a:ext cx="8153400" cy="4724400"/>
          </a:xfrm>
        </p:spPr>
        <p:txBody>
          <a:bodyPr>
            <a:normAutofit/>
          </a:bodyPr>
          <a:lstStyle/>
          <a:p>
            <a:pPr>
              <a:defRPr/>
            </a:pPr>
            <a:r>
              <a:rPr lang="en-US" sz="3200" dirty="0"/>
              <a:t>Women may have concerns about their safety as they may be threatened for their political beliefs or simply put themselves at greater risk  </a:t>
            </a:r>
            <a:r>
              <a:rPr lang="en-US" sz="3200" dirty="0" smtClean="0"/>
              <a:t>for attempting to participate in public life.</a:t>
            </a:r>
            <a:endParaRPr lang="en-US" sz="3200" dirty="0"/>
          </a:p>
          <a:p>
            <a:pPr>
              <a:defRPr/>
            </a:pPr>
            <a:r>
              <a:rPr lang="en-US" sz="3200" dirty="0"/>
              <a:t>In Bolivia, for example, 48% of the women leaving office in 2010 reported being victims political </a:t>
            </a:r>
            <a:r>
              <a:rPr lang="en-US" sz="3200" dirty="0" smtClean="0"/>
              <a:t>violence</a:t>
            </a:r>
            <a:endParaRPr lang="en-US" sz="3200" dirty="0" smtClean="0"/>
          </a:p>
        </p:txBody>
      </p:sp>
    </p:spTree>
    <p:extLst>
      <p:ext uri="{BB962C8B-B14F-4D97-AF65-F5344CB8AC3E}">
        <p14:creationId xmlns:p14="http://schemas.microsoft.com/office/powerpoint/2010/main" val="32097941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solidFill>
                  <a:schemeClr val="bg2"/>
                </a:solidFill>
              </a:rPr>
              <a:t>So what is needed for women to participate in politics?</a:t>
            </a:r>
            <a:endParaRPr lang="en-US" sz="4000" dirty="0">
              <a:solidFill>
                <a:schemeClr val="bg2"/>
              </a:solidFill>
            </a:endParaRPr>
          </a:p>
        </p:txBody>
      </p:sp>
      <p:sp>
        <p:nvSpPr>
          <p:cNvPr id="4" name="Text Placeholder 3"/>
          <p:cNvSpPr>
            <a:spLocks noGrp="1"/>
          </p:cNvSpPr>
          <p:nvPr>
            <p:ph type="body" idx="2"/>
          </p:nvPr>
        </p:nvSpPr>
        <p:spPr>
          <a:xfrm>
            <a:off x="609600" y="1752599"/>
            <a:ext cx="1600200" cy="4568059"/>
          </a:xfrm>
        </p:spPr>
        <p:txBody>
          <a:bodyPr/>
          <a:lstStyle/>
          <a:p>
            <a:r>
              <a:rPr lang="en-US" dirty="0" smtClean="0"/>
              <a:t> </a:t>
            </a:r>
            <a:endParaRPr lang="en-US" dirty="0"/>
          </a:p>
        </p:txBody>
      </p:sp>
      <p:sp>
        <p:nvSpPr>
          <p:cNvPr id="3" name="Content Placeholder 2"/>
          <p:cNvSpPr>
            <a:spLocks noGrp="1"/>
          </p:cNvSpPr>
          <p:nvPr>
            <p:ph sz="quarter" idx="1"/>
          </p:nvPr>
        </p:nvSpPr>
        <p:spPr>
          <a:xfrm>
            <a:off x="2362200" y="1752600"/>
            <a:ext cx="6400800" cy="4568058"/>
          </a:xfrm>
        </p:spPr>
        <p:txBody>
          <a:bodyPr>
            <a:normAutofit/>
          </a:bodyPr>
          <a:lstStyle/>
          <a:p>
            <a:r>
              <a:rPr lang="en-US" altLang="en-US" dirty="0" smtClean="0"/>
              <a:t>Access </a:t>
            </a:r>
            <a:r>
              <a:rPr lang="en-US" altLang="en-US" dirty="0"/>
              <a:t>to positions of power</a:t>
            </a:r>
            <a:endParaRPr lang="en-US" altLang="en-US" sz="2400" dirty="0"/>
          </a:p>
          <a:p>
            <a:r>
              <a:rPr lang="en-US" altLang="en-US" dirty="0" smtClean="0"/>
              <a:t>Changing </a:t>
            </a:r>
            <a:r>
              <a:rPr lang="en-US" altLang="en-US" dirty="0"/>
              <a:t>cultural norms</a:t>
            </a:r>
            <a:endParaRPr lang="en-US" altLang="en-US" sz="2400" dirty="0"/>
          </a:p>
          <a:p>
            <a:r>
              <a:rPr lang="en-US" altLang="en-US" dirty="0" smtClean="0"/>
              <a:t>Women’s </a:t>
            </a:r>
            <a:r>
              <a:rPr lang="en-US" altLang="en-US" dirty="0"/>
              <a:t>economic empowerment</a:t>
            </a:r>
            <a:endParaRPr lang="en-US" altLang="en-US" sz="2400" dirty="0"/>
          </a:p>
          <a:p>
            <a:r>
              <a:rPr lang="en-US" altLang="en-US" dirty="0" smtClean="0"/>
              <a:t>Political will</a:t>
            </a:r>
          </a:p>
          <a:p>
            <a:r>
              <a:rPr lang="en-US" altLang="en-US" sz="2800" dirty="0" smtClean="0"/>
              <a:t>Critical Mass</a:t>
            </a:r>
          </a:p>
          <a:p>
            <a:endParaRPr lang="en-US" altLang="en-US" sz="4800" dirty="0"/>
          </a:p>
        </p:txBody>
      </p:sp>
      <p:pic>
        <p:nvPicPr>
          <p:cNvPr id="5" name="Picture 7" descr="C:\Users\Amy\Desktop\NED Modules\NDI Photos\AH Photos\Presidential Candidat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1200" y="4036628"/>
            <a:ext cx="3124200" cy="252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23552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tx1"/>
                </a:solidFill>
              </a:rPr>
              <a:t>Access to Positions of Power </a:t>
            </a:r>
            <a:endParaRPr lang="en-US" sz="4000" dirty="0">
              <a:solidFill>
                <a:schemeClr val="tx1"/>
              </a:solidFill>
            </a:endParaRPr>
          </a:p>
        </p:txBody>
      </p:sp>
      <p:sp>
        <p:nvSpPr>
          <p:cNvPr id="3" name="Content Placeholder 2"/>
          <p:cNvSpPr>
            <a:spLocks noGrp="1"/>
          </p:cNvSpPr>
          <p:nvPr>
            <p:ph sz="quarter" idx="1"/>
          </p:nvPr>
        </p:nvSpPr>
        <p:spPr>
          <a:xfrm>
            <a:off x="612648" y="1600200"/>
            <a:ext cx="8153400" cy="4876800"/>
          </a:xfrm>
        </p:spPr>
        <p:txBody>
          <a:bodyPr>
            <a:normAutofit/>
          </a:bodyPr>
          <a:lstStyle/>
          <a:p>
            <a:r>
              <a:rPr lang="en-US" altLang="en-US" sz="3200" dirty="0"/>
              <a:t>Political leadership is often centralized among a small, elite group and based on personal relationships and networks</a:t>
            </a:r>
            <a:r>
              <a:rPr lang="en-US" altLang="en-US" sz="3200" dirty="0" smtClean="0"/>
              <a:t>.</a:t>
            </a:r>
          </a:p>
          <a:p>
            <a:r>
              <a:rPr lang="en-US" altLang="en-US" sz="3200" dirty="0" smtClean="0"/>
              <a:t>Women’s </a:t>
            </a:r>
            <a:r>
              <a:rPr lang="en-US" altLang="en-US" sz="3200" dirty="0"/>
              <a:t>historical absence from the political system can present significant barriers, thus support to creating opportunities for advancement, networks, and ensuring women’s legal rights helps to develop a pathway to political power</a:t>
            </a:r>
            <a:r>
              <a:rPr lang="en-US" altLang="en-US" sz="3200" dirty="0" smtClean="0"/>
              <a:t>.</a:t>
            </a:r>
            <a:endParaRPr lang="en-US" altLang="en-US" sz="3200" dirty="0"/>
          </a:p>
        </p:txBody>
      </p:sp>
    </p:spTree>
    <p:extLst>
      <p:ext uri="{BB962C8B-B14F-4D97-AF65-F5344CB8AC3E}">
        <p14:creationId xmlns:p14="http://schemas.microsoft.com/office/powerpoint/2010/main" val="13239173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tx1"/>
                </a:solidFill>
              </a:rPr>
              <a:t>Changing Cultural Norms </a:t>
            </a:r>
            <a:endParaRPr lang="en-US" sz="4000" dirty="0">
              <a:solidFill>
                <a:schemeClr val="tx1"/>
              </a:solidFill>
            </a:endParaRPr>
          </a:p>
        </p:txBody>
      </p:sp>
      <p:sp>
        <p:nvSpPr>
          <p:cNvPr id="3" name="Content Placeholder 2"/>
          <p:cNvSpPr>
            <a:spLocks noGrp="1"/>
          </p:cNvSpPr>
          <p:nvPr>
            <p:ph sz="quarter" idx="1"/>
          </p:nvPr>
        </p:nvSpPr>
        <p:spPr>
          <a:xfrm>
            <a:off x="612648" y="1600200"/>
            <a:ext cx="8153400" cy="4876800"/>
          </a:xfrm>
        </p:spPr>
        <p:txBody>
          <a:bodyPr>
            <a:normAutofit lnSpcReduction="10000"/>
          </a:bodyPr>
          <a:lstStyle/>
          <a:p>
            <a:pPr>
              <a:defRPr/>
            </a:pPr>
            <a:r>
              <a:rPr lang="en-US" sz="3200" dirty="0" smtClean="0"/>
              <a:t>Citizens, </a:t>
            </a:r>
            <a:r>
              <a:rPr lang="en-US" sz="3200" dirty="0" smtClean="0"/>
              <a:t>families and communities must </a:t>
            </a:r>
            <a:r>
              <a:rPr lang="en-US" sz="3200" dirty="0"/>
              <a:t>be willing to accept new ideas about gender roles in </a:t>
            </a:r>
            <a:r>
              <a:rPr lang="en-US" sz="3200" dirty="0" smtClean="0"/>
              <a:t>society</a:t>
            </a:r>
            <a:endParaRPr lang="en-US" sz="3200" dirty="0" smtClean="0"/>
          </a:p>
          <a:p>
            <a:pPr>
              <a:defRPr/>
            </a:pPr>
            <a:r>
              <a:rPr lang="en-US" sz="3200" dirty="0" smtClean="0"/>
              <a:t>Awareness </a:t>
            </a:r>
            <a:r>
              <a:rPr lang="en-US" sz="3200" dirty="0" smtClean="0"/>
              <a:t>needs to be raised about </a:t>
            </a:r>
            <a:r>
              <a:rPr lang="en-US" sz="3200" dirty="0"/>
              <a:t>gender inequality </a:t>
            </a:r>
            <a:r>
              <a:rPr lang="en-US" sz="3200" dirty="0" smtClean="0"/>
              <a:t>and </a:t>
            </a:r>
            <a:r>
              <a:rPr lang="en-US" sz="3200" dirty="0"/>
              <a:t>the ways in which stereotypical gender roles create formal and informal </a:t>
            </a:r>
            <a:r>
              <a:rPr lang="en-US" sz="3200" dirty="0" smtClean="0"/>
              <a:t>barriers</a:t>
            </a:r>
            <a:r>
              <a:rPr lang="en-US" sz="3200" dirty="0"/>
              <a:t> </a:t>
            </a:r>
            <a:r>
              <a:rPr lang="en-US" sz="3200" dirty="0" smtClean="0"/>
              <a:t>for </a:t>
            </a:r>
            <a:r>
              <a:rPr lang="en-US" sz="3200" dirty="0" smtClean="0"/>
              <a:t>women</a:t>
            </a:r>
            <a:endParaRPr lang="en-US" sz="3200" dirty="0" smtClean="0"/>
          </a:p>
          <a:p>
            <a:pPr>
              <a:defRPr/>
            </a:pPr>
            <a:r>
              <a:rPr lang="en-US" sz="3200" dirty="0" smtClean="0"/>
              <a:t>Having male allies inside and outside of politics is </a:t>
            </a:r>
            <a:r>
              <a:rPr lang="en-US" sz="3200" dirty="0"/>
              <a:t>also a key ingredient to a climate that supports women’s </a:t>
            </a:r>
            <a:r>
              <a:rPr lang="en-US" sz="3200" dirty="0" smtClean="0"/>
              <a:t>participation</a:t>
            </a:r>
            <a:endParaRPr lang="en-US" sz="3200" dirty="0"/>
          </a:p>
        </p:txBody>
      </p:sp>
    </p:spTree>
    <p:extLst>
      <p:ext uri="{BB962C8B-B14F-4D97-AF65-F5344CB8AC3E}">
        <p14:creationId xmlns:p14="http://schemas.microsoft.com/office/powerpoint/2010/main" val="17791909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tx1"/>
                </a:solidFill>
              </a:rPr>
              <a:t>Women’s Economic Empowerment</a:t>
            </a:r>
            <a:endParaRPr lang="en-US" sz="4000" dirty="0">
              <a:solidFill>
                <a:schemeClr val="tx1"/>
              </a:solidFill>
            </a:endParaRPr>
          </a:p>
        </p:txBody>
      </p:sp>
      <p:sp>
        <p:nvSpPr>
          <p:cNvPr id="3" name="Content Placeholder 2"/>
          <p:cNvSpPr>
            <a:spLocks noGrp="1"/>
          </p:cNvSpPr>
          <p:nvPr>
            <p:ph sz="quarter" idx="1"/>
          </p:nvPr>
        </p:nvSpPr>
        <p:spPr/>
        <p:txBody>
          <a:bodyPr>
            <a:normAutofit/>
          </a:bodyPr>
          <a:lstStyle/>
          <a:p>
            <a:r>
              <a:rPr lang="en-US" altLang="en-US" sz="3200" dirty="0"/>
              <a:t>The ability of women to attain financial autonomy or access to economic resources is also necessary for their greater participation in political life. </a:t>
            </a:r>
            <a:endParaRPr lang="en-US" altLang="en-US" sz="3200" dirty="0" smtClean="0"/>
          </a:p>
          <a:p>
            <a:r>
              <a:rPr lang="en-US" altLang="en-US" sz="3200" dirty="0" smtClean="0"/>
              <a:t>Women’s </a:t>
            </a:r>
            <a:r>
              <a:rPr lang="en-US" altLang="en-US" sz="3200" dirty="0"/>
              <a:t>lower economic status and relative poverty are substantial hurdles to overcome. </a:t>
            </a:r>
            <a:endParaRPr lang="en-US" altLang="en-US" sz="3200" dirty="0" smtClean="0"/>
          </a:p>
          <a:p>
            <a:r>
              <a:rPr lang="en-US" altLang="en-US" sz="3200" dirty="0" smtClean="0"/>
              <a:t>Formal </a:t>
            </a:r>
            <a:r>
              <a:rPr lang="en-US" altLang="en-US" sz="3200" dirty="0"/>
              <a:t>and informal costs of standing for election often hinder women’s participation.</a:t>
            </a:r>
          </a:p>
        </p:txBody>
      </p:sp>
    </p:spTree>
    <p:extLst>
      <p:ext uri="{BB962C8B-B14F-4D97-AF65-F5344CB8AC3E}">
        <p14:creationId xmlns:p14="http://schemas.microsoft.com/office/powerpoint/2010/main" val="28006856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cap="all" dirty="0">
                <a:solidFill>
                  <a:srgbClr val="003366"/>
                </a:solidFill>
                <a:effectLst>
                  <a:outerShdw blurRad="38100" dist="38100" dir="2700000" algn="tl">
                    <a:srgbClr val="000000">
                      <a:alpha val="43137"/>
                    </a:srgbClr>
                  </a:outerShdw>
                </a:effectLst>
              </a:rPr>
              <a:t>Women in </a:t>
            </a:r>
            <a:r>
              <a:rPr lang="en-US" sz="4000" cap="all" dirty="0" smtClean="0">
                <a:solidFill>
                  <a:srgbClr val="003366"/>
                </a:solidFill>
                <a:effectLst>
                  <a:outerShdw blurRad="38100" dist="38100" dir="2700000" algn="tl">
                    <a:srgbClr val="000000">
                      <a:alpha val="43137"/>
                    </a:srgbClr>
                  </a:outerShdw>
                </a:effectLst>
              </a:rPr>
              <a:t>Politics: </a:t>
            </a:r>
            <a:r>
              <a:rPr lang="en-US" sz="4000" cap="all" dirty="0">
                <a:solidFill>
                  <a:srgbClr val="003366"/>
                </a:solidFill>
                <a:effectLst>
                  <a:outerShdw blurRad="38100" dist="38100" dir="2700000" algn="tl">
                    <a:srgbClr val="000000">
                      <a:alpha val="43137"/>
                    </a:srgbClr>
                  </a:outerShdw>
                </a:effectLst>
              </a:rPr>
              <a:t>Overview </a:t>
            </a:r>
            <a:endParaRPr lang="en-US" sz="4000" dirty="0">
              <a:solidFill>
                <a:schemeClr val="tx1"/>
              </a:solidFill>
            </a:endParaRPr>
          </a:p>
        </p:txBody>
      </p:sp>
      <p:sp>
        <p:nvSpPr>
          <p:cNvPr id="4" name="Text Placeholder 3"/>
          <p:cNvSpPr>
            <a:spLocks noGrp="1"/>
          </p:cNvSpPr>
          <p:nvPr>
            <p:ph type="body" idx="2"/>
          </p:nvPr>
        </p:nvSpPr>
        <p:spPr>
          <a:xfrm>
            <a:off x="609600" y="1752599"/>
            <a:ext cx="1600200" cy="4568059"/>
          </a:xfrm>
        </p:spPr>
        <p:txBody>
          <a:bodyPr/>
          <a:lstStyle/>
          <a:p>
            <a:r>
              <a:rPr lang="en-US" dirty="0" smtClean="0"/>
              <a:t> </a:t>
            </a:r>
            <a:endParaRPr lang="en-US" dirty="0"/>
          </a:p>
        </p:txBody>
      </p:sp>
      <p:sp>
        <p:nvSpPr>
          <p:cNvPr id="3" name="Content Placeholder 2"/>
          <p:cNvSpPr>
            <a:spLocks noGrp="1"/>
          </p:cNvSpPr>
          <p:nvPr>
            <p:ph sz="quarter" idx="1"/>
          </p:nvPr>
        </p:nvSpPr>
        <p:spPr>
          <a:xfrm>
            <a:off x="2362200" y="1752600"/>
            <a:ext cx="6400800" cy="4568058"/>
          </a:xfrm>
        </p:spPr>
        <p:txBody>
          <a:bodyPr>
            <a:normAutofit/>
          </a:bodyPr>
          <a:lstStyle/>
          <a:p>
            <a:r>
              <a:rPr lang="en-US" altLang="en-US" dirty="0" smtClean="0"/>
              <a:t>Women are </a:t>
            </a:r>
            <a:r>
              <a:rPr lang="en-US" altLang="en-US" dirty="0"/>
              <a:t>a key part of democracies, not just as individuals, but through their collective influence. </a:t>
            </a:r>
            <a:endParaRPr lang="en-US" altLang="en-US" dirty="0" smtClean="0"/>
          </a:p>
          <a:p>
            <a:r>
              <a:rPr lang="en-US" altLang="en-US" dirty="0" smtClean="0"/>
              <a:t>It is critical that women can participate in all areas of public </a:t>
            </a:r>
            <a:r>
              <a:rPr lang="en-US" altLang="en-US" dirty="0" smtClean="0"/>
              <a:t>life: civil </a:t>
            </a:r>
            <a:r>
              <a:rPr lang="en-US" altLang="en-US" dirty="0" smtClean="0"/>
              <a:t>society, political parties, electoral processes and governing bodies</a:t>
            </a:r>
            <a:endParaRPr lang="en-US" altLang="en-US" b="1" dirty="0"/>
          </a:p>
        </p:txBody>
      </p:sp>
    </p:spTree>
    <p:extLst>
      <p:ext uri="{BB962C8B-B14F-4D97-AF65-F5344CB8AC3E}">
        <p14:creationId xmlns:p14="http://schemas.microsoft.com/office/powerpoint/2010/main" val="39177240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tx1"/>
                </a:solidFill>
              </a:rPr>
              <a:t>Political Will </a:t>
            </a:r>
            <a:endParaRPr lang="en-US" sz="4000" dirty="0">
              <a:solidFill>
                <a:schemeClr val="tx1"/>
              </a:solidFill>
            </a:endParaRPr>
          </a:p>
        </p:txBody>
      </p:sp>
      <p:sp>
        <p:nvSpPr>
          <p:cNvPr id="3" name="Content Placeholder 2"/>
          <p:cNvSpPr>
            <a:spLocks noGrp="1"/>
          </p:cNvSpPr>
          <p:nvPr>
            <p:ph sz="quarter" idx="1"/>
          </p:nvPr>
        </p:nvSpPr>
        <p:spPr>
          <a:xfrm>
            <a:off x="612648" y="1600200"/>
            <a:ext cx="8153400" cy="4800600"/>
          </a:xfrm>
        </p:spPr>
        <p:txBody>
          <a:bodyPr>
            <a:normAutofit/>
          </a:bodyPr>
          <a:lstStyle/>
          <a:p>
            <a:pPr>
              <a:defRPr/>
            </a:pPr>
            <a:r>
              <a:rPr lang="en-US" sz="3200" dirty="0"/>
              <a:t>Support from existing leadership is key to achieving </a:t>
            </a:r>
            <a:r>
              <a:rPr lang="en-US" sz="3200" dirty="0" smtClean="0"/>
              <a:t>change</a:t>
            </a:r>
            <a:endParaRPr lang="en-US" sz="3200" dirty="0" smtClean="0"/>
          </a:p>
          <a:p>
            <a:pPr>
              <a:defRPr/>
            </a:pPr>
            <a:r>
              <a:rPr lang="en-US" sz="3200" dirty="0" smtClean="0"/>
              <a:t>Outreach </a:t>
            </a:r>
            <a:r>
              <a:rPr lang="en-US" sz="3200" dirty="0"/>
              <a:t>and buy-in from male party leaders, parliamentarians, and other decision makers is </a:t>
            </a:r>
            <a:r>
              <a:rPr lang="en-US" sz="3200" dirty="0" smtClean="0"/>
              <a:t>essential</a:t>
            </a:r>
            <a:endParaRPr lang="en-US" sz="3200" dirty="0" smtClean="0"/>
          </a:p>
          <a:p>
            <a:pPr>
              <a:defRPr/>
            </a:pPr>
            <a:r>
              <a:rPr lang="en-US" sz="3200" dirty="0" smtClean="0"/>
              <a:t>Political </a:t>
            </a:r>
            <a:r>
              <a:rPr lang="en-US" sz="3200" dirty="0"/>
              <a:t>will helps to facilitate the implementation and enforcement of new </a:t>
            </a:r>
            <a:r>
              <a:rPr lang="en-US" sz="3200" dirty="0" smtClean="0"/>
              <a:t>policies</a:t>
            </a:r>
            <a:r>
              <a:rPr lang="en-US" sz="3200" dirty="0"/>
              <a:t> </a:t>
            </a:r>
            <a:r>
              <a:rPr lang="en-US" sz="3200" dirty="0" smtClean="0"/>
              <a:t>for political institutions and legal reforms governing political processes</a:t>
            </a:r>
            <a:endParaRPr lang="en-US" sz="3200" dirty="0"/>
          </a:p>
        </p:txBody>
      </p:sp>
    </p:spTree>
    <p:extLst>
      <p:ext uri="{BB962C8B-B14F-4D97-AF65-F5344CB8AC3E}">
        <p14:creationId xmlns:p14="http://schemas.microsoft.com/office/powerpoint/2010/main" val="11136877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tx1"/>
                </a:solidFill>
              </a:rPr>
              <a:t>Voice &amp; Numbers</a:t>
            </a:r>
            <a:endParaRPr lang="en-US" sz="4000" dirty="0">
              <a:solidFill>
                <a:schemeClr val="tx1"/>
              </a:solidFill>
            </a:endParaRPr>
          </a:p>
        </p:txBody>
      </p:sp>
      <p:sp>
        <p:nvSpPr>
          <p:cNvPr id="3" name="Content Placeholder 2"/>
          <p:cNvSpPr>
            <a:spLocks noGrp="1"/>
          </p:cNvSpPr>
          <p:nvPr>
            <p:ph sz="quarter" idx="1"/>
          </p:nvPr>
        </p:nvSpPr>
        <p:spPr>
          <a:xfrm>
            <a:off x="612648" y="1600200"/>
            <a:ext cx="8153400" cy="4724400"/>
          </a:xfrm>
        </p:spPr>
        <p:txBody>
          <a:bodyPr>
            <a:normAutofit/>
          </a:bodyPr>
          <a:lstStyle/>
          <a:p>
            <a:pPr>
              <a:defRPr/>
            </a:pPr>
            <a:r>
              <a:rPr lang="en-US" sz="3600" dirty="0" smtClean="0"/>
              <a:t>Individual women </a:t>
            </a:r>
            <a:r>
              <a:rPr lang="en-US" sz="3600" dirty="0"/>
              <a:t>need to develop the confidence </a:t>
            </a:r>
            <a:r>
              <a:rPr lang="en-US" sz="3600" dirty="0" smtClean="0"/>
              <a:t>and capacity for effective participation</a:t>
            </a:r>
            <a:r>
              <a:rPr lang="en-US" sz="3600" dirty="0"/>
              <a:t> </a:t>
            </a:r>
            <a:r>
              <a:rPr lang="en-US" sz="3600" dirty="0" smtClean="0"/>
              <a:t>but there </a:t>
            </a:r>
            <a:r>
              <a:rPr lang="en-US" sz="3600" dirty="0"/>
              <a:t>is also a need for a critical mass of women, or a collective </a:t>
            </a:r>
            <a:r>
              <a:rPr lang="en-US" sz="3600" dirty="0" smtClean="0"/>
              <a:t>voice in order to drive a common agenda </a:t>
            </a:r>
          </a:p>
          <a:p>
            <a:pPr>
              <a:defRPr/>
            </a:pPr>
            <a:r>
              <a:rPr lang="en-US" sz="3600" dirty="0" smtClean="0"/>
              <a:t>Even if there is not a large </a:t>
            </a:r>
            <a:r>
              <a:rPr lang="en-US" sz="3600" dirty="0" smtClean="0"/>
              <a:t>percentage, finding </a:t>
            </a:r>
            <a:r>
              <a:rPr lang="en-US" sz="3600" dirty="0" smtClean="0"/>
              <a:t>ways to join forces can be </a:t>
            </a:r>
            <a:r>
              <a:rPr lang="en-US" sz="3600" dirty="0" smtClean="0"/>
              <a:t>impactful </a:t>
            </a:r>
            <a:endParaRPr lang="en-US" sz="3600" dirty="0"/>
          </a:p>
        </p:txBody>
      </p:sp>
    </p:spTree>
    <p:extLst>
      <p:ext uri="{BB962C8B-B14F-4D97-AF65-F5344CB8AC3E}">
        <p14:creationId xmlns:p14="http://schemas.microsoft.com/office/powerpoint/2010/main" val="5988553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152400"/>
            <a:ext cx="8153400" cy="990600"/>
          </a:xfrm>
        </p:spPr>
        <p:txBody>
          <a:bodyPr>
            <a:noAutofit/>
          </a:bodyPr>
          <a:lstStyle/>
          <a:p>
            <a:r>
              <a:rPr lang="en-US" sz="4000" dirty="0" smtClean="0">
                <a:solidFill>
                  <a:schemeClr val="tx1"/>
                </a:solidFill>
              </a:rPr>
              <a:t>Mobilizing Women for Change: Mechanisms</a:t>
            </a:r>
            <a:endParaRPr lang="en-US" sz="4000" dirty="0">
              <a:solidFill>
                <a:schemeClr val="tx1"/>
              </a:solidFill>
            </a:endParaRPr>
          </a:p>
        </p:txBody>
      </p:sp>
      <p:graphicFrame>
        <p:nvGraphicFramePr>
          <p:cNvPr id="10" name="Content Placeholder 9"/>
          <p:cNvGraphicFramePr>
            <a:graphicFrameLocks noGrp="1"/>
          </p:cNvGraphicFramePr>
          <p:nvPr>
            <p:ph sz="quarter" idx="1"/>
            <p:extLst>
              <p:ext uri="{D42A27DB-BD31-4B8C-83A1-F6EECF244321}">
                <p14:modId xmlns:p14="http://schemas.microsoft.com/office/powerpoint/2010/main" val="3228189264"/>
              </p:ext>
            </p:extLst>
          </p:nvPr>
        </p:nvGraphicFramePr>
        <p:xfrm>
          <a:off x="609600" y="1752600"/>
          <a:ext cx="81534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320338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cap="all" dirty="0">
                <a:solidFill>
                  <a:srgbClr val="003366"/>
                </a:solidFill>
                <a:effectLst>
                  <a:outerShdw blurRad="38100" dist="38100" dir="2700000" algn="tl">
                    <a:srgbClr val="000000">
                      <a:alpha val="43137"/>
                    </a:srgbClr>
                  </a:outerShdw>
                </a:effectLst>
              </a:rPr>
              <a:t>Women in </a:t>
            </a:r>
            <a:r>
              <a:rPr lang="en-US" sz="4000" cap="all" dirty="0" smtClean="0">
                <a:solidFill>
                  <a:srgbClr val="003366"/>
                </a:solidFill>
                <a:effectLst>
                  <a:outerShdw blurRad="38100" dist="38100" dir="2700000" algn="tl">
                    <a:srgbClr val="000000">
                      <a:alpha val="43137"/>
                    </a:srgbClr>
                  </a:outerShdw>
                </a:effectLst>
              </a:rPr>
              <a:t>Politics: </a:t>
            </a:r>
            <a:r>
              <a:rPr lang="en-US" sz="4000" cap="all" dirty="0">
                <a:solidFill>
                  <a:srgbClr val="003366"/>
                </a:solidFill>
                <a:effectLst>
                  <a:outerShdw blurRad="38100" dist="38100" dir="2700000" algn="tl">
                    <a:srgbClr val="000000">
                      <a:alpha val="43137"/>
                    </a:srgbClr>
                  </a:outerShdw>
                </a:effectLst>
              </a:rPr>
              <a:t>Overview </a:t>
            </a:r>
            <a:endParaRPr lang="en-US" sz="4000" dirty="0">
              <a:solidFill>
                <a:schemeClr val="tx1"/>
              </a:solidFill>
            </a:endParaRPr>
          </a:p>
        </p:txBody>
      </p:sp>
      <p:sp>
        <p:nvSpPr>
          <p:cNvPr id="4" name="Text Placeholder 3"/>
          <p:cNvSpPr>
            <a:spLocks noGrp="1"/>
          </p:cNvSpPr>
          <p:nvPr>
            <p:ph type="body" idx="2"/>
          </p:nvPr>
        </p:nvSpPr>
        <p:spPr>
          <a:xfrm>
            <a:off x="609600" y="1752599"/>
            <a:ext cx="1600200" cy="4568059"/>
          </a:xfrm>
        </p:spPr>
        <p:txBody>
          <a:bodyPr/>
          <a:lstStyle/>
          <a:p>
            <a:r>
              <a:rPr lang="en-US" dirty="0" smtClean="0"/>
              <a:t> </a:t>
            </a:r>
            <a:endParaRPr lang="en-US" dirty="0"/>
          </a:p>
        </p:txBody>
      </p:sp>
      <p:sp>
        <p:nvSpPr>
          <p:cNvPr id="3" name="Content Placeholder 2"/>
          <p:cNvSpPr>
            <a:spLocks noGrp="1"/>
          </p:cNvSpPr>
          <p:nvPr>
            <p:ph sz="quarter" idx="1"/>
          </p:nvPr>
        </p:nvSpPr>
        <p:spPr>
          <a:xfrm>
            <a:off x="2362200" y="1752600"/>
            <a:ext cx="6400800" cy="4568058"/>
          </a:xfrm>
        </p:spPr>
        <p:txBody>
          <a:bodyPr>
            <a:normAutofit lnSpcReduction="10000"/>
          </a:bodyPr>
          <a:lstStyle/>
          <a:p>
            <a:r>
              <a:rPr lang="en-US" altLang="en-US" dirty="0" smtClean="0"/>
              <a:t>Women are a key part of democracies, not just as individuals, but through their </a:t>
            </a:r>
            <a:r>
              <a:rPr lang="en-US" altLang="en-US" i="1" dirty="0" smtClean="0"/>
              <a:t>collective</a:t>
            </a:r>
            <a:r>
              <a:rPr lang="en-US" altLang="en-US" dirty="0" smtClean="0"/>
              <a:t> influence. It is important for women to work in networks in order to advocate for change, types may include:</a:t>
            </a:r>
          </a:p>
          <a:p>
            <a:pPr lvl="1"/>
            <a:r>
              <a:rPr lang="en-US" altLang="en-US" b="1" dirty="0" smtClean="0"/>
              <a:t>Women’s Wings</a:t>
            </a:r>
          </a:p>
          <a:p>
            <a:pPr lvl="1"/>
            <a:r>
              <a:rPr lang="en-US" altLang="en-US" b="1" dirty="0" smtClean="0"/>
              <a:t>Women’s Parliamentary Caucuses</a:t>
            </a:r>
          </a:p>
          <a:p>
            <a:pPr lvl="1"/>
            <a:r>
              <a:rPr lang="en-US" altLang="en-US" b="1" dirty="0" smtClean="0"/>
              <a:t>Women’s </a:t>
            </a:r>
            <a:r>
              <a:rPr lang="en-US" altLang="en-US" b="1" dirty="0" smtClean="0"/>
              <a:t>Coalitions/Cross-Sector</a:t>
            </a:r>
            <a:endParaRPr lang="en-US" altLang="en-US" b="1" dirty="0" smtClean="0"/>
          </a:p>
          <a:p>
            <a:pPr lvl="1"/>
            <a:r>
              <a:rPr lang="en-US" altLang="en-US" b="1" dirty="0" smtClean="0"/>
              <a:t>Women’s Networks  </a:t>
            </a:r>
            <a:endParaRPr lang="en-US" altLang="en-US" b="1" dirty="0"/>
          </a:p>
        </p:txBody>
      </p:sp>
    </p:spTree>
    <p:extLst>
      <p:ext uri="{BB962C8B-B14F-4D97-AF65-F5344CB8AC3E}">
        <p14:creationId xmlns:p14="http://schemas.microsoft.com/office/powerpoint/2010/main" val="17437151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cap="all" dirty="0">
                <a:solidFill>
                  <a:srgbClr val="003366"/>
                </a:solidFill>
                <a:effectLst>
                  <a:outerShdw blurRad="38100" dist="38100" dir="2700000" algn="tl">
                    <a:srgbClr val="000000">
                      <a:alpha val="43137"/>
                    </a:srgbClr>
                  </a:outerShdw>
                </a:effectLst>
              </a:rPr>
              <a:t>Women in </a:t>
            </a:r>
            <a:r>
              <a:rPr lang="en-US" sz="4000" cap="all" dirty="0" smtClean="0">
                <a:solidFill>
                  <a:srgbClr val="003366"/>
                </a:solidFill>
                <a:effectLst>
                  <a:outerShdw blurRad="38100" dist="38100" dir="2700000" algn="tl">
                    <a:srgbClr val="000000">
                      <a:alpha val="43137"/>
                    </a:srgbClr>
                  </a:outerShdw>
                </a:effectLst>
              </a:rPr>
              <a:t>Politics: </a:t>
            </a:r>
            <a:r>
              <a:rPr lang="en-US" sz="4000" cap="all" dirty="0">
                <a:solidFill>
                  <a:srgbClr val="003366"/>
                </a:solidFill>
                <a:effectLst>
                  <a:outerShdw blurRad="38100" dist="38100" dir="2700000" algn="tl">
                    <a:srgbClr val="000000">
                      <a:alpha val="43137"/>
                    </a:srgbClr>
                  </a:outerShdw>
                </a:effectLst>
              </a:rPr>
              <a:t>Overview </a:t>
            </a:r>
            <a:endParaRPr lang="en-US" sz="4000" dirty="0">
              <a:solidFill>
                <a:schemeClr val="tx1"/>
              </a:solidFill>
            </a:endParaRPr>
          </a:p>
        </p:txBody>
      </p:sp>
      <p:sp>
        <p:nvSpPr>
          <p:cNvPr id="4" name="Text Placeholder 3"/>
          <p:cNvSpPr>
            <a:spLocks noGrp="1"/>
          </p:cNvSpPr>
          <p:nvPr>
            <p:ph type="body" idx="2"/>
          </p:nvPr>
        </p:nvSpPr>
        <p:spPr>
          <a:xfrm>
            <a:off x="609600" y="1752599"/>
            <a:ext cx="1600200" cy="4568059"/>
          </a:xfrm>
        </p:spPr>
        <p:txBody>
          <a:bodyPr/>
          <a:lstStyle/>
          <a:p>
            <a:r>
              <a:rPr lang="en-US" dirty="0" smtClean="0"/>
              <a:t> </a:t>
            </a:r>
            <a:endParaRPr lang="en-US" dirty="0"/>
          </a:p>
        </p:txBody>
      </p:sp>
      <p:sp>
        <p:nvSpPr>
          <p:cNvPr id="3" name="Content Placeholder 2"/>
          <p:cNvSpPr>
            <a:spLocks noGrp="1"/>
          </p:cNvSpPr>
          <p:nvPr>
            <p:ph sz="quarter" idx="1"/>
          </p:nvPr>
        </p:nvSpPr>
        <p:spPr>
          <a:xfrm>
            <a:off x="2362200" y="1752600"/>
            <a:ext cx="6400800" cy="4568058"/>
          </a:xfrm>
        </p:spPr>
        <p:txBody>
          <a:bodyPr>
            <a:normAutofit/>
          </a:bodyPr>
          <a:lstStyle/>
          <a:p>
            <a:r>
              <a:rPr lang="en-US" altLang="en-US" dirty="0"/>
              <a:t>Although there has been advancement in broader participation and many successful activities have been implemented, larger, sustainable shifts in attitudes, policy and institutions have not taken place within the political sphere.</a:t>
            </a:r>
          </a:p>
        </p:txBody>
      </p:sp>
    </p:spTree>
    <p:extLst>
      <p:ext uri="{BB962C8B-B14F-4D97-AF65-F5344CB8AC3E}">
        <p14:creationId xmlns:p14="http://schemas.microsoft.com/office/powerpoint/2010/main" val="1308212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tx1"/>
                </a:solidFill>
              </a:rPr>
              <a:t>Global Trends for Women </a:t>
            </a:r>
            <a:endParaRPr lang="en-US" sz="4000" dirty="0">
              <a:solidFill>
                <a:schemeClr val="tx1"/>
              </a:solidFill>
            </a:endParaRPr>
          </a:p>
        </p:txBody>
      </p:sp>
      <p:sp>
        <p:nvSpPr>
          <p:cNvPr id="3" name="Content Placeholder 2"/>
          <p:cNvSpPr>
            <a:spLocks noGrp="1"/>
          </p:cNvSpPr>
          <p:nvPr>
            <p:ph sz="quarter" idx="1"/>
          </p:nvPr>
        </p:nvSpPr>
        <p:spPr/>
        <p:txBody>
          <a:bodyPr/>
          <a:lstStyle/>
          <a:p>
            <a:pPr marL="0" indent="0">
              <a:lnSpc>
                <a:spcPct val="90000"/>
              </a:lnSpc>
              <a:buNone/>
              <a:defRPr/>
            </a:pPr>
            <a:r>
              <a:rPr lang="en-US" dirty="0">
                <a:solidFill>
                  <a:srgbClr val="003366"/>
                </a:solidFill>
              </a:rPr>
              <a:t>Reaching parity in primary education but…</a:t>
            </a:r>
          </a:p>
          <a:p>
            <a:pPr marL="0" indent="0">
              <a:lnSpc>
                <a:spcPct val="90000"/>
              </a:lnSpc>
              <a:buNone/>
              <a:defRPr/>
            </a:pPr>
            <a:endParaRPr lang="en-US" dirty="0">
              <a:solidFill>
                <a:srgbClr val="003366"/>
              </a:solidFill>
            </a:endParaRPr>
          </a:p>
          <a:p>
            <a:pPr>
              <a:lnSpc>
                <a:spcPct val="90000"/>
              </a:lnSpc>
              <a:defRPr/>
            </a:pPr>
            <a:r>
              <a:rPr lang="en-US" b="1" dirty="0">
                <a:solidFill>
                  <a:srgbClr val="003366"/>
                </a:solidFill>
              </a:rPr>
              <a:t>2/3</a:t>
            </a:r>
            <a:r>
              <a:rPr lang="en-US" dirty="0">
                <a:solidFill>
                  <a:srgbClr val="003366"/>
                </a:solidFill>
              </a:rPr>
              <a:t> of illiterate adults are women</a:t>
            </a:r>
          </a:p>
          <a:p>
            <a:pPr>
              <a:lnSpc>
                <a:spcPct val="90000"/>
              </a:lnSpc>
              <a:defRPr/>
            </a:pPr>
            <a:r>
              <a:rPr lang="en-US" dirty="0">
                <a:solidFill>
                  <a:srgbClr val="003366"/>
                </a:solidFill>
              </a:rPr>
              <a:t>Women’s wages are </a:t>
            </a:r>
            <a:r>
              <a:rPr lang="en-US" b="1" dirty="0" smtClean="0">
                <a:solidFill>
                  <a:srgbClr val="003366"/>
                </a:solidFill>
              </a:rPr>
              <a:t>70-90 percent</a:t>
            </a:r>
            <a:r>
              <a:rPr lang="en-US" dirty="0" smtClean="0">
                <a:solidFill>
                  <a:srgbClr val="003366"/>
                </a:solidFill>
              </a:rPr>
              <a:t> </a:t>
            </a:r>
            <a:r>
              <a:rPr lang="en-US" dirty="0">
                <a:solidFill>
                  <a:srgbClr val="003366"/>
                </a:solidFill>
              </a:rPr>
              <a:t>those of men</a:t>
            </a:r>
          </a:p>
          <a:p>
            <a:pPr>
              <a:lnSpc>
                <a:spcPct val="90000"/>
              </a:lnSpc>
              <a:defRPr/>
            </a:pPr>
            <a:r>
              <a:rPr lang="en-US" dirty="0">
                <a:solidFill>
                  <a:srgbClr val="003366"/>
                </a:solidFill>
              </a:rPr>
              <a:t>Women spend at least </a:t>
            </a:r>
            <a:r>
              <a:rPr lang="en-US" b="1" dirty="0">
                <a:solidFill>
                  <a:srgbClr val="003366"/>
                </a:solidFill>
              </a:rPr>
              <a:t>twice as much </a:t>
            </a:r>
            <a:r>
              <a:rPr lang="en-US" dirty="0">
                <a:solidFill>
                  <a:srgbClr val="003366"/>
                </a:solidFill>
              </a:rPr>
              <a:t>time as men on domestic </a:t>
            </a:r>
            <a:r>
              <a:rPr lang="en-US" dirty="0" smtClean="0">
                <a:solidFill>
                  <a:srgbClr val="003366"/>
                </a:solidFill>
              </a:rPr>
              <a:t>work</a:t>
            </a:r>
          </a:p>
          <a:p>
            <a:pPr lvl="1">
              <a:lnSpc>
                <a:spcPct val="90000"/>
              </a:lnSpc>
              <a:defRPr/>
            </a:pPr>
            <a:r>
              <a:rPr lang="en-US" sz="2400" dirty="0" smtClean="0">
                <a:solidFill>
                  <a:srgbClr val="003366"/>
                </a:solidFill>
              </a:rPr>
              <a:t>Source: </a:t>
            </a:r>
            <a:r>
              <a:rPr lang="en-US" sz="2400" dirty="0" smtClean="0">
                <a:solidFill>
                  <a:srgbClr val="003366"/>
                </a:solidFill>
              </a:rPr>
              <a:t>UN “</a:t>
            </a:r>
            <a:r>
              <a:rPr lang="en-US" sz="2400" i="1" dirty="0"/>
              <a:t>The World’s Women </a:t>
            </a:r>
            <a:r>
              <a:rPr lang="en-US" sz="2400" i="1" dirty="0">
                <a:solidFill>
                  <a:srgbClr val="000000"/>
                </a:solidFill>
              </a:rPr>
              <a:t>2010: Trends and </a:t>
            </a:r>
            <a:r>
              <a:rPr lang="en-US" sz="2400" i="1" dirty="0" smtClean="0">
                <a:solidFill>
                  <a:srgbClr val="000000"/>
                </a:solidFill>
              </a:rPr>
              <a:t>Statistics”</a:t>
            </a:r>
            <a:endParaRPr lang="en-US" sz="2400" dirty="0">
              <a:solidFill>
                <a:srgbClr val="003366"/>
              </a:solidFill>
            </a:endParaRPr>
          </a:p>
          <a:p>
            <a:endParaRPr lang="en-US" dirty="0"/>
          </a:p>
        </p:txBody>
      </p:sp>
    </p:spTree>
    <p:extLst>
      <p:ext uri="{BB962C8B-B14F-4D97-AF65-F5344CB8AC3E}">
        <p14:creationId xmlns:p14="http://schemas.microsoft.com/office/powerpoint/2010/main" val="16711529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tx1"/>
                </a:solidFill>
              </a:rPr>
              <a:t>Global Trends for Women</a:t>
            </a:r>
            <a:endParaRPr lang="en-US" sz="4000" dirty="0">
              <a:solidFill>
                <a:schemeClr val="tx1"/>
              </a:solidFill>
            </a:endParaRPr>
          </a:p>
        </p:txBody>
      </p:sp>
      <p:sp>
        <p:nvSpPr>
          <p:cNvPr id="3" name="Content Placeholder 2"/>
          <p:cNvSpPr>
            <a:spLocks noGrp="1"/>
          </p:cNvSpPr>
          <p:nvPr>
            <p:ph sz="quarter" idx="1"/>
          </p:nvPr>
        </p:nvSpPr>
        <p:spPr/>
        <p:txBody>
          <a:bodyPr/>
          <a:lstStyle/>
          <a:p>
            <a:pPr marL="0" indent="0">
              <a:lnSpc>
                <a:spcPct val="90000"/>
              </a:lnSpc>
              <a:buNone/>
              <a:defRPr/>
            </a:pPr>
            <a:endParaRPr lang="en-US" dirty="0" smtClean="0">
              <a:solidFill>
                <a:srgbClr val="002060"/>
              </a:solidFill>
            </a:endParaRPr>
          </a:p>
          <a:p>
            <a:pPr>
              <a:lnSpc>
                <a:spcPct val="90000"/>
              </a:lnSpc>
              <a:defRPr/>
            </a:pPr>
            <a:r>
              <a:rPr lang="en-US" dirty="0" smtClean="0">
                <a:solidFill>
                  <a:srgbClr val="002060"/>
                </a:solidFill>
              </a:rPr>
              <a:t>1 </a:t>
            </a:r>
            <a:r>
              <a:rPr lang="en-US" dirty="0">
                <a:solidFill>
                  <a:srgbClr val="002060"/>
                </a:solidFill>
              </a:rPr>
              <a:t>in 3 women globally have experienced violence. </a:t>
            </a:r>
            <a:endParaRPr lang="en-US" dirty="0" smtClean="0">
              <a:solidFill>
                <a:srgbClr val="002060"/>
              </a:solidFill>
            </a:endParaRPr>
          </a:p>
          <a:p>
            <a:pPr lvl="1">
              <a:lnSpc>
                <a:spcPct val="90000"/>
              </a:lnSpc>
              <a:defRPr/>
            </a:pPr>
            <a:r>
              <a:rPr lang="en-US" sz="2400" dirty="0" smtClean="0">
                <a:solidFill>
                  <a:srgbClr val="002060"/>
                </a:solidFill>
              </a:rPr>
              <a:t>Source: UN </a:t>
            </a:r>
            <a:r>
              <a:rPr lang="en-US" sz="2400" dirty="0" smtClean="0">
                <a:solidFill>
                  <a:srgbClr val="002060"/>
                </a:solidFill>
              </a:rPr>
              <a:t>Women</a:t>
            </a:r>
            <a:endParaRPr lang="en-US" sz="2400" dirty="0">
              <a:solidFill>
                <a:srgbClr val="002060"/>
              </a:solidFill>
            </a:endParaRPr>
          </a:p>
          <a:p>
            <a:pPr>
              <a:lnSpc>
                <a:spcPct val="90000"/>
              </a:lnSpc>
              <a:defRPr/>
            </a:pPr>
            <a:r>
              <a:rPr lang="en-US" dirty="0" smtClean="0">
                <a:solidFill>
                  <a:srgbClr val="002060"/>
                </a:solidFill>
              </a:rPr>
              <a:t>Gender digital divide: women are less likely to have access to, or the education to use, technology</a:t>
            </a:r>
          </a:p>
          <a:p>
            <a:pPr lvl="1">
              <a:lnSpc>
                <a:spcPct val="90000"/>
              </a:lnSpc>
              <a:defRPr/>
            </a:pPr>
            <a:r>
              <a:rPr lang="en-US" sz="2400" dirty="0" smtClean="0">
                <a:solidFill>
                  <a:srgbClr val="002060"/>
                </a:solidFill>
              </a:rPr>
              <a:t>Source: World </a:t>
            </a:r>
            <a:r>
              <a:rPr lang="en-US" sz="2400" dirty="0" smtClean="0">
                <a:solidFill>
                  <a:srgbClr val="002060"/>
                </a:solidFill>
              </a:rPr>
              <a:t>Bank: “Bridging the Gender Digital Divide”</a:t>
            </a:r>
            <a:endParaRPr lang="en-US" dirty="0" smtClean="0">
              <a:solidFill>
                <a:srgbClr val="002060"/>
              </a:solidFill>
            </a:endParaRPr>
          </a:p>
          <a:p>
            <a:pPr>
              <a:lnSpc>
                <a:spcPct val="90000"/>
              </a:lnSpc>
              <a:defRPr/>
            </a:pPr>
            <a:r>
              <a:rPr lang="en-US" dirty="0" smtClean="0">
                <a:solidFill>
                  <a:srgbClr val="002060"/>
                </a:solidFill>
              </a:rPr>
              <a:t>Women are </a:t>
            </a:r>
            <a:r>
              <a:rPr lang="en-US" dirty="0">
                <a:solidFill>
                  <a:srgbClr val="002060"/>
                </a:solidFill>
              </a:rPr>
              <a:t>more </a:t>
            </a:r>
            <a:r>
              <a:rPr lang="en-US" dirty="0" smtClean="0">
                <a:solidFill>
                  <a:srgbClr val="002060"/>
                </a:solidFill>
              </a:rPr>
              <a:t>likely than men </a:t>
            </a:r>
            <a:r>
              <a:rPr lang="en-US" dirty="0">
                <a:solidFill>
                  <a:srgbClr val="002060"/>
                </a:solidFill>
              </a:rPr>
              <a:t>to live in poverty</a:t>
            </a:r>
          </a:p>
        </p:txBody>
      </p:sp>
    </p:spTree>
    <p:extLst>
      <p:ext uri="{BB962C8B-B14F-4D97-AF65-F5344CB8AC3E}">
        <p14:creationId xmlns:p14="http://schemas.microsoft.com/office/powerpoint/2010/main" val="1823926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tx1"/>
                </a:solidFill>
              </a:rPr>
              <a:t>Global Trends for Women </a:t>
            </a:r>
            <a:endParaRPr lang="en-US" sz="4000" dirty="0">
              <a:solidFill>
                <a:schemeClr val="tx1"/>
              </a:solidFill>
            </a:endParaRPr>
          </a:p>
        </p:txBody>
      </p:sp>
      <p:sp>
        <p:nvSpPr>
          <p:cNvPr id="3" name="Content Placeholder 2"/>
          <p:cNvSpPr>
            <a:spLocks noGrp="1"/>
          </p:cNvSpPr>
          <p:nvPr>
            <p:ph sz="quarter" idx="1"/>
          </p:nvPr>
        </p:nvSpPr>
        <p:spPr/>
        <p:txBody>
          <a:bodyPr>
            <a:normAutofit fontScale="92500"/>
          </a:bodyPr>
          <a:lstStyle/>
          <a:p>
            <a:pPr marL="457200" indent="-457200">
              <a:buFont typeface="Arial" panose="020B0604020202020204" pitchFamily="34" charset="0"/>
              <a:buChar char="•"/>
              <a:defRPr/>
            </a:pPr>
            <a:r>
              <a:rPr lang="en-US" sz="3200" dirty="0">
                <a:solidFill>
                  <a:srgbClr val="002060"/>
                </a:solidFill>
              </a:rPr>
              <a:t>As of January 2014, women occupied 22.2% of seats in national legislatures </a:t>
            </a:r>
          </a:p>
          <a:p>
            <a:pPr marL="914400" lvl="1" indent="-457200">
              <a:spcBef>
                <a:spcPct val="20000"/>
              </a:spcBef>
              <a:buFont typeface="Wingdings" pitchFamily="2" charset="2"/>
              <a:buChar char="ü"/>
              <a:defRPr/>
            </a:pPr>
            <a:r>
              <a:rPr lang="en-US" sz="3200" dirty="0" smtClean="0">
                <a:solidFill>
                  <a:srgbClr val="002060"/>
                </a:solidFill>
                <a:cs typeface="Arial" pitchFamily="34" charset="0"/>
              </a:rPr>
              <a:t>Rwanda has the highest percentage of women in parliament, at 64</a:t>
            </a:r>
            <a:r>
              <a:rPr lang="en-US" sz="3200" dirty="0">
                <a:solidFill>
                  <a:srgbClr val="002060"/>
                </a:solidFill>
                <a:cs typeface="Arial" pitchFamily="34" charset="0"/>
              </a:rPr>
              <a:t>%</a:t>
            </a:r>
          </a:p>
          <a:p>
            <a:pPr marL="457200" indent="-457200">
              <a:spcBef>
                <a:spcPct val="20000"/>
              </a:spcBef>
              <a:buFont typeface="Arial" panose="020B0604020202020204" pitchFamily="34" charset="0"/>
              <a:buChar char="•"/>
              <a:defRPr/>
            </a:pPr>
            <a:r>
              <a:rPr lang="en-US" sz="3200" dirty="0">
                <a:solidFill>
                  <a:srgbClr val="002060"/>
                </a:solidFill>
              </a:rPr>
              <a:t>The UN estimates that globally women are about 27 percent of judges worldwide</a:t>
            </a:r>
          </a:p>
          <a:p>
            <a:pPr marL="457200" indent="-457200">
              <a:spcBef>
                <a:spcPct val="20000"/>
              </a:spcBef>
              <a:buFont typeface="Arial" panose="020B0604020202020204" pitchFamily="34" charset="0"/>
              <a:buChar char="•"/>
              <a:defRPr/>
            </a:pPr>
            <a:r>
              <a:rPr lang="en-US" sz="3200" dirty="0">
                <a:solidFill>
                  <a:srgbClr val="002060"/>
                </a:solidFill>
              </a:rPr>
              <a:t>43 countries (23%) </a:t>
            </a:r>
            <a:r>
              <a:rPr lang="en-US" sz="3200" dirty="0" smtClean="0">
                <a:solidFill>
                  <a:srgbClr val="002060"/>
                </a:solidFill>
              </a:rPr>
              <a:t>have reached </a:t>
            </a:r>
            <a:r>
              <a:rPr lang="en-US" sz="3200" dirty="0">
                <a:solidFill>
                  <a:srgbClr val="002060"/>
                </a:solidFill>
              </a:rPr>
              <a:t>or surpassed </a:t>
            </a:r>
            <a:r>
              <a:rPr lang="en-US" sz="3200" dirty="0" smtClean="0">
                <a:solidFill>
                  <a:srgbClr val="002060"/>
                </a:solidFill>
              </a:rPr>
              <a:t>a threshold of 30</a:t>
            </a:r>
            <a:r>
              <a:rPr lang="en-US" sz="3200" dirty="0">
                <a:solidFill>
                  <a:srgbClr val="002060"/>
                </a:solidFill>
              </a:rPr>
              <a:t>% women in the single or lower houses of their national parliaments</a:t>
            </a:r>
            <a:endParaRPr lang="en-US" sz="3200" dirty="0">
              <a:solidFill>
                <a:srgbClr val="002060"/>
              </a:solidFill>
              <a:cs typeface="Arial" pitchFamily="34" charset="0"/>
            </a:endParaRPr>
          </a:p>
          <a:p>
            <a:endParaRPr lang="en-US" dirty="0"/>
          </a:p>
        </p:txBody>
      </p:sp>
    </p:spTree>
    <p:extLst>
      <p:ext uri="{BB962C8B-B14F-4D97-AF65-F5344CB8AC3E}">
        <p14:creationId xmlns:p14="http://schemas.microsoft.com/office/powerpoint/2010/main" val="31787031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tx1"/>
                </a:solidFill>
              </a:rPr>
              <a:t>Global Trends for Women </a:t>
            </a:r>
            <a:endParaRPr lang="en-US" sz="4000" dirty="0">
              <a:solidFill>
                <a:schemeClr val="tx1"/>
              </a:solidFill>
            </a:endParaRPr>
          </a:p>
        </p:txBody>
      </p:sp>
      <p:sp>
        <p:nvSpPr>
          <p:cNvPr id="3" name="Content Placeholder 2"/>
          <p:cNvSpPr>
            <a:spLocks noGrp="1"/>
          </p:cNvSpPr>
          <p:nvPr>
            <p:ph sz="quarter" idx="1"/>
          </p:nvPr>
        </p:nvSpPr>
        <p:spPr/>
        <p:txBody>
          <a:bodyPr>
            <a:normAutofit lnSpcReduction="10000"/>
          </a:bodyPr>
          <a:lstStyle/>
          <a:p>
            <a:pPr marL="342900" indent="-342900">
              <a:spcBef>
                <a:spcPct val="20000"/>
              </a:spcBef>
              <a:buFont typeface="Arial" pitchFamily="34" charset="0"/>
              <a:buChar char="•"/>
              <a:defRPr/>
            </a:pPr>
            <a:r>
              <a:rPr lang="en-US" sz="3200" dirty="0">
                <a:solidFill>
                  <a:srgbClr val="002060"/>
                </a:solidFill>
              </a:rPr>
              <a:t>Globally, there are 37 </a:t>
            </a:r>
            <a:r>
              <a:rPr lang="en-US" sz="3200" dirty="0" smtClean="0">
                <a:solidFill>
                  <a:srgbClr val="002060"/>
                </a:solidFill>
              </a:rPr>
              <a:t>countries </a:t>
            </a:r>
            <a:r>
              <a:rPr lang="en-US" sz="3200" dirty="0">
                <a:solidFill>
                  <a:srgbClr val="002060"/>
                </a:solidFill>
              </a:rPr>
              <a:t>in which women account for less than 10% of parliamentarians in single or lower houses, as of August 2015, including 6 chambers with </a:t>
            </a:r>
            <a:r>
              <a:rPr lang="en-US" sz="3200" b="1" dirty="0">
                <a:solidFill>
                  <a:srgbClr val="002060"/>
                </a:solidFill>
              </a:rPr>
              <a:t>no women at all</a:t>
            </a:r>
          </a:p>
          <a:p>
            <a:pPr marL="342900" indent="-342900">
              <a:spcBef>
                <a:spcPct val="20000"/>
              </a:spcBef>
              <a:buFont typeface="Arial" pitchFamily="34" charset="0"/>
              <a:buChar char="•"/>
              <a:defRPr/>
            </a:pPr>
            <a:r>
              <a:rPr lang="en-US" sz="3200" dirty="0" smtClean="0">
                <a:solidFill>
                  <a:srgbClr val="002060"/>
                </a:solidFill>
                <a:cs typeface="Arial" pitchFamily="34" charset="0"/>
              </a:rPr>
              <a:t>Globally, women hold16.7</a:t>
            </a:r>
            <a:r>
              <a:rPr lang="en-US" sz="3200" dirty="0">
                <a:solidFill>
                  <a:srgbClr val="002060"/>
                </a:solidFill>
                <a:cs typeface="Arial" pitchFamily="34" charset="0"/>
              </a:rPr>
              <a:t>% of ministerial posts</a:t>
            </a:r>
          </a:p>
          <a:p>
            <a:pPr marL="342900" indent="-342900">
              <a:spcBef>
                <a:spcPct val="20000"/>
              </a:spcBef>
              <a:buFont typeface="Arial" pitchFamily="34" charset="0"/>
              <a:buChar char="•"/>
              <a:defRPr/>
            </a:pPr>
            <a:r>
              <a:rPr lang="en-US" sz="3200" dirty="0">
                <a:solidFill>
                  <a:srgbClr val="002060"/>
                </a:solidFill>
                <a:cs typeface="Arial" pitchFamily="34" charset="0"/>
              </a:rPr>
              <a:t>11 heads of </a:t>
            </a:r>
            <a:r>
              <a:rPr lang="en-US" sz="3200" dirty="0" smtClean="0">
                <a:solidFill>
                  <a:srgbClr val="002060"/>
                </a:solidFill>
                <a:cs typeface="Arial" pitchFamily="34" charset="0"/>
              </a:rPr>
              <a:t>state are women</a:t>
            </a:r>
            <a:endParaRPr lang="en-US" sz="3200" dirty="0">
              <a:solidFill>
                <a:srgbClr val="002060"/>
              </a:solidFill>
              <a:cs typeface="Arial" pitchFamily="34" charset="0"/>
            </a:endParaRPr>
          </a:p>
          <a:p>
            <a:pPr marL="342900" indent="-342900">
              <a:spcBef>
                <a:spcPct val="20000"/>
              </a:spcBef>
              <a:buFont typeface="Arial" pitchFamily="34" charset="0"/>
              <a:buChar char="•"/>
              <a:defRPr/>
            </a:pPr>
            <a:r>
              <a:rPr lang="en-US" sz="3200" dirty="0">
                <a:solidFill>
                  <a:srgbClr val="002060"/>
                </a:solidFill>
                <a:cs typeface="Arial" pitchFamily="34" charset="0"/>
              </a:rPr>
              <a:t>13 heads of </a:t>
            </a:r>
            <a:r>
              <a:rPr lang="en-US" sz="3200" dirty="0" smtClean="0">
                <a:solidFill>
                  <a:srgbClr val="002060"/>
                </a:solidFill>
                <a:cs typeface="Arial" pitchFamily="34" charset="0"/>
              </a:rPr>
              <a:t>government are women</a:t>
            </a:r>
            <a:endParaRPr lang="en-US" sz="3200" dirty="0">
              <a:solidFill>
                <a:srgbClr val="002060"/>
              </a:solidFill>
              <a:cs typeface="Arial" pitchFamily="34" charset="0"/>
            </a:endParaRPr>
          </a:p>
          <a:p>
            <a:endParaRPr lang="en-US" dirty="0"/>
          </a:p>
        </p:txBody>
      </p:sp>
    </p:spTree>
    <p:extLst>
      <p:ext uri="{BB962C8B-B14F-4D97-AF65-F5344CB8AC3E}">
        <p14:creationId xmlns:p14="http://schemas.microsoft.com/office/powerpoint/2010/main" val="23479497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Lumina PPT">
      <a:dk1>
        <a:srgbClr val="454545"/>
      </a:dk1>
      <a:lt1>
        <a:srgbClr val="FFFFFF"/>
      </a:lt1>
      <a:dk2>
        <a:srgbClr val="FFFFFF"/>
      </a:dk2>
      <a:lt2>
        <a:srgbClr val="262626"/>
      </a:lt2>
      <a:accent1>
        <a:srgbClr val="595959"/>
      </a:accent1>
      <a:accent2>
        <a:srgbClr val="C40043"/>
      </a:accent2>
      <a:accent3>
        <a:srgbClr val="FFCBCC"/>
      </a:accent3>
      <a:accent4>
        <a:srgbClr val="7F0000"/>
      </a:accent4>
      <a:accent5>
        <a:srgbClr val="9B9B9B"/>
      </a:accent5>
      <a:accent6>
        <a:srgbClr val="930032"/>
      </a:accent6>
      <a:hlink>
        <a:srgbClr val="0066FF"/>
      </a:hlink>
      <a:folHlink>
        <a:srgbClr val="FF000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7534</TotalTime>
  <Words>1996</Words>
  <Application>Microsoft Office PowerPoint</Application>
  <PresentationFormat>On-screen Show (4:3)</PresentationFormat>
  <Paragraphs>201</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Median</vt:lpstr>
      <vt:lpstr> Women in Politics OVERVIEW</vt:lpstr>
      <vt:lpstr>Women in Politics Overview:  Objectives</vt:lpstr>
      <vt:lpstr>Women in Politics: Overview </vt:lpstr>
      <vt:lpstr>Women in Politics: Overview </vt:lpstr>
      <vt:lpstr>Women in Politics: Overview </vt:lpstr>
      <vt:lpstr>Global Trends for Women </vt:lpstr>
      <vt:lpstr>Global Trends for Women</vt:lpstr>
      <vt:lpstr>Global Trends for Women </vt:lpstr>
      <vt:lpstr>Global Trends for Women </vt:lpstr>
      <vt:lpstr>EXERCISE: Brainstorm </vt:lpstr>
      <vt:lpstr>The Benefits of Women in Politics</vt:lpstr>
      <vt:lpstr>Benefits: Higher Standards &amp; Concerns of Women and Other Marginalized Groups</vt:lpstr>
      <vt:lpstr>Benefits: Higher Standards &amp; Concerns of Women and Other Marginalized Groups</vt:lpstr>
      <vt:lpstr>Benefits: Collaborative Leadership &amp; Across Party Lines</vt:lpstr>
      <vt:lpstr>Benefits: Peace Process</vt:lpstr>
      <vt:lpstr>Pathways for Women’s Political Participation</vt:lpstr>
      <vt:lpstr>Women as Voters </vt:lpstr>
      <vt:lpstr>Women in Political Parties</vt:lpstr>
      <vt:lpstr>Women in Civil Society </vt:lpstr>
      <vt:lpstr>Women in Civil Society </vt:lpstr>
      <vt:lpstr>What are the obstacles to women’s political participation? </vt:lpstr>
      <vt:lpstr>Barriers: Socio-Cultural Norms</vt:lpstr>
      <vt:lpstr>Barriers: Individual Skills and Confidence</vt:lpstr>
      <vt:lpstr>Barriers: Financial, Institutional, Legal</vt:lpstr>
      <vt:lpstr>Barrier: Physical Security </vt:lpstr>
      <vt:lpstr>So what is needed for women to participate in politics?</vt:lpstr>
      <vt:lpstr>Access to Positions of Power </vt:lpstr>
      <vt:lpstr>Changing Cultural Norms </vt:lpstr>
      <vt:lpstr>Women’s Economic Empowerment</vt:lpstr>
      <vt:lpstr>Political Will </vt:lpstr>
      <vt:lpstr>Voice &amp; Numbers</vt:lpstr>
      <vt:lpstr>Mobilizing Women for Change: Mechanisms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Defining Affordability</dc:title>
  <dc:creator>reichlin</dc:creator>
  <cp:lastModifiedBy>NDI ADMIN</cp:lastModifiedBy>
  <cp:revision>674</cp:revision>
  <cp:lastPrinted>2015-05-12T14:38:04Z</cp:lastPrinted>
  <dcterms:created xsi:type="dcterms:W3CDTF">2015-05-11T23:43:46Z</dcterms:created>
  <dcterms:modified xsi:type="dcterms:W3CDTF">2016-06-19T16:42:55Z</dcterms:modified>
</cp:coreProperties>
</file>