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38475" cy="465137"/>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1pPr>
            <a:lvl2pPr indent="0" lvl="1" marL="4572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2pPr>
            <a:lvl3pPr indent="0" lvl="2" marL="914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3pPr>
            <a:lvl4pPr indent="0" lvl="3" marL="13716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4pPr>
            <a:lvl5pPr indent="0" lvl="4" marL="1828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5pPr>
            <a:lvl6pPr indent="0" lvl="5" marL="2286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6pPr>
            <a:lvl7pPr indent="0" lvl="6" marL="3200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7pPr>
            <a:lvl8pPr indent="0" lvl="7" marL="4572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8pPr>
            <a:lvl9pPr indent="0" lvl="8" marL="6400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9pPr>
          </a:lstStyle>
          <a:p/>
        </p:txBody>
      </p:sp>
      <p:sp>
        <p:nvSpPr>
          <p:cNvPr id="4" name="Shape 4"/>
          <p:cNvSpPr txBox="1"/>
          <p:nvPr>
            <p:ph idx="10" type="dt"/>
          </p:nvPr>
        </p:nvSpPr>
        <p:spPr>
          <a:xfrm>
            <a:off x="3970337" y="0"/>
            <a:ext cx="3038475" cy="465137"/>
          </a:xfrm>
          <a:prstGeom prst="rect">
            <a:avLst/>
          </a:prstGeom>
          <a:noFill/>
          <a:ln>
            <a:noFill/>
          </a:ln>
        </p:spPr>
        <p:txBody>
          <a:bodyPr anchorCtr="0" anchor="t" bIns="91425" lIns="91425" rIns="91425" tIns="91425"/>
          <a:lstStyle>
            <a:lvl1pPr indent="0" lvl="0" marL="0" marR="0" rtl="0" algn="r">
              <a:lnSpc>
                <a:spcPct val="100000"/>
              </a:lnSpc>
              <a:spcBef>
                <a:spcPts val="0"/>
              </a:spcBef>
              <a:spcAft>
                <a:spcPts val="0"/>
              </a:spcAft>
              <a:buClr>
                <a:srgbClr val="000000"/>
              </a:buClr>
              <a:buFont typeface="Calibri"/>
              <a:buNone/>
              <a:defRPr b="0" i="0" sz="1200" u="none" cap="none" strike="noStrike">
                <a:solidFill>
                  <a:srgbClr val="000000"/>
                </a:solidFill>
                <a:latin typeface="Calibri"/>
                <a:ea typeface="Calibri"/>
                <a:cs typeface="Calibri"/>
                <a:sym typeface="Calibri"/>
              </a:defRPr>
            </a:lvl1pPr>
            <a:lvl2pPr indent="0" lvl="1" marL="4572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2pPr>
            <a:lvl3pPr indent="0" lvl="2" marL="914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3pPr>
            <a:lvl4pPr indent="0" lvl="3" marL="13716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4pPr>
            <a:lvl5pPr indent="0" lvl="4" marL="1828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5pPr>
            <a:lvl6pPr indent="0" lvl="5" marL="2286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6pPr>
            <a:lvl7pPr indent="0" lvl="6" marL="3200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7pPr>
            <a:lvl8pPr indent="0" lvl="7" marL="4572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8pPr>
            <a:lvl9pPr indent="0" lvl="8" marL="6400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9pPr>
          </a:lstStyle>
          <a:p/>
        </p:txBody>
      </p:sp>
      <p:sp>
        <p:nvSpPr>
          <p:cNvPr id="5" name="Shape 5"/>
          <p:cNvSpPr/>
          <p:nvPr>
            <p:ph idx="3" type="sldImg"/>
          </p:nvPr>
        </p:nvSpPr>
        <p:spPr>
          <a:xfrm>
            <a:off x="1181100" y="696912"/>
            <a:ext cx="4649787"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6" name="Shape 6"/>
          <p:cNvSpPr txBox="1"/>
          <p:nvPr>
            <p:ph idx="1" type="body"/>
          </p:nvPr>
        </p:nvSpPr>
        <p:spPr>
          <a:xfrm>
            <a:off x="701675" y="4416425"/>
            <a:ext cx="5608637" cy="4183060"/>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1pPr>
            <a:lvl2pPr indent="0" lvl="1" marL="4572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2pPr>
            <a:lvl3pPr indent="0" lvl="2" marL="9144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3pPr>
            <a:lvl4pPr indent="0" lvl="3" marL="13716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4pPr>
            <a:lvl5pPr indent="0" lvl="4" marL="18288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5pPr>
            <a:lvl6pPr indent="0" lvl="5" marL="22860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6pPr>
            <a:lvl7pPr indent="0" lvl="6" marL="27432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7pPr>
            <a:lvl8pPr indent="0" lvl="7" marL="32004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8pPr>
            <a:lvl9pPr indent="0" lvl="8" marL="3657600" marR="0" rtl="0" algn="l">
              <a:spcBef>
                <a:spcPts val="0"/>
              </a:spcBef>
              <a:buClr>
                <a:schemeClr val="dk1"/>
              </a:buClr>
              <a:buFont typeface="Arial"/>
              <a:buNone/>
              <a:defRPr b="0" i="0" sz="1800" u="none" cap="none" strike="noStrike">
                <a:solidFill>
                  <a:schemeClr val="dk1"/>
                </a:solidFill>
                <a:latin typeface="Arial"/>
                <a:ea typeface="Arial"/>
                <a:cs typeface="Arial"/>
                <a:sym typeface="Arial"/>
              </a:defRPr>
            </a:lvl9pPr>
          </a:lstStyle>
          <a:p/>
        </p:txBody>
      </p:sp>
      <p:sp>
        <p:nvSpPr>
          <p:cNvPr id="7" name="Shape 7"/>
          <p:cNvSpPr txBox="1"/>
          <p:nvPr>
            <p:ph idx="11" type="ftr"/>
          </p:nvPr>
        </p:nvSpPr>
        <p:spPr>
          <a:xfrm>
            <a:off x="0" y="8829675"/>
            <a:ext cx="3038475" cy="465137"/>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1pPr>
            <a:lvl2pPr indent="0" lvl="1" marL="4572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2pPr>
            <a:lvl3pPr indent="0" lvl="2" marL="914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3pPr>
            <a:lvl4pPr indent="0" lvl="3" marL="13716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4pPr>
            <a:lvl5pPr indent="0" lvl="4" marL="1828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5pPr>
            <a:lvl6pPr indent="0" lvl="5" marL="2286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6pPr>
            <a:lvl7pPr indent="0" lvl="6" marL="32004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7pPr>
            <a:lvl8pPr indent="0" lvl="7" marL="45720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8pPr>
            <a:lvl9pPr indent="0" lvl="8" marL="6400800" marR="0" rtl="0" algn="l">
              <a:lnSpc>
                <a:spcPct val="100000"/>
              </a:lnSpc>
              <a:spcBef>
                <a:spcPts val="0"/>
              </a:spcBef>
              <a:spcAft>
                <a:spcPts val="0"/>
              </a:spcAft>
              <a:buClr>
                <a:srgbClr val="000000"/>
              </a:buClr>
              <a:buFont typeface="Calibri"/>
              <a:buNone/>
              <a:defRPr b="0" i="0" sz="1800" u="none" cap="none" strike="noStrike">
                <a:solidFill>
                  <a:srgbClr val="000000"/>
                </a:solidFill>
                <a:latin typeface="Calibri"/>
                <a:ea typeface="Calibri"/>
                <a:cs typeface="Calibri"/>
                <a:sym typeface="Calibri"/>
              </a:defRPr>
            </a:lvl9pPr>
          </a:lstStyle>
          <a:p/>
        </p:txBody>
      </p:sp>
      <p:sp>
        <p:nvSpPr>
          <p:cNvPr id="8" name="Shape 8"/>
          <p:cNvSpPr txBox="1"/>
          <p:nvPr>
            <p:ph idx="12" type="sldNum"/>
          </p:nvPr>
        </p:nvSpPr>
        <p:spPr>
          <a:xfrm>
            <a:off x="3970337" y="8829675"/>
            <a:ext cx="3038475" cy="465137"/>
          </a:xfrm>
          <a:prstGeom prst="rect">
            <a:avLst/>
          </a:prstGeom>
          <a:noFill/>
          <a:ln>
            <a:noFill/>
          </a:ln>
        </p:spPr>
        <p:txBody>
          <a:bodyPr anchorCtr="0" anchor="b" bIns="46200" lIns="92425" rIns="92425" tIns="46200">
            <a:noAutofit/>
          </a:bodyPr>
          <a:lstStyle/>
          <a:p>
            <a:pPr indent="0" lvl="0" marL="0" marR="0" rtl="0" algn="r">
              <a:lnSpc>
                <a:spcPct val="100000"/>
              </a:lnSpc>
              <a:spcBef>
                <a:spcPts val="0"/>
              </a:spcBef>
              <a:spcAft>
                <a:spcPts val="0"/>
              </a:spcAft>
              <a:buClr>
                <a:srgbClr val="000000"/>
              </a:buClr>
              <a:buSzPct val="250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 name="Shape 83"/>
        <p:cNvGrpSpPr/>
        <p:nvPr/>
      </p:nvGrpSpPr>
      <p:grpSpPr>
        <a:xfrm>
          <a:off x="0" y="0"/>
          <a:ext cx="0" cy="0"/>
          <a:chOff x="0" y="0"/>
          <a:chExt cx="0" cy="0"/>
        </a:xfrm>
      </p:grpSpPr>
      <p:sp>
        <p:nvSpPr>
          <p:cNvPr id="84" name="Shape 84"/>
          <p:cNvSpPr txBox="1"/>
          <p:nvPr>
            <p:ph idx="1" type="body"/>
          </p:nvPr>
        </p:nvSpPr>
        <p:spPr>
          <a:xfrm>
            <a:off x="701675" y="4416425"/>
            <a:ext cx="5608637" cy="418306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1" lang="en-US" sz="1800" u="none" cap="none" strike="noStrike">
                <a:solidFill>
                  <a:schemeClr val="dk1"/>
                </a:solidFill>
                <a:latin typeface="Arial"/>
                <a:ea typeface="Arial"/>
                <a:cs typeface="Arial"/>
                <a:sym typeface="Arial"/>
              </a:rPr>
              <a:t>This tool was developed by Caroline Hubbard and Claire DeSoi for NDI's Votes Without Violence program and toolkit.</a:t>
            </a:r>
          </a:p>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85" name="Shape 85"/>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59" name="Shape 159"/>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US" sz="1800" u="none" cap="none" strike="noStrike">
                <a:solidFill>
                  <a:schemeClr val="dk1"/>
                </a:solidFill>
                <a:latin typeface="Arial"/>
                <a:ea typeface="Arial"/>
                <a:cs typeface="Arial"/>
                <a:sym typeface="Arial"/>
              </a:rPr>
              <a:t>A PVT can be used to measure threats/intimidation/violence against women voters. It is important to detail that women face significant barriers as opposed to men, and the following slides detail what barriers may be observed.</a:t>
            </a:r>
          </a:p>
        </p:txBody>
      </p:sp>
      <p:sp>
        <p:nvSpPr>
          <p:cNvPr id="160" name="Shape 160"/>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69" name="Shape 169"/>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70" name="Shape 170"/>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77" name="Shape 177"/>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1" i="0" lang="en-US" sz="1800" u="none" cap="none" strike="noStrike">
                <a:solidFill>
                  <a:schemeClr val="dk1"/>
                </a:solidFill>
                <a:latin typeface="Arial"/>
                <a:ea typeface="Arial"/>
                <a:cs typeface="Arial"/>
                <a:sym typeface="Arial"/>
              </a:rPr>
              <a:t>TRAINER NOTE: </a:t>
            </a:r>
            <a:r>
              <a:rPr b="0" i="0" lang="en-US" sz="1800" u="none" cap="none" strike="noStrike">
                <a:solidFill>
                  <a:schemeClr val="dk1"/>
                </a:solidFill>
                <a:latin typeface="Arial"/>
                <a:ea typeface="Arial"/>
                <a:cs typeface="Arial"/>
                <a:sym typeface="Arial"/>
              </a:rPr>
              <a:t>These are questions that are able to be asked in a PVT.</a:t>
            </a:r>
          </a:p>
          <a:p>
            <a:pPr indent="0" lvl="0" marL="0" marR="0" rtl="0" algn="l">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US" sz="1800" u="none" cap="none" strike="noStrike">
                <a:solidFill>
                  <a:schemeClr val="dk1"/>
                </a:solidFill>
                <a:latin typeface="Arial"/>
                <a:ea typeface="Arial"/>
                <a:cs typeface="Arial"/>
                <a:sym typeface="Arial"/>
              </a:rPr>
              <a:t>Ask participants what other factors or issues they think should be considered when observing election day. It may also be useful to talk about how to observe instances of family or proxy voting, and if there are any particular issues in that country. (Refer back to definitions given earlier if necessary.)</a:t>
            </a:r>
          </a:p>
        </p:txBody>
      </p:sp>
      <p:sp>
        <p:nvSpPr>
          <p:cNvPr id="178" name="Shape 178"/>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3" name="Shape 183"/>
        <p:cNvGrpSpPr/>
        <p:nvPr/>
      </p:nvGrpSpPr>
      <p:grpSpPr>
        <a:xfrm>
          <a:off x="0" y="0"/>
          <a:ext cx="0" cy="0"/>
          <a:chOff x="0" y="0"/>
          <a:chExt cx="0" cy="0"/>
        </a:xfrm>
      </p:grpSpPr>
      <p:sp>
        <p:nvSpPr>
          <p:cNvPr id="184" name="Shape 184"/>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85" name="Shape 185"/>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86" name="Shape 186"/>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0" name="Shape 190"/>
        <p:cNvGrpSpPr/>
        <p:nvPr/>
      </p:nvGrpSpPr>
      <p:grpSpPr>
        <a:xfrm>
          <a:off x="0" y="0"/>
          <a:ext cx="0" cy="0"/>
          <a:chOff x="0" y="0"/>
          <a:chExt cx="0" cy="0"/>
        </a:xfrm>
      </p:grpSpPr>
      <p:sp>
        <p:nvSpPr>
          <p:cNvPr id="191" name="Shape 191"/>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92" name="Shape 192"/>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US" sz="1400" u="none" cap="none" strike="noStrike">
                <a:solidFill>
                  <a:schemeClr val="dk1"/>
                </a:solidFill>
                <a:latin typeface="Calibri"/>
                <a:ea typeface="Calibri"/>
                <a:cs typeface="Calibri"/>
                <a:sym typeface="Calibri"/>
              </a:rPr>
              <a:t>A PVT is a specific and important tool that can complement the wider electoral observation. It can be used to verify or challenge official results, but importantly, it is used to measure whether the voting process - and election itself - was </a:t>
            </a:r>
            <a:r>
              <a:rPr b="1" i="0" lang="en-US" sz="1400" u="none" cap="none" strike="noStrike">
                <a:solidFill>
                  <a:srgbClr val="C00000"/>
                </a:solidFill>
                <a:latin typeface="Calibri"/>
                <a:ea typeface="Calibri"/>
                <a:cs typeface="Calibri"/>
                <a:sym typeface="Calibri"/>
              </a:rPr>
              <a:t>participatory, transparent, and accountable</a:t>
            </a:r>
            <a:r>
              <a:rPr b="0" i="0" lang="en-US" sz="1400" u="none" cap="none" strike="noStrike">
                <a:solidFill>
                  <a:schemeClr val="dk1"/>
                </a:solidFill>
                <a:latin typeface="Calibri"/>
                <a:ea typeface="Calibri"/>
                <a:cs typeface="Calibri"/>
                <a:sym typeface="Calibri"/>
              </a:rPr>
              <a:t>. In other words, if the election was democratic.</a:t>
            </a:r>
          </a:p>
        </p:txBody>
      </p:sp>
      <p:sp>
        <p:nvSpPr>
          <p:cNvPr id="193" name="Shape 193"/>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00" name="Shape 200"/>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01" name="Shape 201"/>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08" name="Shape 208"/>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09" name="Shape 209"/>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16" name="Shape 216"/>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17" name="Shape 217"/>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24" name="Shape 224"/>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25" name="Shape 225"/>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0" name="Shape 230"/>
        <p:cNvGrpSpPr/>
        <p:nvPr/>
      </p:nvGrpSpPr>
      <p:grpSpPr>
        <a:xfrm>
          <a:off x="0" y="0"/>
          <a:ext cx="0" cy="0"/>
          <a:chOff x="0" y="0"/>
          <a:chExt cx="0" cy="0"/>
        </a:xfrm>
      </p:grpSpPr>
      <p:sp>
        <p:nvSpPr>
          <p:cNvPr id="231" name="Shape 231"/>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232" name="Shape 232"/>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233" name="Shape 233"/>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Calibri"/>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92" name="Shape 92"/>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1" i="0" lang="en-US" sz="1800" u="none" cap="none" strike="noStrike">
                <a:solidFill>
                  <a:srgbClr val="003366"/>
                </a:solidFill>
                <a:latin typeface="Arial"/>
                <a:ea typeface="Arial"/>
                <a:cs typeface="Arial"/>
                <a:sym typeface="Arial"/>
              </a:rPr>
              <a:t>TRAINER NOTE: </a:t>
            </a:r>
            <a:r>
              <a:rPr b="0" i="0" lang="en-US" sz="1800" u="none" cap="none" strike="noStrike">
                <a:solidFill>
                  <a:srgbClr val="003366"/>
                </a:solidFill>
                <a:latin typeface="Arial"/>
                <a:ea typeface="Arial"/>
                <a:cs typeface="Arial"/>
                <a:sym typeface="Arial"/>
              </a:rPr>
              <a:t>You may also wish to ask participants what expectations they have for the session. What do they hope to learn or gain from it? You can then relate their expectations to the objectives and suggest how unrelated expectations might be met in other ways.</a:t>
            </a:r>
          </a:p>
        </p:txBody>
      </p:sp>
      <p:sp>
        <p:nvSpPr>
          <p:cNvPr id="93" name="Shape 93"/>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Calibri"/>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00" name="Shape 100"/>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1" i="0" lang="en-US" sz="1800" u="none" cap="none" strike="noStrike">
                <a:solidFill>
                  <a:schemeClr val="dk1"/>
                </a:solidFill>
                <a:latin typeface="Arial"/>
                <a:ea typeface="Arial"/>
                <a:cs typeface="Arial"/>
                <a:sym typeface="Arial"/>
              </a:rPr>
              <a:t>TRAINER NOTE:</a:t>
            </a:r>
            <a:r>
              <a:rPr b="0" i="0" lang="en-US" sz="1800" u="none" cap="none" strike="noStrike">
                <a:solidFill>
                  <a:schemeClr val="dk1"/>
                </a:solidFill>
                <a:latin typeface="Arial"/>
                <a:ea typeface="Arial"/>
                <a:cs typeface="Arial"/>
                <a:sym typeface="Arial"/>
              </a:rPr>
              <a:t> See if people want to define these terms, or go around the room and ask participants to define them as a participatory activity. </a:t>
            </a:r>
          </a:p>
          <a:p>
            <a:pPr indent="0" lvl="0" marL="0" marR="0" rtl="0" algn="l">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spcAft>
                <a:spcPts val="0"/>
              </a:spcAft>
              <a:buClr>
                <a:srgbClr val="003366"/>
              </a:buClr>
              <a:buSzPct val="25000"/>
              <a:buFont typeface="Times New Roman"/>
              <a:buNone/>
            </a:pPr>
            <a:r>
              <a:rPr b="1" i="0" lang="en-US" sz="1800" u="none" cap="none" strike="noStrike">
                <a:solidFill>
                  <a:srgbClr val="003366"/>
                </a:solidFill>
                <a:latin typeface="Arial"/>
                <a:ea typeface="Arial"/>
                <a:cs typeface="Arial"/>
                <a:sym typeface="Arial"/>
              </a:rPr>
              <a:t>Gender:</a:t>
            </a:r>
            <a:r>
              <a:rPr b="0" i="0" lang="en-US" sz="1800" u="none" cap="none" strike="noStrike">
                <a:solidFill>
                  <a:srgbClr val="003366"/>
                </a:solidFill>
                <a:latin typeface="Arial"/>
                <a:ea typeface="Arial"/>
                <a:cs typeface="Arial"/>
                <a:sym typeface="Arial"/>
              </a:rPr>
              <a:t> Refers to the socially determined differences between women and men that are learned, changeable over time and have wide variations both within and between cultures.</a:t>
            </a:r>
          </a:p>
          <a:p>
            <a:pPr indent="0" lvl="0" marL="0" marR="0" rtl="0" algn="l">
              <a:spcBef>
                <a:spcPts val="0"/>
              </a:spcBef>
              <a:spcAft>
                <a:spcPts val="0"/>
              </a:spcAft>
              <a:buClr>
                <a:srgbClr val="003366"/>
              </a:buClr>
              <a:buSzPct val="25000"/>
              <a:buFont typeface="Times New Roman"/>
              <a:buNone/>
            </a:pPr>
            <a:r>
              <a:rPr b="1" i="0" lang="en-US" sz="1800" u="none" cap="none" strike="noStrike">
                <a:solidFill>
                  <a:srgbClr val="003366"/>
                </a:solidFill>
                <a:latin typeface="Arial"/>
                <a:ea typeface="Arial"/>
                <a:cs typeface="Arial"/>
                <a:sym typeface="Arial"/>
              </a:rPr>
              <a:t>Sex: </a:t>
            </a:r>
            <a:r>
              <a:rPr b="0" i="0" lang="en-US" sz="1800" u="none" cap="none" strike="noStrike">
                <a:solidFill>
                  <a:srgbClr val="003366"/>
                </a:solidFill>
                <a:latin typeface="Arial"/>
                <a:ea typeface="Arial"/>
                <a:cs typeface="Arial"/>
                <a:sym typeface="Arial"/>
              </a:rPr>
              <a:t>Refers to the biological characteristic that categorize someone as either male or female. These characteristics are generally universal and determined at birth.</a:t>
            </a:r>
          </a:p>
          <a:p>
            <a:pPr indent="0" lvl="0" marL="0" marR="0" rtl="0" algn="l">
              <a:spcBef>
                <a:spcPts val="0"/>
              </a:spcBef>
              <a:spcAft>
                <a:spcPts val="0"/>
              </a:spcAft>
              <a:buClr>
                <a:srgbClr val="003366"/>
              </a:buClr>
              <a:buSzPct val="25000"/>
              <a:buFont typeface="Arial"/>
              <a:buNone/>
            </a:pPr>
            <a:r>
              <a:rPr b="1" i="0" lang="en-US" sz="1800" u="none" cap="none" strike="noStrike">
                <a:solidFill>
                  <a:srgbClr val="003366"/>
                </a:solidFill>
                <a:latin typeface="Arial"/>
                <a:ea typeface="Arial"/>
                <a:cs typeface="Arial"/>
                <a:sym typeface="Arial"/>
              </a:rPr>
              <a:t>Gender Equality: </a:t>
            </a:r>
            <a:r>
              <a:rPr b="0" i="1" lang="en-US" sz="1800" u="sng" cap="none" strike="noStrike">
                <a:solidFill>
                  <a:schemeClr val="dk1"/>
                </a:solidFill>
                <a:latin typeface="Arial"/>
                <a:ea typeface="Arial"/>
                <a:cs typeface="Arial"/>
                <a:sym typeface="Arial"/>
              </a:rPr>
              <a:t>Equality means that women’s and men’s rights, responsibilities and opportunities will not depend on whether they are born male or female.</a:t>
            </a:r>
          </a:p>
          <a:p>
            <a:pPr indent="0" lvl="0" marL="0" marR="0" rtl="0" algn="l">
              <a:spcBef>
                <a:spcPts val="0"/>
              </a:spcBef>
              <a:buClr>
                <a:schemeClr val="dk1"/>
              </a:buClr>
              <a:buSzPct val="25000"/>
              <a:buFont typeface="Arial"/>
              <a:buNone/>
            </a:pPr>
            <a:r>
              <a:rPr b="1" i="0" lang="en-US" sz="1800" u="none" cap="none" strike="noStrike">
                <a:solidFill>
                  <a:srgbClr val="003366"/>
                </a:solidFill>
                <a:latin typeface="Arial"/>
                <a:ea typeface="Arial"/>
                <a:cs typeface="Arial"/>
                <a:sym typeface="Arial"/>
              </a:rPr>
              <a:t>Gender Equity: </a:t>
            </a:r>
            <a:r>
              <a:rPr b="0" i="0" lang="en-US" sz="1800" u="none" cap="none" strike="noStrike">
                <a:solidFill>
                  <a:srgbClr val="003366"/>
                </a:solidFill>
                <a:latin typeface="Arial"/>
                <a:ea typeface="Arial"/>
                <a:cs typeface="Arial"/>
                <a:sym typeface="Arial"/>
              </a:rPr>
              <a:t>Provisions should be made to redress inequality before women can take advantage of the opportunities provided, creating equality of process and outcome. </a:t>
            </a:r>
          </a:p>
        </p:txBody>
      </p:sp>
      <p:sp>
        <p:nvSpPr>
          <p:cNvPr id="101" name="Shape 101"/>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Calibri"/>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09" name="Shape 109"/>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10" name="Shape 110"/>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Calibri"/>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17" name="Shape 117"/>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1" i="0" lang="en-US" sz="1800" u="none" cap="none" strike="noStrike">
                <a:solidFill>
                  <a:schemeClr val="dk1"/>
                </a:solidFill>
                <a:latin typeface="Arial"/>
                <a:ea typeface="Arial"/>
                <a:cs typeface="Arial"/>
                <a:sym typeface="Arial"/>
              </a:rPr>
              <a:t>ADDITIONAL NOTES: </a:t>
            </a:r>
            <a:r>
              <a:rPr b="0" i="0" lang="en-US" sz="1800" u="none" cap="none" strike="noStrike">
                <a:solidFill>
                  <a:schemeClr val="dk1"/>
                </a:solidFill>
                <a:latin typeface="Arial"/>
                <a:ea typeface="Arial"/>
                <a:cs typeface="Arial"/>
                <a:sym typeface="Arial"/>
              </a:rPr>
              <a:t>To link arguments to fraud and identity problems directly:</a:t>
            </a:r>
          </a:p>
          <a:p>
            <a:pPr indent="-228600" lvl="0" marL="457200" marR="0" rtl="0" algn="l">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PVTs are used as a chance to measure fraud, but this has to be viewed through a gender lens. Does electoral fraud affect one gender disproportionately? Are women more at risk for being victims of fraud? Are they more likely to be pressured or intimidated into committing fraud? The same kinds of questions can be asked about identity problems. Are women more at risk? Are they, for example, more likely to be challenged during voter accreditation?</a:t>
            </a:r>
          </a:p>
          <a:p>
            <a:pPr indent="-228600" lvl="0" marL="457200" marR="0" rtl="0" algn="l">
              <a:spcBef>
                <a:spcPts val="0"/>
              </a:spcBef>
              <a:buClr>
                <a:schemeClr val="dk1"/>
              </a:buClr>
              <a:buSzPct val="100000"/>
              <a:buFont typeface="Arial"/>
              <a:buChar char="●"/>
            </a:pPr>
            <a:r>
              <a:rPr b="0" i="0" lang="en-US" sz="1800" u="none" cap="none" strike="noStrike">
                <a:solidFill>
                  <a:schemeClr val="dk1"/>
                </a:solidFill>
                <a:latin typeface="Arial"/>
                <a:ea typeface="Arial"/>
                <a:cs typeface="Arial"/>
                <a:sym typeface="Arial"/>
              </a:rPr>
              <a:t>How are they differently affected by these processes? Example: in Afghanistan, women did not vote because there were not enough women poll worker and security officials to answer the demand.</a:t>
            </a:r>
          </a:p>
        </p:txBody>
      </p:sp>
      <p:sp>
        <p:nvSpPr>
          <p:cNvPr id="118" name="Shape 118"/>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Calibri"/>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25" name="Shape 125"/>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1" i="0" lang="en-US" sz="1800" u="none" cap="none" strike="noStrike">
                <a:solidFill>
                  <a:schemeClr val="dk1"/>
                </a:solidFill>
                <a:latin typeface="Arial"/>
                <a:ea typeface="Arial"/>
                <a:cs typeface="Arial"/>
                <a:sym typeface="Arial"/>
              </a:rPr>
              <a:t>ADDITIONAL NOTES: </a:t>
            </a:r>
            <a:r>
              <a:rPr b="0" i="0" lang="en-US" sz="1800" u="none" cap="none" strike="noStrike">
                <a:solidFill>
                  <a:schemeClr val="dk1"/>
                </a:solidFill>
                <a:latin typeface="Arial"/>
                <a:ea typeface="Arial"/>
                <a:cs typeface="Arial"/>
                <a:sym typeface="Arial"/>
              </a:rPr>
              <a:t>As this is a PVT training, it is focused on women who are voting and women who are working in the polls. That is what a PVT measures, and thus what can be measured in terms of gender as well. </a:t>
            </a:r>
          </a:p>
          <a:p>
            <a:pPr indent="0" lvl="0" marL="0" marR="0" rtl="0" algn="l">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US" sz="1800" u="none" cap="none" strike="noStrike">
                <a:solidFill>
                  <a:schemeClr val="dk1"/>
                </a:solidFill>
                <a:latin typeface="Arial"/>
                <a:ea typeface="Arial"/>
                <a:cs typeface="Arial"/>
                <a:sym typeface="Arial"/>
              </a:rPr>
              <a:t>This is a transition slide: it introduces the outline of the next section of the presentation, which gives the broader context in which to locate the PVT. As a PVT training, it is focused on voters and poll workers, but the PVT process is not isolated from the wider context. </a:t>
            </a:r>
          </a:p>
        </p:txBody>
      </p:sp>
      <p:sp>
        <p:nvSpPr>
          <p:cNvPr id="126" name="Shape 126"/>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33" name="Shape 133"/>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1" i="0" lang="en-US" sz="1800" u="none" cap="none" strike="noStrike">
                <a:solidFill>
                  <a:schemeClr val="dk1"/>
                </a:solidFill>
                <a:latin typeface="Arial"/>
                <a:ea typeface="Arial"/>
                <a:cs typeface="Arial"/>
                <a:sym typeface="Arial"/>
              </a:rPr>
              <a:t>ADDITIONAL NOTES: </a:t>
            </a:r>
            <a:r>
              <a:rPr b="0" i="0" lang="en-US" sz="1800" u="none" cap="none" strike="noStrike">
                <a:solidFill>
                  <a:schemeClr val="dk1"/>
                </a:solidFill>
                <a:latin typeface="Arial"/>
                <a:ea typeface="Arial"/>
                <a:cs typeface="Arial"/>
                <a:sym typeface="Arial"/>
              </a:rPr>
              <a:t>This information is not directly relevant to PVT, but is helpful in building an understanding of the way gender impacts women. It is not something that can be observed as part of a PVT on election day, because observers are stationed inside or outside polling stations, and PVTs are about the voter process.</a:t>
            </a:r>
          </a:p>
        </p:txBody>
      </p:sp>
      <p:sp>
        <p:nvSpPr>
          <p:cNvPr id="134" name="Shape 134"/>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41" name="Shape 141"/>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Election observers should take note of the number of women represented in the election administration at the central, regional and polling station levels, as well as the number who are in leadership and decision-making roles.</a:t>
            </a:r>
          </a:p>
          <a:p>
            <a:pPr indent="0" lvl="0" marL="0" marR="0" rtl="0" algn="l">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1" i="0" lang="en-US" sz="1800" u="none" cap="none" strike="noStrike">
                <a:solidFill>
                  <a:schemeClr val="dk1"/>
                </a:solidFill>
                <a:latin typeface="Arial"/>
                <a:ea typeface="Arial"/>
                <a:cs typeface="Arial"/>
                <a:sym typeface="Arial"/>
              </a:rPr>
              <a:t>TRAINER NOTE:</a:t>
            </a:r>
            <a:r>
              <a:rPr b="0" i="0" lang="en-US" sz="1800" u="none" cap="none" strike="noStrike">
                <a:solidFill>
                  <a:schemeClr val="dk1"/>
                </a:solidFill>
                <a:latin typeface="Arial"/>
                <a:ea typeface="Arial"/>
                <a:cs typeface="Arial"/>
                <a:sym typeface="Arial"/>
              </a:rPr>
              <a:t> Discuss the composition of the election administration (from the commission itself to regional offices and poll workers) and whether the structure/leadership have an individual focused on gender.</a:t>
            </a:r>
          </a:p>
        </p:txBody>
      </p:sp>
      <p:sp>
        <p:nvSpPr>
          <p:cNvPr id="142" name="Shape 142"/>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1181100" y="696912"/>
            <a:ext cx="4649788" cy="348615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51" name="Shape 151"/>
          <p:cNvSpPr txBox="1"/>
          <p:nvPr>
            <p:ph idx="1" type="body"/>
          </p:nvPr>
        </p:nvSpPr>
        <p:spPr>
          <a:xfrm>
            <a:off x="701675" y="4416425"/>
            <a:ext cx="5608500" cy="41832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152" name="Shape 152"/>
          <p:cNvSpPr txBox="1"/>
          <p:nvPr>
            <p:ph idx="12" type="sldNum"/>
          </p:nvPr>
        </p:nvSpPr>
        <p:spPr>
          <a:xfrm>
            <a:off x="3970337" y="8829675"/>
            <a:ext cx="3038398" cy="465000"/>
          </a:xfrm>
          <a:prstGeom prst="rect">
            <a:avLst/>
          </a:prstGeom>
          <a:noFill/>
          <a:ln>
            <a:noFill/>
          </a:ln>
        </p:spPr>
        <p:txBody>
          <a:bodyPr anchorCtr="0" anchor="b" bIns="46200" lIns="92425" rIns="92425" tIns="46200">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US" sz="1400" u="none" cap="none" strike="noStrike">
                <a:solidFill>
                  <a:srgbClr val="000000"/>
                </a:solidFill>
                <a:latin typeface="Arial"/>
                <a:ea typeface="Arial"/>
                <a:cs typeface="Arial"/>
                <a:sym typeface="Arial"/>
              </a:rPr>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5" name="Shape 15"/>
        <p:cNvGrpSpPr/>
        <p:nvPr/>
      </p:nvGrpSpPr>
      <p:grpSpPr>
        <a:xfrm>
          <a:off x="0" y="0"/>
          <a:ext cx="0" cy="0"/>
          <a:chOff x="0" y="0"/>
          <a:chExt cx="0" cy="0"/>
        </a:xfrm>
      </p:grpSpPr>
      <p:sp>
        <p:nvSpPr>
          <p:cNvPr id="16" name="Shape 16"/>
          <p:cNvSpPr txBox="1"/>
          <p:nvPr>
            <p:ph type="ctrTitle"/>
          </p:nvPr>
        </p:nvSpPr>
        <p:spPr>
          <a:xfrm>
            <a:off x="685800" y="2130425"/>
            <a:ext cx="7772400" cy="1470023"/>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17" name="Shape 17"/>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lnSpc>
                <a:spcPct val="100000"/>
              </a:lnSpc>
              <a:spcBef>
                <a:spcPts val="640"/>
              </a:spcBef>
              <a:spcAft>
                <a:spcPts val="0"/>
              </a:spcAft>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0" algn="ctr">
              <a:lnSpc>
                <a:spcPct val="100000"/>
              </a:lnSpc>
              <a:spcBef>
                <a:spcPts val="560"/>
              </a:spcBef>
              <a:spcAft>
                <a:spcPts val="0"/>
              </a:spcAft>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0" algn="ctr">
              <a:lnSpc>
                <a:spcPct val="100000"/>
              </a:lnSpc>
              <a:spcBef>
                <a:spcPts val="480"/>
              </a:spcBef>
              <a:spcAft>
                <a:spcPts val="0"/>
              </a:spcAft>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18" name="Shape 18"/>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19" name="Shape 1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20" name="Shape 20"/>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1" name="Shape 71"/>
        <p:cNvGrpSpPr/>
        <p:nvPr/>
      </p:nvGrpSpPr>
      <p:grpSpPr>
        <a:xfrm>
          <a:off x="0" y="0"/>
          <a:ext cx="0" cy="0"/>
          <a:chOff x="0" y="0"/>
          <a:chExt cx="0" cy="0"/>
        </a:xfrm>
      </p:grpSpPr>
      <p:sp>
        <p:nvSpPr>
          <p:cNvPr id="72" name="Shape 7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73" name="Shape 73"/>
          <p:cNvSpPr txBox="1"/>
          <p:nvPr>
            <p:ph idx="1" type="body"/>
          </p:nvPr>
        </p:nvSpPr>
        <p:spPr>
          <a:xfrm rot="5400000">
            <a:off x="2309016" y="-251618"/>
            <a:ext cx="4525963" cy="8229600"/>
          </a:xfrm>
          <a:prstGeom prst="rect">
            <a:avLst/>
          </a:prstGeom>
          <a:noFill/>
          <a:ln>
            <a:noFill/>
          </a:ln>
        </p:spPr>
        <p:txBody>
          <a:bodyPr anchorCtr="0" anchor="t" bIns="91425" lIns="91425" rIns="91425" tIns="91425"/>
          <a:lstStyle>
            <a:lvl1pPr indent="4699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4254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3810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79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79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79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79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79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79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4" name="Shape 7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75" name="Shape 7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76" name="Shape 7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7" name="Shape 77"/>
        <p:cNvGrpSpPr/>
        <p:nvPr/>
      </p:nvGrpSpPr>
      <p:grpSpPr>
        <a:xfrm>
          <a:off x="0" y="0"/>
          <a:ext cx="0" cy="0"/>
          <a:chOff x="0" y="0"/>
          <a:chExt cx="0" cy="0"/>
        </a:xfrm>
      </p:grpSpPr>
      <p:sp>
        <p:nvSpPr>
          <p:cNvPr id="78" name="Shape 78"/>
          <p:cNvSpPr txBox="1"/>
          <p:nvPr>
            <p:ph type="title"/>
          </p:nvPr>
        </p:nvSpPr>
        <p:spPr>
          <a:xfrm rot="5400000">
            <a:off x="4732335" y="2171700"/>
            <a:ext cx="5851525" cy="20574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79" name="Shape 79"/>
          <p:cNvSpPr txBox="1"/>
          <p:nvPr>
            <p:ph idx="1" type="body"/>
          </p:nvPr>
        </p:nvSpPr>
        <p:spPr>
          <a:xfrm rot="5400000">
            <a:off x="541334" y="190498"/>
            <a:ext cx="5851525" cy="6019798"/>
          </a:xfrm>
          <a:prstGeom prst="rect">
            <a:avLst/>
          </a:prstGeom>
          <a:noFill/>
          <a:ln>
            <a:noFill/>
          </a:ln>
        </p:spPr>
        <p:txBody>
          <a:bodyPr anchorCtr="0" anchor="t" bIns="91425" lIns="91425" rIns="91425" tIns="91425"/>
          <a:lstStyle>
            <a:lvl1pPr indent="4699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4254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3810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79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79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79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79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79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79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0" name="Shape 8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81" name="Shape 8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82" name="Shape 8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1" name="Shape 21"/>
        <p:cNvGrpSpPr/>
        <p:nvPr/>
      </p:nvGrpSpPr>
      <p:grpSpPr>
        <a:xfrm>
          <a:off x="0" y="0"/>
          <a:ext cx="0" cy="0"/>
          <a:chOff x="0" y="0"/>
          <a:chExt cx="0" cy="0"/>
        </a:xfrm>
      </p:grpSpPr>
      <p:sp>
        <p:nvSpPr>
          <p:cNvPr id="22" name="Shape 22"/>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23" name="Shape 23"/>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4699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4254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3810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79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79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79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79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79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79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4" name="Shape 2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25" name="Shape 2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26" name="Shape 2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7" name="Shape 27"/>
        <p:cNvGrpSpPr/>
        <p:nvPr/>
      </p:nvGrpSpPr>
      <p:grpSpPr>
        <a:xfrm>
          <a:off x="0" y="0"/>
          <a:ext cx="0" cy="0"/>
          <a:chOff x="0" y="0"/>
          <a:chExt cx="0" cy="0"/>
        </a:xfrm>
      </p:grpSpPr>
      <p:sp>
        <p:nvSpPr>
          <p:cNvPr id="28" name="Shape 28"/>
          <p:cNvSpPr txBox="1"/>
          <p:nvPr>
            <p:ph type="title"/>
          </p:nvPr>
        </p:nvSpPr>
        <p:spPr>
          <a:xfrm>
            <a:off x="311700" y="593366"/>
            <a:ext cx="8520599" cy="7635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29" name="Shape 29"/>
          <p:cNvSpPr txBox="1"/>
          <p:nvPr>
            <p:ph idx="1" type="body"/>
          </p:nvPr>
        </p:nvSpPr>
        <p:spPr>
          <a:xfrm>
            <a:off x="311700" y="1536633"/>
            <a:ext cx="8520599" cy="4555199"/>
          </a:xfrm>
          <a:prstGeom prst="rect">
            <a:avLst/>
          </a:prstGeom>
          <a:noFill/>
          <a:ln>
            <a:noFill/>
          </a:ln>
        </p:spPr>
        <p:txBody>
          <a:bodyPr anchorCtr="0" anchor="t" bIns="91425" lIns="91425" rIns="91425" tIns="91425"/>
          <a:lstStyle>
            <a:lvl1pPr indent="469900" lvl="0" marL="342900" marR="0" rtl="0" algn="l">
              <a:lnSpc>
                <a:spcPct val="100000"/>
              </a:lnSpc>
              <a:spcBef>
                <a:spcPts val="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425450" lvl="1" marL="742950" marR="0" rtl="0" algn="l">
              <a:lnSpc>
                <a:spcPct val="100000"/>
              </a:lnSpc>
              <a:spcBef>
                <a:spcPts val="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381000" lvl="2" marL="1143000" marR="0" rtl="0" algn="l">
              <a:lnSpc>
                <a:spcPct val="100000"/>
              </a:lnSpc>
              <a:spcBef>
                <a:spcPts val="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79400" lvl="3" marL="1600200" marR="0" rtl="0" algn="l">
              <a:lnSpc>
                <a:spcPct val="100000"/>
              </a:lnSpc>
              <a:spcBef>
                <a:spcPts val="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79400" lvl="4" marL="2057400" marR="0" rtl="0" algn="l">
              <a:lnSpc>
                <a:spcPct val="100000"/>
              </a:lnSpc>
              <a:spcBef>
                <a:spcPts val="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79400" lvl="5" marL="2514600" marR="0" rtl="0" algn="l">
              <a:lnSpc>
                <a:spcPct val="100000"/>
              </a:lnSpc>
              <a:spcBef>
                <a:spcPts val="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79400" lvl="6" marL="2971800" marR="0" rtl="0" algn="l">
              <a:lnSpc>
                <a:spcPct val="100000"/>
              </a:lnSpc>
              <a:spcBef>
                <a:spcPts val="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79400" lvl="7" marL="3429000" marR="0" rtl="0" algn="l">
              <a:lnSpc>
                <a:spcPct val="100000"/>
              </a:lnSpc>
              <a:spcBef>
                <a:spcPts val="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79400" lvl="8" marL="3886200" marR="0" rtl="0" algn="l">
              <a:lnSpc>
                <a:spcPct val="100000"/>
              </a:lnSpc>
              <a:spcBef>
                <a:spcPts val="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30" name="Shape 30"/>
          <p:cNvSpPr txBox="1"/>
          <p:nvPr>
            <p:ph idx="12" type="sldNum"/>
          </p:nvPr>
        </p:nvSpPr>
        <p:spPr>
          <a:xfrm>
            <a:off x="8472457" y="6217621"/>
            <a:ext cx="548699" cy="524699"/>
          </a:xfrm>
          <a:prstGeom prst="rect">
            <a:avLst/>
          </a:prstGeom>
          <a:noFill/>
          <a:ln>
            <a:noFill/>
          </a:ln>
        </p:spPr>
        <p:txBody>
          <a:bodyPr anchorCtr="0" anchor="ctr" bIns="91425" lIns="91425" rIns="91425" tIns="91425">
            <a:noAutofit/>
          </a:bodyPr>
          <a:lstStyle/>
          <a:p>
            <a:pPr indent="0" lvl="0" marL="0" marR="0" rtl="0" algn="r">
              <a:lnSpc>
                <a:spcPct val="100000"/>
              </a:lnSpc>
              <a:spcBef>
                <a:spcPts val="0"/>
              </a:spcBef>
              <a:spcAft>
                <a:spcPts val="0"/>
              </a:spcAft>
              <a:buClr>
                <a:srgbClr val="888888"/>
              </a:buClr>
              <a:buSzPct val="25000"/>
              <a:buFont typeface="Arial"/>
              <a:buNone/>
            </a:pPr>
            <a:fld id="{00000000-1234-1234-1234-123412341234}" type="slidenum">
              <a:rPr b="0" i="0" lang="en-US" sz="1200" u="none" cap="none" strike="noStrike">
                <a:solidFill>
                  <a:srgbClr val="888888"/>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1" name="Shape 31"/>
        <p:cNvGrpSpPr/>
        <p:nvPr/>
      </p:nvGrpSpPr>
      <p:grpSpPr>
        <a:xfrm>
          <a:off x="0" y="0"/>
          <a:ext cx="0" cy="0"/>
          <a:chOff x="0" y="0"/>
          <a:chExt cx="0" cy="0"/>
        </a:xfrm>
      </p:grpSpPr>
      <p:sp>
        <p:nvSpPr>
          <p:cNvPr id="32" name="Shape 32"/>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33" name="Shape 33"/>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0" algn="l">
              <a:lnSpc>
                <a:spcPct val="100000"/>
              </a:lnSpc>
              <a:spcBef>
                <a:spcPts val="400"/>
              </a:spcBef>
              <a:spcAft>
                <a:spcPts val="0"/>
              </a:spcAft>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0" algn="l">
              <a:lnSpc>
                <a:spcPct val="100000"/>
              </a:lnSpc>
              <a:spcBef>
                <a:spcPts val="360"/>
              </a:spcBef>
              <a:spcAft>
                <a:spcPts val="0"/>
              </a:spcAft>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0" algn="l">
              <a:lnSpc>
                <a:spcPct val="100000"/>
              </a:lnSpc>
              <a:spcBef>
                <a:spcPts val="320"/>
              </a:spcBef>
              <a:spcAft>
                <a:spcPts val="0"/>
              </a:spcAft>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0" algn="l">
              <a:lnSpc>
                <a:spcPct val="100000"/>
              </a:lnSpc>
              <a:spcBef>
                <a:spcPts val="280"/>
              </a:spcBef>
              <a:spcAft>
                <a:spcPts val="0"/>
              </a:spcAft>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4" name="Shape 3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35" name="Shape 3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36" name="Shape 3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7" name="Shape 37"/>
        <p:cNvGrpSpPr/>
        <p:nvPr/>
      </p:nvGrpSpPr>
      <p:grpSpPr>
        <a:xfrm>
          <a:off x="0" y="0"/>
          <a:ext cx="0" cy="0"/>
          <a:chOff x="0" y="0"/>
          <a:chExt cx="0" cy="0"/>
        </a:xfrm>
      </p:grpSpPr>
      <p:sp>
        <p:nvSpPr>
          <p:cNvPr id="38" name="Shape 3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39" name="Shape 39"/>
          <p:cNvSpPr txBox="1"/>
          <p:nvPr>
            <p:ph idx="1" type="body"/>
          </p:nvPr>
        </p:nvSpPr>
        <p:spPr>
          <a:xfrm>
            <a:off x="457200" y="1600200"/>
            <a:ext cx="4038597" cy="4525963"/>
          </a:xfrm>
          <a:prstGeom prst="rect">
            <a:avLst/>
          </a:prstGeom>
          <a:noFill/>
          <a:ln>
            <a:noFill/>
          </a:ln>
        </p:spPr>
        <p:txBody>
          <a:bodyPr anchorCtr="0" anchor="t" bIns="91425" lIns="91425" rIns="91425" tIns="91425"/>
          <a:lstStyle>
            <a:lvl1pPr indent="368300" lvl="0" marL="34290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323850" lvl="1" marL="74295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279400" lvl="2" marL="1143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228600" lvl="3" marL="1600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228600" lvl="4" marL="20574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228600" lvl="5" marL="25146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228600" lvl="6" marL="29718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228600" lvl="7" marL="3429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228600" lvl="8" marL="3886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2" type="body"/>
          </p:nvPr>
        </p:nvSpPr>
        <p:spPr>
          <a:xfrm>
            <a:off x="4648200" y="1600200"/>
            <a:ext cx="4038597" cy="4525963"/>
          </a:xfrm>
          <a:prstGeom prst="rect">
            <a:avLst/>
          </a:prstGeom>
          <a:noFill/>
          <a:ln>
            <a:noFill/>
          </a:ln>
        </p:spPr>
        <p:txBody>
          <a:bodyPr anchorCtr="0" anchor="t" bIns="91425" lIns="91425" rIns="91425" tIns="91425"/>
          <a:lstStyle>
            <a:lvl1pPr indent="368300" lvl="0" marL="34290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323850" lvl="1" marL="74295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279400" lvl="2" marL="1143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228600" lvl="3" marL="1600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228600" lvl="4" marL="20574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228600" lvl="5" marL="25146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228600" lvl="6" marL="29718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228600" lvl="7" marL="3429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228600" lvl="8" marL="38862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42" name="Shape 4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43" name="Shape 43"/>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4" name="Shape 44"/>
        <p:cNvGrpSpPr/>
        <p:nvPr/>
      </p:nvGrpSpPr>
      <p:grpSpPr>
        <a:xfrm>
          <a:off x="0" y="0"/>
          <a:ext cx="0" cy="0"/>
          <a:chOff x="0" y="0"/>
          <a:chExt cx="0" cy="0"/>
        </a:xfrm>
      </p:grpSpPr>
      <p:sp>
        <p:nvSpPr>
          <p:cNvPr id="45" name="Shape 4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46" name="Shape 46"/>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0" algn="l">
              <a:lnSpc>
                <a:spcPct val="100000"/>
              </a:lnSpc>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7" name="Shape 47"/>
          <p:cNvSpPr txBox="1"/>
          <p:nvPr>
            <p:ph idx="2" type="body"/>
          </p:nvPr>
        </p:nvSpPr>
        <p:spPr>
          <a:xfrm>
            <a:off x="457200" y="2174875"/>
            <a:ext cx="4040187" cy="3951285"/>
          </a:xfrm>
          <a:prstGeom prst="rect">
            <a:avLst/>
          </a:prstGeom>
          <a:noFill/>
          <a:ln>
            <a:noFill/>
          </a:ln>
        </p:spPr>
        <p:txBody>
          <a:bodyPr anchorCtr="0" anchor="t" bIns="91425" lIns="91425" rIns="91425" tIns="91425"/>
          <a:lstStyle>
            <a:lvl1pPr indent="266700" lvl="0" marL="3429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222250" lvl="1" marL="74295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228600" lvl="2" marL="1143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77800" lvl="3" marL="1600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77800" lvl="4" marL="20574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77800" lvl="5" marL="25146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77800" lvl="6" marL="29718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77800" lvl="7" marL="34290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77800" lvl="8" marL="3886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8" name="Shape 48"/>
          <p:cNvSpPr txBox="1"/>
          <p:nvPr>
            <p:ph idx="3" type="body"/>
          </p:nvPr>
        </p:nvSpPr>
        <p:spPr>
          <a:xfrm>
            <a:off x="4645025" y="1535112"/>
            <a:ext cx="4041772" cy="639762"/>
          </a:xfrm>
          <a:prstGeom prst="rect">
            <a:avLst/>
          </a:prstGeom>
          <a:noFill/>
          <a:ln>
            <a:noFill/>
          </a:ln>
        </p:spPr>
        <p:txBody>
          <a:bodyPr anchorCtr="0" anchor="b" bIns="91425" lIns="91425" rIns="91425" tIns="91425"/>
          <a:lstStyle>
            <a:lvl1pPr indent="0" lvl="0" marL="0" marR="0" rtl="0" algn="l">
              <a:lnSpc>
                <a:spcPct val="100000"/>
              </a:lnSpc>
              <a:spcBef>
                <a:spcPts val="480"/>
              </a:spcBef>
              <a:spcAft>
                <a:spcPts val="0"/>
              </a:spcAft>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100000"/>
              </a:lnSpc>
              <a:spcBef>
                <a:spcPts val="400"/>
              </a:spcBef>
              <a:spcAft>
                <a:spcPts val="0"/>
              </a:spcAft>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100000"/>
              </a:lnSpc>
              <a:spcBef>
                <a:spcPts val="360"/>
              </a:spcBef>
              <a:spcAft>
                <a:spcPts val="0"/>
              </a:spcAft>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100000"/>
              </a:lnSpc>
              <a:spcBef>
                <a:spcPts val="320"/>
              </a:spcBef>
              <a:spcAft>
                <a:spcPts val="0"/>
              </a:spcAft>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9" name="Shape 49"/>
          <p:cNvSpPr txBox="1"/>
          <p:nvPr>
            <p:ph idx="4" type="body"/>
          </p:nvPr>
        </p:nvSpPr>
        <p:spPr>
          <a:xfrm>
            <a:off x="4645025" y="2174875"/>
            <a:ext cx="4041772" cy="3951285"/>
          </a:xfrm>
          <a:prstGeom prst="rect">
            <a:avLst/>
          </a:prstGeom>
          <a:noFill/>
          <a:ln>
            <a:noFill/>
          </a:ln>
        </p:spPr>
        <p:txBody>
          <a:bodyPr anchorCtr="0" anchor="t" bIns="91425" lIns="91425" rIns="91425" tIns="91425"/>
          <a:lstStyle>
            <a:lvl1pPr indent="266700" lvl="0" marL="3429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222250" lvl="1" marL="74295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228600" lvl="2" marL="1143000" marR="0" rtl="0" algn="l">
              <a:lnSpc>
                <a:spcPct val="100000"/>
              </a:lnSpc>
              <a:spcBef>
                <a:spcPts val="360"/>
              </a:spcBef>
              <a:spcAft>
                <a:spcPts val="0"/>
              </a:spcAft>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77800" lvl="3" marL="1600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77800" lvl="4" marL="20574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77800" lvl="5" marL="25146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77800" lvl="6" marL="29718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77800" lvl="7" marL="34290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77800" lvl="8" marL="3886200" marR="0" rtl="0" algn="l">
              <a:lnSpc>
                <a:spcPct val="100000"/>
              </a:lnSpc>
              <a:spcBef>
                <a:spcPts val="320"/>
              </a:spcBef>
              <a:spcAft>
                <a:spcPts val="0"/>
              </a:spcAft>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50" name="Shape 50"/>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51" name="Shape 5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52" name="Shape 52"/>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56" name="Shape 56"/>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Arial"/>
              <a:buNone/>
            </a:pPr>
            <a:fld id="{00000000-1234-1234-1234-123412341234}" type="slidenum">
              <a:rPr b="0" i="0" lang="en-US" sz="1200" u="none" cap="none" strike="noStrike">
                <a:solidFill>
                  <a:srgbClr val="888888"/>
                </a:solidFill>
                <a:latin typeface="Arial"/>
                <a:ea typeface="Arial"/>
                <a:cs typeface="Arial"/>
                <a:sym typeface="A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7" name="Shape 57"/>
        <p:cNvGrpSpPr/>
        <p:nvPr/>
      </p:nvGrpSpPr>
      <p:grpSpPr>
        <a:xfrm>
          <a:off x="0" y="0"/>
          <a:ext cx="0" cy="0"/>
          <a:chOff x="0" y="0"/>
          <a:chExt cx="0" cy="0"/>
        </a:xfrm>
      </p:grpSpPr>
      <p:sp>
        <p:nvSpPr>
          <p:cNvPr id="58" name="Shape 58"/>
          <p:cNvSpPr txBox="1"/>
          <p:nvPr>
            <p:ph type="title"/>
          </p:nvPr>
        </p:nvSpPr>
        <p:spPr>
          <a:xfrm>
            <a:off x="457200" y="273050"/>
            <a:ext cx="3008313" cy="1162048"/>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59" name="Shape 59"/>
          <p:cNvSpPr txBox="1"/>
          <p:nvPr>
            <p:ph idx="1" type="body"/>
          </p:nvPr>
        </p:nvSpPr>
        <p:spPr>
          <a:xfrm>
            <a:off x="3575050" y="273050"/>
            <a:ext cx="5111750" cy="5853111"/>
          </a:xfrm>
          <a:prstGeom prst="rect">
            <a:avLst/>
          </a:prstGeom>
          <a:noFill/>
          <a:ln>
            <a:noFill/>
          </a:ln>
        </p:spPr>
        <p:txBody>
          <a:bodyPr anchorCtr="0" anchor="t" bIns="91425" lIns="91425" rIns="91425" tIns="91425"/>
          <a:lstStyle>
            <a:lvl1pPr indent="4699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4254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3810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79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79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79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79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79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79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0" name="Shape 60"/>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0" algn="l">
              <a:lnSpc>
                <a:spcPct val="100000"/>
              </a:lnSpc>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1" name="Shape 61"/>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62" name="Shape 6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63" name="Shape 63"/>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4" name="Shape 64"/>
        <p:cNvGrpSpPr/>
        <p:nvPr/>
      </p:nvGrpSpPr>
      <p:grpSpPr>
        <a:xfrm>
          <a:off x="0" y="0"/>
          <a:ext cx="0" cy="0"/>
          <a:chOff x="0" y="0"/>
          <a:chExt cx="0" cy="0"/>
        </a:xfrm>
      </p:grpSpPr>
      <p:sp>
        <p:nvSpPr>
          <p:cNvPr id="65" name="Shape 65"/>
          <p:cNvSpPr txBox="1"/>
          <p:nvPr>
            <p:ph type="title"/>
          </p:nvPr>
        </p:nvSpPr>
        <p:spPr>
          <a:xfrm>
            <a:off x="1792288" y="4800600"/>
            <a:ext cx="5486399" cy="566736"/>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66" name="Shape 66"/>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0" algn="l">
              <a:lnSpc>
                <a:spcPct val="100000"/>
              </a:lnSpc>
              <a:spcBef>
                <a:spcPts val="640"/>
              </a:spcBef>
              <a:spcAft>
                <a:spcPts val="0"/>
              </a:spcAft>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lnSpc>
                <a:spcPct val="100000"/>
              </a:lnSpc>
              <a:spcBef>
                <a:spcPts val="560"/>
              </a:spcBef>
              <a:spcAft>
                <a:spcPts val="0"/>
              </a:spcAft>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lnSpc>
                <a:spcPct val="100000"/>
              </a:lnSpc>
              <a:spcBef>
                <a:spcPts val="480"/>
              </a:spcBef>
              <a:spcAft>
                <a:spcPts val="0"/>
              </a:spcAft>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lnSpc>
                <a:spcPct val="100000"/>
              </a:lnSpc>
              <a:spcBef>
                <a:spcPts val="400"/>
              </a:spcBef>
              <a:spcAft>
                <a:spcPts val="0"/>
              </a:spcAft>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7" name="Shape 6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0" algn="l">
              <a:lnSpc>
                <a:spcPct val="100000"/>
              </a:lnSpc>
              <a:spcBef>
                <a:spcPts val="280"/>
              </a:spcBef>
              <a:spcAft>
                <a:spcPts val="0"/>
              </a:spcAft>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0" algn="l">
              <a:lnSpc>
                <a:spcPct val="100000"/>
              </a:lnSpc>
              <a:spcBef>
                <a:spcPts val="240"/>
              </a:spcBef>
              <a:spcAft>
                <a:spcPts val="0"/>
              </a:spcAft>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0" algn="l">
              <a:lnSpc>
                <a:spcPct val="100000"/>
              </a:lnSpc>
              <a:spcBef>
                <a:spcPts val="200"/>
              </a:spcBef>
              <a:spcAft>
                <a:spcPts val="0"/>
              </a:spcAft>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0" algn="l">
              <a:lnSpc>
                <a:spcPct val="100000"/>
              </a:lnSpc>
              <a:spcBef>
                <a:spcPts val="180"/>
              </a:spcBef>
              <a:spcAft>
                <a:spcPts val="0"/>
              </a:spcAft>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8" name="Shape 68"/>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69" name="Shape 6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70" name="Shape 70"/>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0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0" r="0" t="0"/>
          </a:stretch>
        </a:blip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Font typeface="Arial"/>
              <a:buNone/>
              <a:defRPr sz="1800"/>
            </a:lvl2pPr>
            <a:lvl3pPr indent="0" lvl="2">
              <a:spcBef>
                <a:spcPts val="0"/>
              </a:spcBef>
              <a:buFont typeface="Arial"/>
              <a:buNone/>
              <a:defRPr sz="1800"/>
            </a:lvl3pPr>
            <a:lvl4pPr indent="0" lvl="3">
              <a:spcBef>
                <a:spcPts val="0"/>
              </a:spcBef>
              <a:buFont typeface="Arial"/>
              <a:buNone/>
              <a:defRPr sz="1800"/>
            </a:lvl4pPr>
            <a:lvl5pPr indent="0" lvl="4">
              <a:spcBef>
                <a:spcPts val="0"/>
              </a:spcBef>
              <a:buFont typeface="Arial"/>
              <a:buNone/>
              <a:defRPr sz="1800"/>
            </a:lvl5pPr>
            <a:lvl6pPr indent="0" lvl="5">
              <a:spcBef>
                <a:spcPts val="0"/>
              </a:spcBef>
              <a:buFont typeface="Arial"/>
              <a:buNone/>
              <a:defRPr sz="1800"/>
            </a:lvl6pPr>
            <a:lvl7pPr indent="0" lvl="6">
              <a:spcBef>
                <a:spcPts val="0"/>
              </a:spcBef>
              <a:buFont typeface="Arial"/>
              <a:buNone/>
              <a:defRPr sz="1800"/>
            </a:lvl7pPr>
            <a:lvl8pPr indent="0" lvl="7">
              <a:spcBef>
                <a:spcPts val="0"/>
              </a:spcBef>
              <a:buFont typeface="Arial"/>
              <a:buNone/>
              <a:defRPr sz="1800"/>
            </a:lvl8pPr>
            <a:lvl9pPr indent="0" lvl="8">
              <a:spcBef>
                <a:spcPts val="0"/>
              </a:spcBef>
              <a:buFont typeface="Arial"/>
              <a:buNone/>
              <a:defRPr sz="1800"/>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469900" lvl="0" marL="342900" marR="0" rtl="0" algn="l">
              <a:lnSpc>
                <a:spcPct val="100000"/>
              </a:lnSpc>
              <a:spcBef>
                <a:spcPts val="640"/>
              </a:spcBef>
              <a:spcAft>
                <a:spcPts val="0"/>
              </a:spcAft>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425450" lvl="1" marL="742950" marR="0" rtl="0" algn="l">
              <a:lnSpc>
                <a:spcPct val="100000"/>
              </a:lnSpc>
              <a:spcBef>
                <a:spcPts val="560"/>
              </a:spcBef>
              <a:spcAft>
                <a:spcPts val="0"/>
              </a:spcAft>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381000" lvl="2" marL="1143000" marR="0" rtl="0" algn="l">
              <a:lnSpc>
                <a:spcPct val="100000"/>
              </a:lnSpc>
              <a:spcBef>
                <a:spcPts val="480"/>
              </a:spcBef>
              <a:spcAft>
                <a:spcPts val="0"/>
              </a:spcAft>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279400" lvl="3" marL="1600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279400" lvl="4" marL="20574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279400" lvl="5" marL="25146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279400" lvl="6" marL="29718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279400" lvl="7" marL="34290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279400" lvl="8" marL="3886200" marR="0" rtl="0" algn="l">
              <a:lnSpc>
                <a:spcPct val="100000"/>
              </a:lnSpc>
              <a:spcBef>
                <a:spcPts val="400"/>
              </a:spcBef>
              <a:spcAft>
                <a:spcPts val="0"/>
              </a:spcAft>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457200" y="6356350"/>
            <a:ext cx="2133598" cy="365125"/>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rgbClr val="888888"/>
              </a:buClr>
              <a:buFont typeface="Arial"/>
              <a:buNone/>
              <a:defRPr b="0" i="0" sz="1200" u="none" cap="none" strike="noStrike">
                <a:solidFill>
                  <a:srgbClr val="888888"/>
                </a:solidFill>
                <a:latin typeface="Arial"/>
                <a:ea typeface="Arial"/>
                <a:cs typeface="Arial"/>
                <a:sym typeface="Arial"/>
              </a:defRPr>
            </a:lvl1pPr>
            <a:lvl2pPr indent="0" lvl="1" marL="457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2pPr>
            <a:lvl3pPr indent="0" lvl="2" marL="914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3pPr>
            <a:lvl4pPr indent="0" lvl="3" marL="1371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4pPr>
            <a:lvl5pPr indent="0" lvl="4" marL="18288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5pPr>
            <a:lvl6pPr indent="0" lvl="5" marL="22860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6pPr>
            <a:lvl7pPr indent="0" lvl="6" marL="27432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7pPr>
            <a:lvl8pPr indent="0" lvl="7" marL="32004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8pPr>
            <a:lvl9pPr indent="0" lvl="8" marL="3657600" marR="0" rtl="0" algn="l">
              <a:lnSpc>
                <a:spcPct val="100000"/>
              </a:lnSpc>
              <a:spcBef>
                <a:spcPts val="0"/>
              </a:spcBef>
              <a:spcAft>
                <a:spcPts val="0"/>
              </a:spcAft>
              <a:buClr>
                <a:srgbClr val="000000"/>
              </a:buClr>
              <a:buFont typeface="Arial"/>
              <a:buNone/>
              <a:defRPr b="0" i="0" sz="1400" u="none" cap="none" strike="noStrike">
                <a:solidFill>
                  <a:srgbClr val="000000"/>
                </a:solidFill>
                <a:latin typeface="Arial"/>
                <a:ea typeface="Arial"/>
                <a:cs typeface="Arial"/>
                <a:sym typeface="Arial"/>
              </a:defRPr>
            </a:lvl9pPr>
          </a:lstStyle>
          <a:p/>
        </p:txBody>
      </p:sp>
      <p:sp>
        <p:nvSpPr>
          <p:cNvPr id="14" name="Shape 14"/>
          <p:cNvSpPr txBox="1"/>
          <p:nvPr>
            <p:ph idx="12" type="sldNum"/>
          </p:nvPr>
        </p:nvSpPr>
        <p:spPr>
          <a:xfrm>
            <a:off x="6553200" y="6356350"/>
            <a:ext cx="2133598"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chemeClr val="dk2"/>
              </a:buClr>
              <a:buSzPct val="25000"/>
              <a:buFont typeface="Arial"/>
              <a:buNone/>
            </a:pPr>
            <a:fld id="{00000000-1234-1234-1234-123412341234}" type="slidenum">
              <a:rPr b="0" i="0" lang="en-US" sz="1000" u="none" cap="none" strike="noStrike">
                <a:solidFill>
                  <a:schemeClr val="dk2"/>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00.png"/><Relationship Id="rId4" Type="http://schemas.openxmlformats.org/officeDocument/2006/relationships/image" Target="../media/image0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0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0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0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0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0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0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0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0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07.jpg"/><Relationship Id="rId4" Type="http://schemas.openxmlformats.org/officeDocument/2006/relationships/image" Target="../media/image0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01.png"/><Relationship Id="rId4" Type="http://schemas.openxmlformats.org/officeDocument/2006/relationships/image" Target="../media/image0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0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0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0.png"/><Relationship Id="rId4" Type="http://schemas.openxmlformats.org/officeDocument/2006/relationships/image" Target="../media/image0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x="0" y="0"/>
          <a:ext cx="0" cy="0"/>
          <a:chOff x="0" y="0"/>
          <a:chExt cx="0" cy="0"/>
        </a:xfrm>
      </p:grpSpPr>
      <p:sp>
        <p:nvSpPr>
          <p:cNvPr id="87" name="Shape 87"/>
          <p:cNvSpPr txBox="1"/>
          <p:nvPr>
            <p:ph type="ctrTitle"/>
          </p:nvPr>
        </p:nvSpPr>
        <p:spPr>
          <a:xfrm>
            <a:off x="775854" y="2057400"/>
            <a:ext cx="8381999" cy="1470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4400" u="none" cap="none" strike="noStrike">
                <a:solidFill>
                  <a:srgbClr val="003366"/>
                </a:solidFill>
                <a:highlight>
                  <a:srgbClr val="FFFFFF"/>
                </a:highlight>
                <a:latin typeface="Calibri"/>
                <a:ea typeface="Calibri"/>
                <a:cs typeface="Calibri"/>
                <a:sym typeface="Calibri"/>
              </a:rPr>
              <a:t>Gender and Election Observation:</a:t>
            </a:r>
            <a:br>
              <a:rPr b="1" i="0" lang="en-US" sz="4400" u="none" cap="none" strike="noStrike">
                <a:solidFill>
                  <a:srgbClr val="003366"/>
                </a:solidFill>
                <a:highlight>
                  <a:srgbClr val="FFFFFF"/>
                </a:highlight>
                <a:latin typeface="Calibri"/>
                <a:ea typeface="Calibri"/>
                <a:cs typeface="Calibri"/>
                <a:sym typeface="Calibri"/>
              </a:rPr>
            </a:br>
            <a:r>
              <a:rPr b="1" i="0" lang="en-US" sz="4400" u="none" cap="none" strike="noStrike">
                <a:solidFill>
                  <a:srgbClr val="003366"/>
                </a:solidFill>
                <a:highlight>
                  <a:srgbClr val="FFFFFF"/>
                </a:highlight>
                <a:latin typeface="Calibri"/>
                <a:ea typeface="Calibri"/>
                <a:cs typeface="Calibri"/>
                <a:sym typeface="Calibri"/>
              </a:rPr>
              <a:t>Election Day Observation and </a:t>
            </a:r>
          </a:p>
          <a:p>
            <a:pPr indent="0" lvl="0" marL="0" marR="0" rtl="0" algn="ctr">
              <a:lnSpc>
                <a:spcPct val="100000"/>
              </a:lnSpc>
              <a:spcBef>
                <a:spcPts val="0"/>
              </a:spcBef>
              <a:spcAft>
                <a:spcPts val="0"/>
              </a:spcAft>
              <a:buClr>
                <a:schemeClr val="dk1"/>
              </a:buClr>
              <a:buSzPct val="25000"/>
              <a:buFont typeface="Arial"/>
              <a:buNone/>
            </a:pPr>
            <a:r>
              <a:rPr b="1" i="0" lang="en-US" sz="4400" u="none" cap="none" strike="noStrike">
                <a:solidFill>
                  <a:srgbClr val="003366"/>
                </a:solidFill>
                <a:highlight>
                  <a:srgbClr val="FFFFFF"/>
                </a:highlight>
                <a:latin typeface="Calibri"/>
                <a:ea typeface="Calibri"/>
                <a:cs typeface="Calibri"/>
                <a:sym typeface="Calibri"/>
              </a:rPr>
              <a:t>Parallel Vote Tabulations</a:t>
            </a:r>
          </a:p>
        </p:txBody>
      </p:sp>
      <p:sp>
        <p:nvSpPr>
          <p:cNvPr id="88" name="Shape 88"/>
          <p:cNvSpPr txBox="1"/>
          <p:nvPr/>
        </p:nvSpPr>
        <p:spPr>
          <a:xfrm>
            <a:off x="775854" y="4188600"/>
            <a:ext cx="8381999" cy="10692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rgbClr val="003366"/>
              </a:buClr>
              <a:buSzPct val="25000"/>
              <a:buFont typeface="Calibri"/>
              <a:buNone/>
            </a:pPr>
            <a:r>
              <a:rPr b="0" i="1" lang="en-US" sz="2400" u="none" cap="none" strike="noStrike">
                <a:solidFill>
                  <a:srgbClr val="003366"/>
                </a:solidFill>
                <a:latin typeface="Calibri"/>
                <a:ea typeface="Calibri"/>
                <a:cs typeface="Calibri"/>
                <a:sym typeface="Calibri"/>
              </a:rPr>
              <a:t>Gender, Women and Democracy</a:t>
            </a:r>
          </a:p>
          <a:p>
            <a:pPr indent="0" lvl="0" marL="0" marR="0" rtl="0" algn="ctr">
              <a:lnSpc>
                <a:spcPct val="100000"/>
              </a:lnSpc>
              <a:spcBef>
                <a:spcPts val="0"/>
              </a:spcBef>
              <a:spcAft>
                <a:spcPts val="0"/>
              </a:spcAft>
              <a:buClr>
                <a:srgbClr val="003366"/>
              </a:buClr>
              <a:buSzPct val="25000"/>
              <a:buFont typeface="Calibri"/>
              <a:buNone/>
            </a:pPr>
            <a:r>
              <a:rPr b="0" i="1" lang="en-US" sz="2400" u="none" cap="none" strike="noStrike">
                <a:solidFill>
                  <a:srgbClr val="003366"/>
                </a:solidFill>
                <a:latin typeface="Calibri"/>
                <a:ea typeface="Calibri"/>
                <a:cs typeface="Calibri"/>
                <a:sym typeface="Calibri"/>
              </a:rPr>
              <a:t>NDI, 2016</a:t>
            </a:r>
          </a:p>
        </p:txBody>
      </p:sp>
      <p:pic>
        <p:nvPicPr>
          <p:cNvPr id="89" name="Shape 89"/>
          <p:cNvPicPr preferRelativeResize="0"/>
          <p:nvPr/>
        </p:nvPicPr>
        <p:blipFill rotWithShape="1">
          <a:blip r:embed="rId3">
            <a:alphaModFix/>
          </a:blip>
          <a:srcRect b="0" l="0" r="0" t="0"/>
          <a:stretch/>
        </p:blipFill>
        <p:spPr>
          <a:xfrm>
            <a:off x="6262255" y="5314200"/>
            <a:ext cx="2616500" cy="14032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type="title"/>
          </p:nvPr>
        </p:nvSpPr>
        <p:spPr>
          <a:xfrm>
            <a:off x="762000" y="196091"/>
            <a:ext cx="83057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Trebuchet MS"/>
                <a:ea typeface="Trebuchet MS"/>
                <a:cs typeface="Trebuchet MS"/>
                <a:sym typeface="Trebuchet MS"/>
              </a:rPr>
              <a:t>ELECTION OBSERVATION:</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Trebuchet MS"/>
                <a:ea typeface="Trebuchet MS"/>
                <a:cs typeface="Trebuchet MS"/>
                <a:sym typeface="Trebuchet MS"/>
              </a:rPr>
              <a:t>WOMEN AS VOTERS</a:t>
            </a:r>
          </a:p>
        </p:txBody>
      </p:sp>
      <p:sp>
        <p:nvSpPr>
          <p:cNvPr id="163" name="Shape 163"/>
          <p:cNvSpPr txBox="1"/>
          <p:nvPr>
            <p:ph idx="1" type="body"/>
          </p:nvPr>
        </p:nvSpPr>
        <p:spPr>
          <a:xfrm>
            <a:off x="762000" y="2011550"/>
            <a:ext cx="8448600" cy="4534500"/>
          </a:xfrm>
          <a:prstGeom prst="rect">
            <a:avLst/>
          </a:prstGeom>
          <a:noFill/>
          <a:ln>
            <a:noFill/>
          </a:ln>
        </p:spPr>
        <p:txBody>
          <a:bodyPr anchorCtr="0" anchor="t" bIns="91425" lIns="91425" rIns="91425" tIns="91425">
            <a:noAutofit/>
          </a:bodyPr>
          <a:lstStyle/>
          <a:p>
            <a:pPr indent="-431800" lvl="0" marL="457200" marR="0" rtl="0" algn="l">
              <a:lnSpc>
                <a:spcPct val="100000"/>
              </a:lnSpc>
              <a:spcBef>
                <a:spcPts val="0"/>
              </a:spcBef>
              <a:spcAft>
                <a:spcPts val="0"/>
              </a:spcAft>
              <a:buClr>
                <a:srgbClr val="000000"/>
              </a:buClr>
              <a:buSzPct val="100000"/>
              <a:buFont typeface="Calibri"/>
              <a:buChar char="•"/>
            </a:pPr>
            <a:r>
              <a:rPr b="0" i="0" lang="en-US" sz="3200" u="none" cap="none" strike="noStrike">
                <a:solidFill>
                  <a:srgbClr val="000000"/>
                </a:solidFill>
                <a:latin typeface="Calibri"/>
                <a:ea typeface="Calibri"/>
                <a:cs typeface="Calibri"/>
                <a:sym typeface="Calibri"/>
              </a:rPr>
              <a:t>Women can face significant barriers to participation as voters.</a:t>
            </a:r>
          </a:p>
          <a:p>
            <a:pPr indent="-431800" lvl="0" marL="457200" marR="0" rtl="0" algn="l">
              <a:lnSpc>
                <a:spcPct val="100000"/>
              </a:lnSpc>
              <a:spcBef>
                <a:spcPts val="0"/>
              </a:spcBef>
              <a:spcAft>
                <a:spcPts val="0"/>
              </a:spcAft>
              <a:buClr>
                <a:srgbClr val="000000"/>
              </a:buClr>
              <a:buSzPct val="100000"/>
              <a:buFont typeface="Calibri"/>
              <a:buChar char="•"/>
            </a:pPr>
            <a:r>
              <a:rPr b="0" i="0" lang="en-US" sz="3200" u="none" cap="none" strike="noStrike">
                <a:solidFill>
                  <a:srgbClr val="000000"/>
                </a:solidFill>
                <a:latin typeface="Calibri"/>
                <a:ea typeface="Calibri"/>
                <a:cs typeface="Calibri"/>
                <a:sym typeface="Calibri"/>
              </a:rPr>
              <a:t>These barriers can be:</a:t>
            </a:r>
          </a:p>
          <a:p>
            <a:pPr indent="-228600" lvl="1" marL="914400" marR="0" rtl="0" algn="l">
              <a:lnSpc>
                <a:spcPct val="100000"/>
              </a:lnSpc>
              <a:spcBef>
                <a:spcPts val="0"/>
              </a:spcBef>
              <a:spcAft>
                <a:spcPts val="0"/>
              </a:spcAft>
              <a:buClr>
                <a:srgbClr val="000000"/>
              </a:buClr>
              <a:buSzPct val="100000"/>
              <a:buFont typeface="Arial"/>
              <a:buChar char="–"/>
            </a:pPr>
            <a:r>
              <a:rPr b="0" i="0" lang="en-US" sz="2800" u="none" cap="none" strike="noStrike">
                <a:solidFill>
                  <a:srgbClr val="000000"/>
                </a:solidFill>
                <a:latin typeface="Calibri"/>
                <a:ea typeface="Calibri"/>
                <a:cs typeface="Calibri"/>
                <a:sym typeface="Calibri"/>
              </a:rPr>
              <a:t>Physical</a:t>
            </a:r>
          </a:p>
          <a:p>
            <a:pPr indent="-228600" lvl="1" marL="914400" marR="0" rtl="0" algn="l">
              <a:lnSpc>
                <a:spcPct val="100000"/>
              </a:lnSpc>
              <a:spcBef>
                <a:spcPts val="0"/>
              </a:spcBef>
              <a:spcAft>
                <a:spcPts val="0"/>
              </a:spcAft>
              <a:buClr>
                <a:srgbClr val="000000"/>
              </a:buClr>
              <a:buSzPct val="100000"/>
              <a:buFont typeface="Arial"/>
              <a:buChar char="–"/>
            </a:pPr>
            <a:r>
              <a:rPr b="0" i="0" lang="en-US" sz="2800" u="none" cap="none" strike="noStrike">
                <a:solidFill>
                  <a:srgbClr val="000000"/>
                </a:solidFill>
                <a:latin typeface="Calibri"/>
                <a:ea typeface="Calibri"/>
                <a:cs typeface="Calibri"/>
                <a:sym typeface="Calibri"/>
              </a:rPr>
              <a:t>Legal</a:t>
            </a:r>
          </a:p>
          <a:p>
            <a:pPr indent="-228600" lvl="1" marL="914400" marR="0" rtl="0" algn="l">
              <a:lnSpc>
                <a:spcPct val="100000"/>
              </a:lnSpc>
              <a:spcBef>
                <a:spcPts val="0"/>
              </a:spcBef>
              <a:spcAft>
                <a:spcPts val="0"/>
              </a:spcAft>
              <a:buClr>
                <a:srgbClr val="000000"/>
              </a:buClr>
              <a:buSzPct val="100000"/>
              <a:buFont typeface="Arial"/>
              <a:buChar char="–"/>
            </a:pPr>
            <a:r>
              <a:rPr b="0" i="0" lang="en-US" sz="2800" u="none" cap="none" strike="noStrike">
                <a:solidFill>
                  <a:srgbClr val="000000"/>
                </a:solidFill>
                <a:latin typeface="Calibri"/>
                <a:ea typeface="Calibri"/>
                <a:cs typeface="Calibri"/>
                <a:sym typeface="Calibri"/>
              </a:rPr>
              <a:t>Logistical</a:t>
            </a:r>
          </a:p>
          <a:p>
            <a:pPr indent="-228600" lvl="1" marL="914400" marR="0" rtl="0" algn="l">
              <a:lnSpc>
                <a:spcPct val="100000"/>
              </a:lnSpc>
              <a:spcBef>
                <a:spcPts val="0"/>
              </a:spcBef>
              <a:spcAft>
                <a:spcPts val="0"/>
              </a:spcAft>
              <a:buClr>
                <a:srgbClr val="000000"/>
              </a:buClr>
              <a:buSzPct val="100000"/>
              <a:buFont typeface="Arial"/>
              <a:buChar char="–"/>
            </a:pPr>
            <a:r>
              <a:rPr b="0" i="0" lang="en-US" sz="2800" u="none" cap="none" strike="noStrike">
                <a:solidFill>
                  <a:srgbClr val="000000"/>
                </a:solidFill>
                <a:latin typeface="Calibri"/>
                <a:ea typeface="Calibri"/>
                <a:cs typeface="Calibri"/>
                <a:sym typeface="Calibri"/>
              </a:rPr>
              <a:t>Historical or traditional</a:t>
            </a:r>
          </a:p>
          <a:p>
            <a:pPr indent="-228600" lvl="1" marL="914400" marR="0" rtl="0" algn="l">
              <a:lnSpc>
                <a:spcPct val="100000"/>
              </a:lnSpc>
              <a:spcBef>
                <a:spcPts val="0"/>
              </a:spcBef>
              <a:spcAft>
                <a:spcPts val="0"/>
              </a:spcAft>
              <a:buClr>
                <a:srgbClr val="000000"/>
              </a:buClr>
              <a:buSzPct val="100000"/>
              <a:buFont typeface="Arial"/>
              <a:buChar char="–"/>
            </a:pPr>
            <a:r>
              <a:rPr b="0" i="0" lang="en-US" sz="2800" u="none" cap="none" strike="noStrike">
                <a:solidFill>
                  <a:srgbClr val="000000"/>
                </a:solidFill>
                <a:latin typeface="Calibri"/>
                <a:ea typeface="Calibri"/>
                <a:cs typeface="Calibri"/>
                <a:sym typeface="Calibri"/>
              </a:rPr>
              <a:t>Social or cultural</a:t>
            </a:r>
          </a:p>
          <a:p>
            <a:pPr indent="0" lvl="0" marL="0" marR="0" rtl="0" algn="l">
              <a:lnSpc>
                <a:spcPct val="100000"/>
              </a:lnSpc>
              <a:spcBef>
                <a:spcPts val="0"/>
              </a:spcBef>
              <a:spcAft>
                <a:spcPts val="0"/>
              </a:spcAft>
              <a:buClr>
                <a:schemeClr val="dk1"/>
              </a:buClr>
              <a:buSzPct val="25000"/>
              <a:buFont typeface="Arial"/>
              <a:buNone/>
            </a:pPr>
            <a:r>
              <a:t/>
            </a:r>
            <a:endParaRPr b="0" i="0" sz="3200" u="none" cap="none" strike="noStrike">
              <a:solidFill>
                <a:srgbClr val="000000"/>
              </a:solidFill>
              <a:latin typeface="Calibri"/>
              <a:ea typeface="Calibri"/>
              <a:cs typeface="Calibri"/>
              <a:sym typeface="Calibri"/>
            </a:endParaRPr>
          </a:p>
        </p:txBody>
      </p:sp>
      <p:pic>
        <p:nvPicPr>
          <p:cNvPr id="164" name="Shape 164"/>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pic>
        <p:nvPicPr>
          <p:cNvPr id="165" name="Shape 165"/>
          <p:cNvPicPr preferRelativeResize="0"/>
          <p:nvPr/>
        </p:nvPicPr>
        <p:blipFill rotWithShape="1">
          <a:blip r:embed="rId4">
            <a:alphaModFix/>
          </a:blip>
          <a:srcRect b="0" l="14626" r="3101" t="0"/>
          <a:stretch/>
        </p:blipFill>
        <p:spPr>
          <a:xfrm>
            <a:off x="5580875" y="3333375"/>
            <a:ext cx="2971799" cy="2741700"/>
          </a:xfrm>
          <a:prstGeom prst="rect">
            <a:avLst/>
          </a:prstGeom>
          <a:noFill/>
          <a:ln>
            <a:noFill/>
          </a:ln>
        </p:spPr>
      </p:pic>
      <p:sp>
        <p:nvSpPr>
          <p:cNvPr id="166" name="Shape 166"/>
          <p:cNvSpPr txBox="1"/>
          <p:nvPr/>
        </p:nvSpPr>
        <p:spPr>
          <a:xfrm>
            <a:off x="6270125" y="6019800"/>
            <a:ext cx="1593299" cy="2286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rgbClr val="000000"/>
              </a:buClr>
              <a:buSzPct val="25000"/>
              <a:buFont typeface="Arial"/>
              <a:buNone/>
            </a:pPr>
            <a:r>
              <a:rPr b="0" i="1" lang="en-US" sz="1000" u="none" cap="none" strike="noStrike">
                <a:solidFill>
                  <a:srgbClr val="000000"/>
                </a:solidFill>
                <a:latin typeface="Arial"/>
                <a:ea typeface="Arial"/>
                <a:cs typeface="Arial"/>
                <a:sym typeface="Arial"/>
              </a:rPr>
              <a:t>Picture Source: NDI</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ELECTION DAY:</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WHAT TO OBSERVE OR ASSESS</a:t>
            </a:r>
          </a:p>
        </p:txBody>
      </p:sp>
      <p:sp>
        <p:nvSpPr>
          <p:cNvPr id="173" name="Shape 173"/>
          <p:cNvSpPr txBox="1"/>
          <p:nvPr>
            <p:ph idx="1" type="body"/>
          </p:nvPr>
        </p:nvSpPr>
        <p:spPr>
          <a:xfrm>
            <a:off x="690075" y="1897200"/>
            <a:ext cx="8520599" cy="4648800"/>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Is the polling station safe? Secure? Accessible?</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How many women are on the polling station committee?</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What sex is the chairperson of the committee?</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Do women voters understand procedures?</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Is sex disaggregated voter data available?</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Are women disproportionately affected by problems with the voting process?</a:t>
            </a:r>
          </a:p>
        </p:txBody>
      </p:sp>
      <p:pic>
        <p:nvPicPr>
          <p:cNvPr id="174" name="Shape 174"/>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ELECTION DAY:</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WHAT TO OBSERVE OR ASSESS</a:t>
            </a:r>
          </a:p>
        </p:txBody>
      </p:sp>
      <p:sp>
        <p:nvSpPr>
          <p:cNvPr id="181" name="Shape 181"/>
          <p:cNvSpPr txBox="1"/>
          <p:nvPr>
            <p:ph idx="1" type="body"/>
          </p:nvPr>
        </p:nvSpPr>
        <p:spPr>
          <a:xfrm>
            <a:off x="690075" y="1897200"/>
            <a:ext cx="8520599" cy="4648800"/>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Are there instances of violence against voters or workers? If yes, what kinds?</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Of the voters turned away, how many are women?</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Is the secrecy of the vote protected?</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Are there instances of family or proxy voting?</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What are the voter rates, both at central and regional levels?</a:t>
            </a:r>
          </a:p>
        </p:txBody>
      </p:sp>
      <p:pic>
        <p:nvPicPr>
          <p:cNvPr id="182" name="Shape 182"/>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type="title"/>
          </p:nvPr>
        </p:nvSpPr>
        <p:spPr>
          <a:xfrm>
            <a:off x="623400" y="2489065"/>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PARALLEL VOTE</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TABULATION (PVT)</a:t>
            </a:r>
          </a:p>
        </p:txBody>
      </p:sp>
      <p:pic>
        <p:nvPicPr>
          <p:cNvPr id="189" name="Shape 189"/>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PVT:</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WHAT ARE WE MEASURING?</a:t>
            </a:r>
          </a:p>
        </p:txBody>
      </p:sp>
      <p:sp>
        <p:nvSpPr>
          <p:cNvPr id="196" name="Shape 196"/>
          <p:cNvSpPr txBox="1"/>
          <p:nvPr>
            <p:ph idx="1" type="body"/>
          </p:nvPr>
        </p:nvSpPr>
        <p:spPr>
          <a:xfrm>
            <a:off x="762000" y="1897200"/>
            <a:ext cx="8381999" cy="46488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1" lang="en-US" sz="2400" u="none" cap="none" strike="noStrike">
                <a:solidFill>
                  <a:schemeClr val="dk1"/>
                </a:solidFill>
                <a:latin typeface="Calibri"/>
                <a:ea typeface="Calibri"/>
                <a:cs typeface="Calibri"/>
                <a:sym typeface="Calibri"/>
              </a:rPr>
              <a:t>What are the important criteria for election day?</a:t>
            </a:r>
          </a:p>
          <a:p>
            <a:pPr indent="0" lvl="0" marL="0" marR="0" rtl="0" algn="l">
              <a:lnSpc>
                <a:spcPct val="100000"/>
              </a:lnSpc>
              <a:spcBef>
                <a:spcPts val="0"/>
              </a:spcBef>
              <a:spcAft>
                <a:spcPts val="0"/>
              </a:spcAft>
              <a:buClr>
                <a:schemeClr val="dk1"/>
              </a:buClr>
              <a:buSzPct val="25000"/>
              <a:buFont typeface="Arial"/>
              <a:buNone/>
            </a:pPr>
            <a:r>
              <a:t/>
            </a:r>
            <a:endParaRPr b="0" i="0" sz="2500" u="none" cap="none" strike="noStrike">
              <a:solidFill>
                <a:schemeClr val="dk1"/>
              </a:solidFill>
              <a:latin typeface="Calibri"/>
              <a:ea typeface="Calibri"/>
              <a:cs typeface="Calibri"/>
              <a:sym typeface="Calibri"/>
            </a:endParaRPr>
          </a:p>
          <a:p>
            <a:pPr indent="-190500" lvl="0" marL="457200" marR="0" rtl="0" algn="l">
              <a:lnSpc>
                <a:spcPct val="100000"/>
              </a:lnSpc>
              <a:spcBef>
                <a:spcPts val="0"/>
              </a:spcBef>
              <a:spcAft>
                <a:spcPts val="0"/>
              </a:spcAft>
              <a:buClr>
                <a:schemeClr val="dk1"/>
              </a:buClr>
              <a:buSzPct val="100000"/>
              <a:buFont typeface="Arial"/>
              <a:buChar char="•"/>
            </a:pPr>
            <a:r>
              <a:rPr b="1" i="0" lang="en-US" sz="2500" u="none" cap="none" strike="noStrike">
                <a:solidFill>
                  <a:srgbClr val="C00000"/>
                </a:solidFill>
                <a:latin typeface="Calibri"/>
                <a:ea typeface="Calibri"/>
                <a:cs typeface="Calibri"/>
                <a:sym typeface="Calibri"/>
              </a:rPr>
              <a:t>Participatory:</a:t>
            </a:r>
            <a:r>
              <a:rPr b="0" i="0" lang="en-US" sz="2500" u="none" cap="none" strike="noStrike">
                <a:solidFill>
                  <a:schemeClr val="dk1"/>
                </a:solidFill>
                <a:latin typeface="Calibri"/>
                <a:ea typeface="Calibri"/>
                <a:cs typeface="Calibri"/>
                <a:sym typeface="Calibri"/>
              </a:rPr>
              <a:t> All eligible voters have a genuine opportunity to freely work or observe an election and cast their vote.</a:t>
            </a:r>
          </a:p>
          <a:p>
            <a:pPr indent="-190500" lvl="0" marL="457200" marR="0" rtl="0" algn="l">
              <a:lnSpc>
                <a:spcPct val="100000"/>
              </a:lnSpc>
              <a:spcBef>
                <a:spcPts val="0"/>
              </a:spcBef>
              <a:spcAft>
                <a:spcPts val="0"/>
              </a:spcAft>
              <a:buClr>
                <a:schemeClr val="dk1"/>
              </a:buClr>
              <a:buSzPct val="100000"/>
              <a:buFont typeface="Arial"/>
              <a:buChar char="•"/>
            </a:pPr>
            <a:r>
              <a:rPr b="1" i="0" lang="en-US" sz="2500" u="none" cap="none" strike="noStrike">
                <a:solidFill>
                  <a:srgbClr val="C00000"/>
                </a:solidFill>
                <a:latin typeface="Calibri"/>
                <a:ea typeface="Calibri"/>
                <a:cs typeface="Calibri"/>
                <a:sym typeface="Calibri"/>
              </a:rPr>
              <a:t>Accountable:</a:t>
            </a:r>
            <a:r>
              <a:rPr b="0" i="0" lang="en-US" sz="2500" u="none" cap="none" strike="noStrike">
                <a:solidFill>
                  <a:schemeClr val="dk1"/>
                </a:solidFill>
                <a:latin typeface="Calibri"/>
                <a:ea typeface="Calibri"/>
                <a:cs typeface="Calibri"/>
                <a:sym typeface="Calibri"/>
              </a:rPr>
              <a:t> Procedures are followed to ensure the secrecy of the ballot, prevent illegal voting and reflect the will of the voters individually - not their parties or families.</a:t>
            </a:r>
          </a:p>
          <a:p>
            <a:pPr indent="-190500" lvl="0" marL="457200" marR="0" rtl="0" algn="l">
              <a:lnSpc>
                <a:spcPct val="100000"/>
              </a:lnSpc>
              <a:spcBef>
                <a:spcPts val="0"/>
              </a:spcBef>
              <a:spcAft>
                <a:spcPts val="0"/>
              </a:spcAft>
              <a:buClr>
                <a:schemeClr val="dk1"/>
              </a:buClr>
              <a:buSzPct val="100000"/>
              <a:buFont typeface="Arial"/>
              <a:buChar char="•"/>
            </a:pPr>
            <a:r>
              <a:rPr b="1" i="0" lang="en-US" sz="2500" u="none" cap="none" strike="noStrike">
                <a:solidFill>
                  <a:srgbClr val="C00000"/>
                </a:solidFill>
                <a:latin typeface="Calibri"/>
                <a:ea typeface="Calibri"/>
                <a:cs typeface="Calibri"/>
                <a:sym typeface="Calibri"/>
              </a:rPr>
              <a:t>Transparent:</a:t>
            </a:r>
            <a:r>
              <a:rPr b="0" i="0" lang="en-US" sz="2500" u="none" cap="none" strike="noStrike">
                <a:solidFill>
                  <a:schemeClr val="dk1"/>
                </a:solidFill>
                <a:latin typeface="Calibri"/>
                <a:ea typeface="Calibri"/>
                <a:cs typeface="Calibri"/>
                <a:sym typeface="Calibri"/>
              </a:rPr>
              <a:t> Citizens (women and men) have the right to be present (for example, as observers or party poll watchers) from the time the polling station is preparing to open until it closes.</a:t>
            </a:r>
          </a:p>
        </p:txBody>
      </p:sp>
      <p:pic>
        <p:nvPicPr>
          <p:cNvPr id="197" name="Shape 197"/>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PVT:</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METHODOLOGY</a:t>
            </a:r>
          </a:p>
        </p:txBody>
      </p:sp>
      <p:sp>
        <p:nvSpPr>
          <p:cNvPr id="204" name="Shape 204"/>
          <p:cNvSpPr txBox="1"/>
          <p:nvPr>
            <p:ph idx="1" type="body"/>
          </p:nvPr>
        </p:nvSpPr>
        <p:spPr>
          <a:xfrm>
            <a:off x="690075" y="2227100"/>
            <a:ext cx="8520599" cy="4318797"/>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PVTs require a different approach from long term observation and therefore include different types of questions.</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PVTs provide a unique way to observe the integrity of the electoral process, and a way to cross-check data using a long-term observation which allows for more systematic data collection</a:t>
            </a:r>
          </a:p>
        </p:txBody>
      </p:sp>
      <p:pic>
        <p:nvPicPr>
          <p:cNvPr id="205" name="Shape 205"/>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PVT:</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WHAT CAN IT MEASURE?</a:t>
            </a:r>
          </a:p>
        </p:txBody>
      </p:sp>
      <p:sp>
        <p:nvSpPr>
          <p:cNvPr id="212" name="Shape 212"/>
          <p:cNvSpPr txBox="1"/>
          <p:nvPr>
            <p:ph idx="1" type="body"/>
          </p:nvPr>
        </p:nvSpPr>
        <p:spPr>
          <a:xfrm>
            <a:off x="690075" y="1681750"/>
            <a:ext cx="8520599" cy="4864197"/>
          </a:xfrm>
          <a:prstGeom prst="rect">
            <a:avLst/>
          </a:prstGeom>
          <a:noFill/>
          <a:ln>
            <a:noFill/>
          </a:ln>
        </p:spPr>
        <p:txBody>
          <a:bodyPr anchorCtr="0" anchor="t" bIns="91425" lIns="91425" rIns="91425" tIns="91425">
            <a:noAutofit/>
          </a:bodyPr>
          <a:lstStyle/>
          <a:p>
            <a:pPr indent="-203200" lvl="0" marL="457200" marR="0" rtl="0" algn="l">
              <a:lnSpc>
                <a:spcPct val="100000"/>
              </a:lnSpc>
              <a:spcBef>
                <a:spcPts val="0"/>
              </a:spcBef>
              <a:spcAft>
                <a:spcPts val="0"/>
              </a:spcAft>
              <a:buClr>
                <a:schemeClr val="dk1"/>
              </a:buClr>
              <a:buSzPct val="100000"/>
              <a:buFont typeface="Trebuchet MS"/>
              <a:buChar char="•"/>
            </a:pPr>
            <a:r>
              <a:rPr b="0" i="0" lang="en-US" sz="2800" u="none" cap="none" strike="noStrike">
                <a:solidFill>
                  <a:schemeClr val="dk1"/>
                </a:solidFill>
                <a:latin typeface="Trebuchet MS"/>
                <a:ea typeface="Trebuchet MS"/>
                <a:cs typeface="Trebuchet MS"/>
                <a:sym typeface="Trebuchet MS"/>
              </a:rPr>
              <a:t>Percentage of election officials who are women</a:t>
            </a:r>
          </a:p>
          <a:p>
            <a:pPr indent="-203200" lvl="0" marL="457200" marR="0" rtl="0" algn="l">
              <a:lnSpc>
                <a:spcPct val="100000"/>
              </a:lnSpc>
              <a:spcBef>
                <a:spcPts val="0"/>
              </a:spcBef>
              <a:spcAft>
                <a:spcPts val="0"/>
              </a:spcAft>
              <a:buClr>
                <a:schemeClr val="dk1"/>
              </a:buClr>
              <a:buSzPct val="100000"/>
              <a:buFont typeface="Trebuchet MS"/>
              <a:buChar char="•"/>
            </a:pPr>
            <a:r>
              <a:rPr b="0" i="0" lang="en-US" sz="2800" u="none" cap="none" strike="noStrike">
                <a:solidFill>
                  <a:schemeClr val="dk1"/>
                </a:solidFill>
                <a:latin typeface="Trebuchet MS"/>
                <a:ea typeface="Trebuchet MS"/>
                <a:cs typeface="Trebuchet MS"/>
                <a:sym typeface="Trebuchet MS"/>
              </a:rPr>
              <a:t>The gender of the polling station president or supervisor</a:t>
            </a:r>
          </a:p>
          <a:p>
            <a:pPr indent="-203200" lvl="0" marL="457200" marR="0" rtl="0" algn="l">
              <a:lnSpc>
                <a:spcPct val="100000"/>
              </a:lnSpc>
              <a:spcBef>
                <a:spcPts val="0"/>
              </a:spcBef>
              <a:spcAft>
                <a:spcPts val="0"/>
              </a:spcAft>
              <a:buClr>
                <a:schemeClr val="dk1"/>
              </a:buClr>
              <a:buSzPct val="100000"/>
              <a:buFont typeface="Trebuchet MS"/>
              <a:buChar char="•"/>
            </a:pPr>
            <a:r>
              <a:rPr b="0" i="0" lang="en-US" sz="2800" u="none" cap="none" strike="noStrike">
                <a:solidFill>
                  <a:schemeClr val="dk1"/>
                </a:solidFill>
                <a:latin typeface="Trebuchet MS"/>
                <a:ea typeface="Trebuchet MS"/>
                <a:cs typeface="Trebuchet MS"/>
                <a:sym typeface="Trebuchet MS"/>
              </a:rPr>
              <a:t>Percentage of women representing parties or candidates as poll watchers</a:t>
            </a:r>
          </a:p>
          <a:p>
            <a:pPr indent="-203200" lvl="0" marL="457200" marR="0" rtl="0" algn="l">
              <a:lnSpc>
                <a:spcPct val="100000"/>
              </a:lnSpc>
              <a:spcBef>
                <a:spcPts val="0"/>
              </a:spcBef>
              <a:spcAft>
                <a:spcPts val="0"/>
              </a:spcAft>
              <a:buClr>
                <a:schemeClr val="dk1"/>
              </a:buClr>
              <a:buSzPct val="100000"/>
              <a:buFont typeface="Trebuchet MS"/>
              <a:buChar char="•"/>
            </a:pPr>
            <a:r>
              <a:rPr b="0" i="0" lang="en-US" sz="2800" u="none" cap="none" strike="noStrike">
                <a:solidFill>
                  <a:schemeClr val="dk1"/>
                </a:solidFill>
                <a:latin typeface="Trebuchet MS"/>
                <a:ea typeface="Trebuchet MS"/>
                <a:cs typeface="Trebuchet MS"/>
                <a:sym typeface="Trebuchet MS"/>
              </a:rPr>
              <a:t>The percentage of women observers</a:t>
            </a:r>
          </a:p>
          <a:p>
            <a:pPr indent="-203200" lvl="0" marL="457200" marR="0" rtl="0" algn="l">
              <a:lnSpc>
                <a:spcPct val="100000"/>
              </a:lnSpc>
              <a:spcBef>
                <a:spcPts val="0"/>
              </a:spcBef>
              <a:spcAft>
                <a:spcPts val="0"/>
              </a:spcAft>
              <a:buClr>
                <a:schemeClr val="dk1"/>
              </a:buClr>
              <a:buSzPct val="100000"/>
              <a:buFont typeface="Trebuchet MS"/>
              <a:buChar char="•"/>
            </a:pPr>
            <a:r>
              <a:rPr b="0" i="0" lang="en-US" sz="2800" u="none" cap="none" strike="noStrike">
                <a:solidFill>
                  <a:schemeClr val="dk1"/>
                </a:solidFill>
                <a:latin typeface="Trebuchet MS"/>
                <a:ea typeface="Trebuchet MS"/>
                <a:cs typeface="Trebuchet MS"/>
                <a:sym typeface="Trebuchet MS"/>
              </a:rPr>
              <a:t>The atmosphere around the polling stations and general security environment</a:t>
            </a:r>
          </a:p>
          <a:p>
            <a:pPr indent="-203200" lvl="0" marL="457200" marR="0" rtl="0" algn="l">
              <a:lnSpc>
                <a:spcPct val="100000"/>
              </a:lnSpc>
              <a:spcBef>
                <a:spcPts val="0"/>
              </a:spcBef>
              <a:spcAft>
                <a:spcPts val="0"/>
              </a:spcAft>
              <a:buClr>
                <a:schemeClr val="dk1"/>
              </a:buClr>
              <a:buSzPct val="100000"/>
              <a:buFont typeface="Trebuchet MS"/>
              <a:buChar char="•"/>
            </a:pPr>
            <a:r>
              <a:rPr b="0" i="0" lang="en-US" sz="2800" u="none" cap="none" strike="noStrike">
                <a:solidFill>
                  <a:schemeClr val="dk1"/>
                </a:solidFill>
                <a:latin typeface="Trebuchet MS"/>
                <a:ea typeface="Trebuchet MS"/>
                <a:cs typeface="Trebuchet MS"/>
                <a:sym typeface="Trebuchet MS"/>
              </a:rPr>
              <a:t>Incidents of threats and intimidation to influence or stop women from voting</a:t>
            </a:r>
          </a:p>
        </p:txBody>
      </p:sp>
      <p:pic>
        <p:nvPicPr>
          <p:cNvPr id="213" name="Shape 213"/>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8" name="Shape 218"/>
        <p:cNvGrpSpPr/>
        <p:nvPr/>
      </p:nvGrpSpPr>
      <p:grpSpPr>
        <a:xfrm>
          <a:off x="0" y="0"/>
          <a:ext cx="0" cy="0"/>
          <a:chOff x="0" y="0"/>
          <a:chExt cx="0" cy="0"/>
        </a:xfrm>
      </p:grpSpPr>
      <p:sp>
        <p:nvSpPr>
          <p:cNvPr id="219" name="Shape 219"/>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PVT:</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WHAT CAN IT MEASURE?</a:t>
            </a:r>
          </a:p>
        </p:txBody>
      </p:sp>
      <p:sp>
        <p:nvSpPr>
          <p:cNvPr id="220" name="Shape 220"/>
          <p:cNvSpPr txBox="1"/>
          <p:nvPr>
            <p:ph idx="1" type="body"/>
          </p:nvPr>
        </p:nvSpPr>
        <p:spPr>
          <a:xfrm>
            <a:off x="690075" y="1897200"/>
            <a:ext cx="8520599" cy="4648800"/>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14285"/>
              <a:buFont typeface="Arial"/>
              <a:buChar char="•"/>
            </a:pPr>
            <a:r>
              <a:rPr b="0" i="0" lang="en-US" sz="3200" u="none" cap="none" strike="noStrike">
                <a:solidFill>
                  <a:schemeClr val="dk1"/>
                </a:solidFill>
                <a:latin typeface="Calibri"/>
                <a:ea typeface="Calibri"/>
                <a:cs typeface="Calibri"/>
                <a:sym typeface="Calibri"/>
              </a:rPr>
              <a:t>Percentage of women among voters who were refused or turned away from the polling station</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The secrecy of the ballot and any cases of assisted voting, proxy voting or family voting</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Cases of sexual violence against voters, observers or party poll watchers</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Cases of physical violence against women</a:t>
            </a:r>
          </a:p>
        </p:txBody>
      </p:sp>
      <p:pic>
        <p:nvPicPr>
          <p:cNvPr id="221" name="Shape 221"/>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6" name="Shape 226"/>
        <p:cNvGrpSpPr/>
        <p:nvPr/>
      </p:nvGrpSpPr>
      <p:grpSpPr>
        <a:xfrm>
          <a:off x="0" y="0"/>
          <a:ext cx="0" cy="0"/>
          <a:chOff x="0" y="0"/>
          <a:chExt cx="0" cy="0"/>
        </a:xfrm>
      </p:grpSpPr>
      <p:sp>
        <p:nvSpPr>
          <p:cNvPr id="227" name="Shape 227"/>
          <p:cNvSpPr txBox="1"/>
          <p:nvPr>
            <p:ph type="title"/>
          </p:nvPr>
        </p:nvSpPr>
        <p:spPr>
          <a:xfrm>
            <a:off x="623400" y="216538"/>
            <a:ext cx="8520599"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PVT:</a:t>
            </a:r>
            <a:br>
              <a:rPr b="0" i="0" lang="en-US" sz="4400" u="none" cap="none" strike="noStrike">
                <a:solidFill>
                  <a:srgbClr val="003366"/>
                </a:solidFill>
                <a:latin typeface="Calibri"/>
                <a:ea typeface="Calibri"/>
                <a:cs typeface="Calibri"/>
                <a:sym typeface="Calibri"/>
              </a:rPr>
            </a:br>
            <a:r>
              <a:rPr b="0" i="0" lang="en-US" sz="4400" u="none" cap="none" strike="noStrike">
                <a:solidFill>
                  <a:srgbClr val="003366"/>
                </a:solidFill>
                <a:latin typeface="Calibri"/>
                <a:ea typeface="Calibri"/>
                <a:cs typeface="Calibri"/>
                <a:sym typeface="Calibri"/>
              </a:rPr>
              <a:t>WHAT CAN IT MEASURE?</a:t>
            </a:r>
          </a:p>
        </p:txBody>
      </p:sp>
      <p:sp>
        <p:nvSpPr>
          <p:cNvPr id="228" name="Shape 228"/>
          <p:cNvSpPr txBox="1"/>
          <p:nvPr>
            <p:ph idx="1" type="body"/>
          </p:nvPr>
        </p:nvSpPr>
        <p:spPr>
          <a:xfrm>
            <a:off x="781675" y="1739375"/>
            <a:ext cx="8265300" cy="4806600"/>
          </a:xfrm>
          <a:prstGeom prst="rect">
            <a:avLst/>
          </a:prstGeom>
          <a:noFill/>
          <a:ln>
            <a:noFill/>
          </a:ln>
        </p:spPr>
        <p:txBody>
          <a:bodyPr anchorCtr="0" anchor="t" bIns="91425" lIns="91425" rIns="91425" tIns="91425">
            <a:noAutofit/>
          </a:bodyPr>
          <a:lstStyle/>
          <a:p>
            <a:pPr indent="-190500" lvl="0" marL="4572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A PVT can provide important information about an incident, especially through the use of a </a:t>
            </a:r>
            <a:r>
              <a:rPr b="0" i="1" lang="en-US" sz="2600" u="none" cap="none" strike="noStrike">
                <a:solidFill>
                  <a:schemeClr val="dk1"/>
                </a:solidFill>
                <a:latin typeface="Calibri"/>
                <a:ea typeface="Calibri"/>
                <a:cs typeface="Calibri"/>
                <a:sym typeface="Calibri"/>
              </a:rPr>
              <a:t>critical incident form</a:t>
            </a:r>
            <a:r>
              <a:rPr b="0" i="0" lang="en-US" sz="2600" u="none" cap="none" strike="noStrike">
                <a:solidFill>
                  <a:schemeClr val="dk1"/>
                </a:solidFill>
                <a:latin typeface="Calibri"/>
                <a:ea typeface="Calibri"/>
                <a:cs typeface="Calibri"/>
                <a:sym typeface="Calibri"/>
              </a:rPr>
              <a:t>: </a:t>
            </a:r>
          </a:p>
          <a:p>
            <a:pPr indent="-215900" lvl="1" marL="9144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Date and time</a:t>
            </a:r>
          </a:p>
          <a:p>
            <a:pPr indent="-215900" lvl="1" marL="9144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Type of violence</a:t>
            </a:r>
          </a:p>
          <a:p>
            <a:pPr indent="76200" lvl="2" marL="11430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Harassment, intimidation, physical violence,     sexual violence, etc.</a:t>
            </a:r>
          </a:p>
          <a:p>
            <a:pPr indent="-215900" lvl="1" marL="9144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Perpetrator(s) of violence, including gender and affiliation</a:t>
            </a:r>
          </a:p>
          <a:p>
            <a:pPr indent="-215900" lvl="1" marL="9144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Victim(s) of violence, including gender and affiliation</a:t>
            </a:r>
          </a:p>
          <a:p>
            <a:pPr indent="-215900" lvl="1" marL="9144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Motivation for the violence</a:t>
            </a:r>
          </a:p>
          <a:p>
            <a:pPr indent="-215900" lvl="1" marL="914400" marR="0" rtl="0" algn="l">
              <a:lnSpc>
                <a:spcPct val="100000"/>
              </a:lnSpc>
              <a:spcBef>
                <a:spcPts val="0"/>
              </a:spcBef>
              <a:spcAft>
                <a:spcPts val="0"/>
              </a:spcAft>
              <a:buClr>
                <a:schemeClr val="dk1"/>
              </a:buClr>
              <a:buSzPct val="100000"/>
              <a:buFont typeface="Arial"/>
              <a:buChar char="–"/>
            </a:pPr>
            <a:r>
              <a:rPr b="0" i="0" lang="en-US" sz="2600" u="none" cap="none" strike="noStrike">
                <a:solidFill>
                  <a:schemeClr val="dk1"/>
                </a:solidFill>
                <a:latin typeface="Calibri"/>
                <a:ea typeface="Calibri"/>
                <a:cs typeface="Calibri"/>
                <a:sym typeface="Calibri"/>
              </a:rPr>
              <a:t>Impact of the violence</a:t>
            </a:r>
          </a:p>
        </p:txBody>
      </p:sp>
      <p:pic>
        <p:nvPicPr>
          <p:cNvPr id="229" name="Shape 229"/>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4" name="Shape 234"/>
        <p:cNvGrpSpPr/>
        <p:nvPr/>
      </p:nvGrpSpPr>
      <p:grpSpPr>
        <a:xfrm>
          <a:off x="0" y="0"/>
          <a:ext cx="0" cy="0"/>
          <a:chOff x="0" y="0"/>
          <a:chExt cx="0" cy="0"/>
        </a:xfrm>
      </p:grpSpPr>
      <p:sp>
        <p:nvSpPr>
          <p:cNvPr id="235" name="Shape 235"/>
          <p:cNvSpPr txBox="1"/>
          <p:nvPr>
            <p:ph type="ctrTitle"/>
          </p:nvPr>
        </p:nvSpPr>
        <p:spPr>
          <a:xfrm>
            <a:off x="869775" y="1416400"/>
            <a:ext cx="7772400" cy="14700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1" i="0" lang="en-US" sz="4400" u="none" cap="none" strike="noStrike">
                <a:solidFill>
                  <a:srgbClr val="003366"/>
                </a:solidFill>
                <a:latin typeface="Calibri"/>
                <a:ea typeface="Calibri"/>
                <a:cs typeface="Calibri"/>
                <a:sym typeface="Calibri"/>
              </a:rPr>
              <a:t>THANK YOU</a:t>
            </a:r>
          </a:p>
        </p:txBody>
      </p:sp>
      <p:sp>
        <p:nvSpPr>
          <p:cNvPr id="236" name="Shape 236"/>
          <p:cNvSpPr txBox="1"/>
          <p:nvPr>
            <p:ph idx="1" type="subTitle"/>
          </p:nvPr>
        </p:nvSpPr>
        <p:spPr>
          <a:xfrm>
            <a:off x="1371600" y="3886200"/>
            <a:ext cx="6400799" cy="17526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rgbClr val="888888"/>
              </a:buClr>
              <a:buSzPct val="25000"/>
              <a:buFont typeface="Arial"/>
              <a:buNone/>
            </a:pPr>
            <a:r>
              <a:rPr b="0" i="0" lang="en-US" sz="3200" u="none" cap="none" strike="noStrike">
                <a:solidFill>
                  <a:srgbClr val="888888"/>
                </a:solidFill>
                <a:latin typeface="Calibri"/>
                <a:ea typeface="Calibri"/>
                <a:cs typeface="Calibri"/>
                <a:sym typeface="Calibri"/>
              </a:rPr>
              <a:t>  </a:t>
            </a:r>
          </a:p>
        </p:txBody>
      </p:sp>
      <p:pic>
        <p:nvPicPr>
          <p:cNvPr id="237" name="Shape 237"/>
          <p:cNvPicPr preferRelativeResize="0"/>
          <p:nvPr/>
        </p:nvPicPr>
        <p:blipFill rotWithShape="1">
          <a:blip r:embed="rId3">
            <a:alphaModFix/>
          </a:blip>
          <a:srcRect b="0" l="0" r="0" t="0"/>
          <a:stretch/>
        </p:blipFill>
        <p:spPr>
          <a:xfrm>
            <a:off x="5334000" y="3532796"/>
            <a:ext cx="3032200" cy="2549406"/>
          </a:xfrm>
          <a:prstGeom prst="rect">
            <a:avLst/>
          </a:prstGeom>
          <a:noFill/>
          <a:ln>
            <a:noFill/>
          </a:ln>
        </p:spPr>
      </p:pic>
      <p:pic>
        <p:nvPicPr>
          <p:cNvPr id="238" name="Shape 238"/>
          <p:cNvPicPr preferRelativeResize="0"/>
          <p:nvPr/>
        </p:nvPicPr>
        <p:blipFill rotWithShape="1">
          <a:blip r:embed="rId4">
            <a:alphaModFix/>
          </a:blip>
          <a:srcRect b="0" l="0" r="0" t="0"/>
          <a:stretch/>
        </p:blipFill>
        <p:spPr>
          <a:xfrm>
            <a:off x="1405212" y="3532796"/>
            <a:ext cx="3114675" cy="2549406"/>
          </a:xfrm>
          <a:prstGeom prst="rect">
            <a:avLst/>
          </a:prstGeom>
          <a:noFill/>
          <a:ln>
            <a:noFill/>
          </a:ln>
        </p:spPr>
      </p:pic>
      <p:sp>
        <p:nvSpPr>
          <p:cNvPr id="239" name="Shape 239"/>
          <p:cNvSpPr txBox="1"/>
          <p:nvPr/>
        </p:nvSpPr>
        <p:spPr>
          <a:xfrm>
            <a:off x="4114800" y="6019800"/>
            <a:ext cx="1593299" cy="2286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rgbClr val="000000"/>
              </a:buClr>
              <a:buSzPct val="25000"/>
              <a:buFont typeface="Arial"/>
              <a:buNone/>
            </a:pPr>
            <a:r>
              <a:rPr b="0" i="1" lang="en-US" sz="1000" u="none" cap="none" strike="noStrike">
                <a:solidFill>
                  <a:srgbClr val="000000"/>
                </a:solidFill>
                <a:latin typeface="Arial"/>
                <a:ea typeface="Arial"/>
                <a:cs typeface="Arial"/>
                <a:sym typeface="Arial"/>
              </a:rPr>
              <a:t>Picture Source: NDI</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762000" y="274637"/>
            <a:ext cx="7924798" cy="1143000"/>
          </a:xfrm>
          <a:prstGeom prst="rect">
            <a:avLst/>
          </a:prstGeom>
          <a:noFill/>
          <a:ln>
            <a:noFill/>
          </a:ln>
        </p:spPr>
        <p:txBody>
          <a:bodyPr anchorCtr="0" anchor="ctr" bIns="91425" lIns="91425" rIns="91425" tIns="91425">
            <a:noAutofit/>
          </a:bodyPr>
          <a:lstStyle/>
          <a:p>
            <a:pPr indent="0" lvl="0" marL="0" marR="0" rtl="0" algn="ctr">
              <a:lnSpc>
                <a:spcPct val="80000"/>
              </a:lnSpc>
              <a:spcBef>
                <a:spcPts val="0"/>
              </a:spcBef>
              <a:spcAft>
                <a:spcPts val="0"/>
              </a:spcAft>
              <a:buClr>
                <a:srgbClr val="003366"/>
              </a:buClr>
              <a:buSzPct val="25000"/>
              <a:buFont typeface="Trebuchet MS"/>
              <a:buNone/>
            </a:pPr>
            <a:r>
              <a:rPr b="0" i="0" lang="en-US" sz="4400" u="none" cap="none" strike="noStrike">
                <a:solidFill>
                  <a:srgbClr val="003366"/>
                </a:solidFill>
                <a:latin typeface="Calibri"/>
                <a:ea typeface="Calibri"/>
                <a:cs typeface="Calibri"/>
                <a:sym typeface="Calibri"/>
              </a:rPr>
              <a:t>GENDER AND ELECTION OBSERVATION: OBJECTIVES</a:t>
            </a:r>
          </a:p>
        </p:txBody>
      </p:sp>
      <p:sp>
        <p:nvSpPr>
          <p:cNvPr id="96" name="Shape 96"/>
          <p:cNvSpPr txBox="1"/>
          <p:nvPr>
            <p:ph idx="1" type="body"/>
          </p:nvPr>
        </p:nvSpPr>
        <p:spPr>
          <a:xfrm>
            <a:off x="758600" y="1600200"/>
            <a:ext cx="7928099" cy="4526100"/>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Understand why gender is important for a democratic election</a:t>
            </a:r>
            <a:br>
              <a:rPr b="0" i="0" lang="en-US" sz="3200" u="none" cap="none" strike="noStrike">
                <a:solidFill>
                  <a:schemeClr val="dk1"/>
                </a:solidFill>
                <a:latin typeface="Calibri"/>
                <a:ea typeface="Calibri"/>
                <a:cs typeface="Calibri"/>
                <a:sym typeface="Calibri"/>
              </a:rPr>
            </a:b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Identify potential barriers to women’s participation in the electoral process</a:t>
            </a:r>
            <a:br>
              <a:rPr b="0" i="0" lang="en-US" sz="3200" u="none" cap="none" strike="noStrike">
                <a:solidFill>
                  <a:schemeClr val="dk1"/>
                </a:solidFill>
                <a:latin typeface="Calibri"/>
                <a:ea typeface="Calibri"/>
                <a:cs typeface="Calibri"/>
                <a:sym typeface="Calibri"/>
              </a:rPr>
            </a:b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Understand specific ways to incorporate gender into a Parallel Vote Tabulation (PVT), including training, checklists and reporting</a:t>
            </a:r>
          </a:p>
        </p:txBody>
      </p:sp>
      <p:pic>
        <p:nvPicPr>
          <p:cNvPr id="97" name="Shape 97"/>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type="title"/>
          </p:nvPr>
        </p:nvSpPr>
        <p:spPr>
          <a:xfrm>
            <a:off x="762000" y="274637"/>
            <a:ext cx="8381999" cy="1143000"/>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KEY TERMS</a:t>
            </a:r>
          </a:p>
        </p:txBody>
      </p:sp>
      <p:sp>
        <p:nvSpPr>
          <p:cNvPr id="104" name="Shape 104"/>
          <p:cNvSpPr txBox="1"/>
          <p:nvPr>
            <p:ph idx="1" type="body"/>
          </p:nvPr>
        </p:nvSpPr>
        <p:spPr>
          <a:xfrm>
            <a:off x="722050" y="1609675"/>
            <a:ext cx="8229600" cy="4526100"/>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Gender</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Sex</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Gender equality</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Gender equity</a:t>
            </a:r>
          </a:p>
        </p:txBody>
      </p:sp>
      <p:pic>
        <p:nvPicPr>
          <p:cNvPr id="105" name="Shape 105"/>
          <p:cNvPicPr preferRelativeResize="0"/>
          <p:nvPr/>
        </p:nvPicPr>
        <p:blipFill rotWithShape="1">
          <a:blip r:embed="rId3">
            <a:alphaModFix/>
          </a:blip>
          <a:srcRect b="0" l="0" r="0" t="0"/>
          <a:stretch/>
        </p:blipFill>
        <p:spPr>
          <a:xfrm>
            <a:off x="3588400" y="4020900"/>
            <a:ext cx="2496900" cy="2302200"/>
          </a:xfrm>
          <a:prstGeom prst="rect">
            <a:avLst/>
          </a:prstGeom>
          <a:noFill/>
          <a:ln>
            <a:noFill/>
          </a:ln>
        </p:spPr>
      </p:pic>
      <p:pic>
        <p:nvPicPr>
          <p:cNvPr id="106" name="Shape 106"/>
          <p:cNvPicPr preferRelativeResize="0"/>
          <p:nvPr/>
        </p:nvPicPr>
        <p:blipFill rotWithShape="1">
          <a:blip r:embed="rId4">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685800" y="196091"/>
            <a:ext cx="8458200"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WHY INCLUDE GENDER IN </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ELECTION OBSERVATION</a:t>
            </a:r>
          </a:p>
          <a:p>
            <a:pPr indent="0" lvl="0" marL="0" marR="0" rtl="0" algn="l">
              <a:lnSpc>
                <a:spcPct val="100000"/>
              </a:lnSpc>
              <a:spcBef>
                <a:spcPts val="0"/>
              </a:spcBef>
              <a:spcAft>
                <a:spcPts val="0"/>
              </a:spcAft>
              <a:buClr>
                <a:schemeClr val="dk1"/>
              </a:buClr>
              <a:buSzPct val="25000"/>
              <a:buFont typeface="Calibri"/>
              <a:buNone/>
            </a:pPr>
            <a:r>
              <a:t/>
            </a:r>
            <a:endParaRPr b="0" i="0" sz="4400" u="none" cap="none" strike="noStrike">
              <a:solidFill>
                <a:srgbClr val="003366"/>
              </a:solidFill>
              <a:latin typeface="Calibri"/>
              <a:ea typeface="Calibri"/>
              <a:cs typeface="Calibri"/>
              <a:sym typeface="Calibri"/>
            </a:endParaRPr>
          </a:p>
        </p:txBody>
      </p:sp>
      <p:sp>
        <p:nvSpPr>
          <p:cNvPr id="113" name="Shape 113"/>
          <p:cNvSpPr txBox="1"/>
          <p:nvPr>
            <p:ph idx="1" type="body"/>
          </p:nvPr>
        </p:nvSpPr>
        <p:spPr>
          <a:xfrm>
            <a:off x="690075" y="1990683"/>
            <a:ext cx="8520599" cy="4555199"/>
          </a:xfrm>
          <a:prstGeom prst="rect">
            <a:avLst/>
          </a:prstGeom>
          <a:noFill/>
          <a:ln>
            <a:noFill/>
          </a:ln>
        </p:spPr>
        <p:txBody>
          <a:bodyPr anchorCtr="0" anchor="t" bIns="91425" lIns="91425" rIns="91425" tIns="91425">
            <a:noAutofit/>
          </a:bodyPr>
          <a:lstStyle/>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Democratic elections should be </a:t>
            </a:r>
            <a:r>
              <a:rPr b="1" i="0" lang="en-US" sz="3200" u="none" cap="none" strike="noStrike">
                <a:solidFill>
                  <a:srgbClr val="C00000"/>
                </a:solidFill>
                <a:latin typeface="Calibri"/>
                <a:ea typeface="Calibri"/>
                <a:cs typeface="Calibri"/>
                <a:sym typeface="Calibri"/>
              </a:rPr>
              <a:t>inclusive</a:t>
            </a:r>
            <a:r>
              <a:rPr b="0" i="0" lang="en-US" sz="3200" u="none" cap="none" strike="noStrike">
                <a:solidFill>
                  <a:schemeClr val="dk1"/>
                </a:solidFill>
                <a:latin typeface="Calibri"/>
                <a:ea typeface="Calibri"/>
                <a:cs typeface="Calibri"/>
                <a:sym typeface="Calibri"/>
              </a:rPr>
              <a:t>, transparent and accountable.</a:t>
            </a:r>
          </a:p>
          <a:p>
            <a:pPr indent="-228600" lvl="0" marL="457200" marR="0" rtl="0" algn="l">
              <a:lnSpc>
                <a:spcPct val="100000"/>
              </a:lnSpc>
              <a:spcBef>
                <a:spcPts val="0"/>
              </a:spcBef>
              <a:spcAft>
                <a:spcPts val="0"/>
              </a:spcAft>
              <a:buClr>
                <a:schemeClr val="dk1"/>
              </a:buClr>
              <a:buSzPct val="100000"/>
              <a:buFont typeface="Arial"/>
              <a:buChar char="•"/>
            </a:pPr>
            <a:r>
              <a:rPr b="1" i="0" lang="en-US" sz="3200" u="none" cap="none" strike="noStrike">
                <a:solidFill>
                  <a:srgbClr val="C00000"/>
                </a:solidFill>
                <a:latin typeface="Calibri"/>
                <a:ea typeface="Calibri"/>
                <a:cs typeface="Calibri"/>
                <a:sym typeface="Calibri"/>
              </a:rPr>
              <a:t>Inclusive</a:t>
            </a:r>
            <a:r>
              <a:rPr b="0" i="0" lang="en-US" sz="3200" u="none" cap="none" strike="noStrike">
                <a:solidFill>
                  <a:schemeClr val="dk1"/>
                </a:solidFill>
                <a:latin typeface="Calibri"/>
                <a:ea typeface="Calibri"/>
                <a:cs typeface="Calibri"/>
                <a:sym typeface="Calibri"/>
              </a:rPr>
              <a:t> elections are ones that enable both men </a:t>
            </a:r>
            <a:r>
              <a:rPr b="0" i="1" lang="en-US" sz="3200" u="none" cap="none" strike="noStrike">
                <a:solidFill>
                  <a:schemeClr val="dk1"/>
                </a:solidFill>
                <a:latin typeface="Calibri"/>
                <a:ea typeface="Calibri"/>
                <a:cs typeface="Calibri"/>
                <a:sym typeface="Calibri"/>
              </a:rPr>
              <a:t>and</a:t>
            </a:r>
            <a:r>
              <a:rPr b="0" i="0" lang="en-US" sz="3200" u="none" cap="none" strike="noStrike">
                <a:solidFill>
                  <a:schemeClr val="dk1"/>
                </a:solidFill>
                <a:latin typeface="Calibri"/>
                <a:ea typeface="Calibri"/>
                <a:cs typeface="Calibri"/>
                <a:sym typeface="Calibri"/>
              </a:rPr>
              <a:t> women to participate (50/50).</a:t>
            </a:r>
          </a:p>
          <a:p>
            <a:pPr indent="-228600" lvl="0" marL="457200" marR="0" rtl="0" algn="l">
              <a:lnSpc>
                <a:spcPct val="100000"/>
              </a:lnSpc>
              <a:spcBef>
                <a:spcPts val="0"/>
              </a:spcBef>
              <a:spcAft>
                <a:spcPts val="0"/>
              </a:spcAft>
              <a:buClr>
                <a:schemeClr val="dk1"/>
              </a:buClr>
              <a:buSzPct val="100000"/>
              <a:buFont typeface="Arial"/>
              <a:buChar char="•"/>
            </a:pPr>
            <a:r>
              <a:rPr b="0" i="0" lang="en-US" sz="3200" u="none" cap="none" strike="noStrike">
                <a:solidFill>
                  <a:schemeClr val="dk1"/>
                </a:solidFill>
                <a:latin typeface="Calibri"/>
                <a:ea typeface="Calibri"/>
                <a:cs typeface="Calibri"/>
                <a:sym typeface="Calibri"/>
              </a:rPr>
              <a:t>The principle of inclusion is not only about enabling but also about </a:t>
            </a:r>
            <a:r>
              <a:rPr b="1" i="0" lang="en-US" sz="3200" u="none" cap="none" strike="noStrike">
                <a:solidFill>
                  <a:srgbClr val="C00000"/>
                </a:solidFill>
                <a:latin typeface="Calibri"/>
                <a:ea typeface="Calibri"/>
                <a:cs typeface="Calibri"/>
                <a:sym typeface="Calibri"/>
              </a:rPr>
              <a:t>taking positive action</a:t>
            </a:r>
            <a:r>
              <a:rPr b="0" i="0" lang="en-US" sz="3200" u="none" cap="none" strike="noStrike">
                <a:solidFill>
                  <a:schemeClr val="dk1"/>
                </a:solidFill>
                <a:latin typeface="Calibri"/>
                <a:ea typeface="Calibri"/>
                <a:cs typeface="Calibri"/>
                <a:sym typeface="Calibri"/>
              </a:rPr>
              <a:t> to address particular barriers women might face.</a:t>
            </a:r>
          </a:p>
        </p:txBody>
      </p:sp>
      <p:pic>
        <p:nvPicPr>
          <p:cNvPr id="114" name="Shape 114"/>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idx="1" type="body"/>
          </p:nvPr>
        </p:nvSpPr>
        <p:spPr>
          <a:xfrm>
            <a:off x="680600" y="1877150"/>
            <a:ext cx="8345400" cy="4555199"/>
          </a:xfrm>
          <a:prstGeom prst="rect">
            <a:avLst/>
          </a:prstGeom>
          <a:noFill/>
          <a:ln>
            <a:noFill/>
          </a:ln>
        </p:spPr>
        <p:txBody>
          <a:bodyPr anchorCtr="0" anchor="t" bIns="91425" lIns="91425" rIns="91425" tIns="91425">
            <a:noAutofit/>
          </a:bodyPr>
          <a:lstStyle/>
          <a:p>
            <a:pPr indent="-215900" lvl="0" marL="457200" marR="0" rtl="0" algn="l">
              <a:lnSpc>
                <a:spcPct val="100000"/>
              </a:lnSpc>
              <a:spcBef>
                <a:spcPts val="0"/>
              </a:spcBef>
              <a:spcAft>
                <a:spcPts val="0"/>
              </a:spcAft>
              <a:buClr>
                <a:schemeClr val="dk1"/>
              </a:buClr>
              <a:buSzPct val="100000"/>
              <a:buFont typeface="Arial"/>
              <a:buChar char="•"/>
            </a:pPr>
            <a:r>
              <a:rPr b="0" i="0" lang="en-US" sz="3000" u="none" cap="none" strike="noStrike">
                <a:solidFill>
                  <a:schemeClr val="dk1"/>
                </a:solidFill>
                <a:latin typeface="Calibri"/>
                <a:ea typeface="Calibri"/>
                <a:cs typeface="Calibri"/>
                <a:sym typeface="Calibri"/>
              </a:rPr>
              <a:t>Domestic observers should assess the quality of women’s participation in each stage of the electoral process - </a:t>
            </a:r>
            <a:r>
              <a:rPr b="1" i="0" lang="en-US" sz="3000" u="none" cap="none" strike="noStrike">
                <a:solidFill>
                  <a:srgbClr val="C00000"/>
                </a:solidFill>
                <a:latin typeface="Calibri"/>
                <a:ea typeface="Calibri"/>
                <a:cs typeface="Calibri"/>
                <a:sym typeface="Calibri"/>
              </a:rPr>
              <a:t>including on election day</a:t>
            </a:r>
            <a:r>
              <a:rPr b="0" i="0" lang="en-US" sz="3000" u="none" cap="none" strike="noStrike">
                <a:solidFill>
                  <a:schemeClr val="dk1"/>
                </a:solidFill>
                <a:latin typeface="Calibri"/>
                <a:ea typeface="Calibri"/>
                <a:cs typeface="Calibri"/>
                <a:sym typeface="Calibri"/>
              </a:rPr>
              <a:t> - as part of their assessment of the quality of the election.</a:t>
            </a:r>
          </a:p>
          <a:p>
            <a:pPr indent="-215900" lvl="0" marL="457200" marR="0" rtl="0" algn="l">
              <a:lnSpc>
                <a:spcPct val="100000"/>
              </a:lnSpc>
              <a:spcBef>
                <a:spcPts val="0"/>
              </a:spcBef>
              <a:spcAft>
                <a:spcPts val="0"/>
              </a:spcAft>
              <a:buClr>
                <a:schemeClr val="dk1"/>
              </a:buClr>
              <a:buSzPct val="100000"/>
              <a:buFont typeface="Arial"/>
              <a:buChar char="•"/>
            </a:pPr>
            <a:r>
              <a:rPr b="0" i="0" lang="en-US" sz="3000" u="none" cap="none" strike="noStrike">
                <a:solidFill>
                  <a:schemeClr val="dk1"/>
                </a:solidFill>
                <a:latin typeface="Calibri"/>
                <a:ea typeface="Calibri"/>
                <a:cs typeface="Calibri"/>
                <a:sym typeface="Calibri"/>
              </a:rPr>
              <a:t>As a tool to systematically collect data on election day, PVTs present a key method for evaluating equal and genuine opportunity for women to participate as voters and election workers.</a:t>
            </a:r>
          </a:p>
        </p:txBody>
      </p:sp>
      <p:pic>
        <p:nvPicPr>
          <p:cNvPr id="121" name="Shape 121"/>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
        <p:nvSpPr>
          <p:cNvPr id="122" name="Shape 122"/>
          <p:cNvSpPr txBox="1"/>
          <p:nvPr>
            <p:ph type="title"/>
          </p:nvPr>
        </p:nvSpPr>
        <p:spPr>
          <a:xfrm>
            <a:off x="685800" y="196091"/>
            <a:ext cx="8458200"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WHY INCLUDE GENDER IN</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 ELECTION OBSERVATION</a:t>
            </a:r>
          </a:p>
          <a:p>
            <a:pPr indent="0" lvl="0" marL="0" marR="0" rtl="0" algn="l">
              <a:lnSpc>
                <a:spcPct val="100000"/>
              </a:lnSpc>
              <a:spcBef>
                <a:spcPts val="0"/>
              </a:spcBef>
              <a:spcAft>
                <a:spcPts val="0"/>
              </a:spcAft>
              <a:buClr>
                <a:schemeClr val="dk1"/>
              </a:buClr>
              <a:buSzPct val="25000"/>
              <a:buFont typeface="Calibri"/>
              <a:buNone/>
            </a:pPr>
            <a:r>
              <a:t/>
            </a:r>
            <a:endParaRPr b="0" i="0" sz="4400" u="none" cap="none" strike="noStrike">
              <a:solidFill>
                <a:srgbClr val="003366"/>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idx="1" type="body"/>
          </p:nvPr>
        </p:nvSpPr>
        <p:spPr>
          <a:xfrm>
            <a:off x="761999" y="1808149"/>
            <a:ext cx="8448675" cy="47376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en-US" sz="3200" u="none" cap="none" strike="noStrike">
                <a:solidFill>
                  <a:schemeClr val="dk1"/>
                </a:solidFill>
                <a:latin typeface="Calibri"/>
                <a:ea typeface="Calibri"/>
                <a:cs typeface="Calibri"/>
                <a:sym typeface="Calibri"/>
              </a:rPr>
              <a:t>Democratic elections must include equal participation by women in every phase of the process, including as:</a:t>
            </a:r>
          </a:p>
          <a:p>
            <a:pPr indent="-228600" lvl="0" marL="457200" marR="0" rtl="0" algn="l">
              <a:lnSpc>
                <a:spcPct val="100000"/>
              </a:lnSpc>
              <a:spcBef>
                <a:spcPts val="0"/>
              </a:spcBef>
              <a:spcAft>
                <a:spcPts val="0"/>
              </a:spcAft>
              <a:buClr>
                <a:srgbClr val="C00000"/>
              </a:buClr>
              <a:buSzPct val="100000"/>
              <a:buFont typeface="Arial"/>
              <a:buChar char="•"/>
            </a:pPr>
            <a:r>
              <a:rPr b="0" i="0" lang="en-US" sz="3200" u="none" cap="none" strike="noStrike">
                <a:solidFill>
                  <a:srgbClr val="C00000"/>
                </a:solidFill>
                <a:latin typeface="Calibri"/>
                <a:ea typeface="Calibri"/>
                <a:cs typeface="Calibri"/>
                <a:sym typeface="Calibri"/>
              </a:rPr>
              <a:t>Voters</a:t>
            </a:r>
          </a:p>
          <a:p>
            <a:pPr indent="-228600" lvl="0" marL="457200" marR="0" rtl="0" algn="l">
              <a:lnSpc>
                <a:spcPct val="100000"/>
              </a:lnSpc>
              <a:spcBef>
                <a:spcPts val="0"/>
              </a:spcBef>
              <a:spcAft>
                <a:spcPts val="0"/>
              </a:spcAft>
              <a:buClr>
                <a:srgbClr val="C00000"/>
              </a:buClr>
              <a:buSzPct val="100000"/>
              <a:buFont typeface="Arial"/>
              <a:buChar char="•"/>
            </a:pPr>
            <a:r>
              <a:rPr b="0" i="0" lang="en-US" sz="3200" u="none" cap="none" strike="noStrike">
                <a:solidFill>
                  <a:srgbClr val="C00000"/>
                </a:solidFill>
                <a:latin typeface="Calibri"/>
                <a:ea typeface="Calibri"/>
                <a:cs typeface="Calibri"/>
                <a:sym typeface="Calibri"/>
              </a:rPr>
              <a:t>Candidates</a:t>
            </a:r>
          </a:p>
          <a:p>
            <a:pPr indent="-228600" lvl="0" marL="457200" marR="0" rtl="0" algn="l">
              <a:lnSpc>
                <a:spcPct val="100000"/>
              </a:lnSpc>
              <a:spcBef>
                <a:spcPts val="0"/>
              </a:spcBef>
              <a:spcAft>
                <a:spcPts val="0"/>
              </a:spcAft>
              <a:buClr>
                <a:srgbClr val="C00000"/>
              </a:buClr>
              <a:buSzPct val="100000"/>
              <a:buFont typeface="Arial"/>
              <a:buChar char="•"/>
            </a:pPr>
            <a:r>
              <a:rPr b="0" i="0" lang="en-US" sz="3200" u="none" cap="none" strike="noStrike">
                <a:solidFill>
                  <a:srgbClr val="C00000"/>
                </a:solidFill>
                <a:latin typeface="Calibri"/>
                <a:ea typeface="Calibri"/>
                <a:cs typeface="Calibri"/>
                <a:sym typeface="Calibri"/>
              </a:rPr>
              <a:t>Election administrators</a:t>
            </a:r>
          </a:p>
          <a:p>
            <a:pPr indent="-228600" lvl="0" marL="457200" marR="0" rtl="0" algn="l">
              <a:lnSpc>
                <a:spcPct val="100000"/>
              </a:lnSpc>
              <a:spcBef>
                <a:spcPts val="0"/>
              </a:spcBef>
              <a:spcAft>
                <a:spcPts val="0"/>
              </a:spcAft>
              <a:buClr>
                <a:srgbClr val="C00000"/>
              </a:buClr>
              <a:buSzPct val="100000"/>
              <a:buFont typeface="Arial"/>
              <a:buChar char="•"/>
            </a:pPr>
            <a:r>
              <a:rPr b="0" i="0" lang="en-US" sz="3200" u="none" cap="none" strike="noStrike">
                <a:solidFill>
                  <a:srgbClr val="C00000"/>
                </a:solidFill>
                <a:latin typeface="Calibri"/>
                <a:ea typeface="Calibri"/>
                <a:cs typeface="Calibri"/>
                <a:sym typeface="Calibri"/>
              </a:rPr>
              <a:t>Observers</a:t>
            </a:r>
          </a:p>
          <a:p>
            <a:pPr indent="0" lvl="0" marL="0" marR="0" rtl="0" algn="l">
              <a:lnSpc>
                <a:spcPct val="100000"/>
              </a:lnSpc>
              <a:spcBef>
                <a:spcPts val="0"/>
              </a:spcBef>
              <a:spcAft>
                <a:spcPts val="0"/>
              </a:spcAft>
              <a:buClr>
                <a:schemeClr val="dk1"/>
              </a:buClr>
              <a:buSzPct val="25000"/>
              <a:buFont typeface="Arial"/>
              <a:buNone/>
            </a:pPr>
            <a:r>
              <a:rPr b="0" i="0" lang="en-US" sz="3200" u="none" cap="none" strike="noStrike">
                <a:solidFill>
                  <a:schemeClr val="dk1"/>
                </a:solidFill>
                <a:latin typeface="Calibri"/>
                <a:ea typeface="Calibri"/>
                <a:cs typeface="Calibri"/>
                <a:sym typeface="Calibri"/>
              </a:rPr>
              <a:t>Women’s participation can be measured through a combination of long-term observation and PVT.</a:t>
            </a:r>
          </a:p>
        </p:txBody>
      </p:sp>
      <p:pic>
        <p:nvPicPr>
          <p:cNvPr id="129" name="Shape 129"/>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
        <p:nvSpPr>
          <p:cNvPr id="130" name="Shape 130"/>
          <p:cNvSpPr txBox="1"/>
          <p:nvPr>
            <p:ph type="title"/>
          </p:nvPr>
        </p:nvSpPr>
        <p:spPr>
          <a:xfrm>
            <a:off x="685800" y="196091"/>
            <a:ext cx="8458200"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WHY INCLUDE GENDER IN</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 ELECTION OBSERVATION</a:t>
            </a:r>
          </a:p>
          <a:p>
            <a:pPr indent="0" lvl="0" marL="0" marR="0" rtl="0" algn="l">
              <a:lnSpc>
                <a:spcPct val="100000"/>
              </a:lnSpc>
              <a:spcBef>
                <a:spcPts val="0"/>
              </a:spcBef>
              <a:spcAft>
                <a:spcPts val="0"/>
              </a:spcAft>
              <a:buClr>
                <a:schemeClr val="dk1"/>
              </a:buClr>
              <a:buSzPct val="25000"/>
              <a:buFont typeface="Calibri"/>
              <a:buNone/>
            </a:pPr>
            <a:r>
              <a:t/>
            </a:r>
            <a:endParaRPr b="0" i="0" sz="4400" u="none" cap="none" strike="noStrike">
              <a:solidFill>
                <a:srgbClr val="003366"/>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685800" y="216538"/>
            <a:ext cx="8458200"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Trebuchet MS"/>
                <a:ea typeface="Trebuchet MS"/>
                <a:cs typeface="Trebuchet MS"/>
                <a:sym typeface="Trebuchet MS"/>
              </a:rPr>
              <a:t>ELECTION OBSERVATION:</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Trebuchet MS"/>
                <a:ea typeface="Trebuchet MS"/>
                <a:cs typeface="Trebuchet MS"/>
                <a:sym typeface="Trebuchet MS"/>
              </a:rPr>
              <a:t>WOMEN AS CANDIDATES</a:t>
            </a:r>
          </a:p>
        </p:txBody>
      </p:sp>
      <p:sp>
        <p:nvSpPr>
          <p:cNvPr id="137" name="Shape 137"/>
          <p:cNvSpPr txBox="1"/>
          <p:nvPr>
            <p:ph idx="1" type="body"/>
          </p:nvPr>
        </p:nvSpPr>
        <p:spPr>
          <a:xfrm>
            <a:off x="854650" y="1897200"/>
            <a:ext cx="8355900" cy="46488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en-US" sz="3200" u="none" cap="none" strike="noStrike">
                <a:solidFill>
                  <a:schemeClr val="dk1"/>
                </a:solidFill>
                <a:latin typeface="Calibri"/>
                <a:ea typeface="Calibri"/>
                <a:cs typeface="Calibri"/>
                <a:sym typeface="Calibri"/>
              </a:rPr>
              <a:t>Observing inclusiveness in elections involves paying attention to norms and practices that affect equity in men’s and women’s ability to run for public office and can include:</a:t>
            </a:r>
          </a:p>
          <a:p>
            <a:pPr indent="-228600" lvl="0" marL="457200" marR="0" rtl="0" algn="l">
              <a:lnSpc>
                <a:spcPct val="100000"/>
              </a:lnSpc>
              <a:spcBef>
                <a:spcPts val="0"/>
              </a:spcBef>
              <a:spcAft>
                <a:spcPts val="0"/>
              </a:spcAft>
              <a:buClr>
                <a:srgbClr val="C00000"/>
              </a:buClr>
              <a:buSzPct val="100000"/>
              <a:buFont typeface="Arial"/>
              <a:buChar char="•"/>
            </a:pPr>
            <a:r>
              <a:rPr b="1" i="0" lang="en-US" sz="3200" u="none" cap="none" strike="noStrike">
                <a:solidFill>
                  <a:srgbClr val="C00000"/>
                </a:solidFill>
                <a:latin typeface="Calibri"/>
                <a:ea typeface="Calibri"/>
                <a:cs typeface="Calibri"/>
                <a:sym typeface="Calibri"/>
              </a:rPr>
              <a:t>Electoral systems</a:t>
            </a:r>
          </a:p>
          <a:p>
            <a:pPr indent="-228600" lvl="0" marL="457200" marR="0" rtl="0" algn="l">
              <a:lnSpc>
                <a:spcPct val="100000"/>
              </a:lnSpc>
              <a:spcBef>
                <a:spcPts val="0"/>
              </a:spcBef>
              <a:spcAft>
                <a:spcPts val="0"/>
              </a:spcAft>
              <a:buClr>
                <a:srgbClr val="C00000"/>
              </a:buClr>
              <a:buSzPct val="100000"/>
              <a:buFont typeface="Arial"/>
              <a:buChar char="•"/>
            </a:pPr>
            <a:r>
              <a:rPr b="1" i="0" lang="en-US" sz="3200" u="none" cap="none" strike="noStrike">
                <a:solidFill>
                  <a:srgbClr val="C00000"/>
                </a:solidFill>
                <a:latin typeface="Calibri"/>
                <a:ea typeface="Calibri"/>
                <a:cs typeface="Calibri"/>
                <a:sym typeface="Calibri"/>
              </a:rPr>
              <a:t>Political party practices</a:t>
            </a:r>
          </a:p>
          <a:p>
            <a:pPr indent="-228600" lvl="0" marL="457200" marR="0" rtl="0" algn="l">
              <a:lnSpc>
                <a:spcPct val="100000"/>
              </a:lnSpc>
              <a:spcBef>
                <a:spcPts val="0"/>
              </a:spcBef>
              <a:spcAft>
                <a:spcPts val="0"/>
              </a:spcAft>
              <a:buClr>
                <a:srgbClr val="C00000"/>
              </a:buClr>
              <a:buSzPct val="100000"/>
              <a:buFont typeface="Arial"/>
              <a:buChar char="•"/>
            </a:pPr>
            <a:r>
              <a:rPr b="1" i="0" lang="en-US" sz="3200" u="none" cap="none" strike="noStrike">
                <a:solidFill>
                  <a:srgbClr val="C00000"/>
                </a:solidFill>
                <a:latin typeface="Calibri"/>
                <a:ea typeface="Calibri"/>
                <a:cs typeface="Calibri"/>
                <a:sym typeface="Calibri"/>
              </a:rPr>
              <a:t>Political-electoral financing systems</a:t>
            </a:r>
          </a:p>
          <a:p>
            <a:pPr indent="-228600" lvl="0" marL="457200" marR="0" rtl="0" algn="l">
              <a:lnSpc>
                <a:spcPct val="100000"/>
              </a:lnSpc>
              <a:spcBef>
                <a:spcPts val="0"/>
              </a:spcBef>
              <a:spcAft>
                <a:spcPts val="0"/>
              </a:spcAft>
              <a:buClr>
                <a:srgbClr val="C00000"/>
              </a:buClr>
              <a:buSzPct val="100000"/>
              <a:buFont typeface="Arial"/>
              <a:buChar char="•"/>
            </a:pPr>
            <a:r>
              <a:rPr b="1" i="0" lang="en-US" sz="3200" u="none" cap="none" strike="noStrike">
                <a:solidFill>
                  <a:srgbClr val="C00000"/>
                </a:solidFill>
                <a:latin typeface="Calibri"/>
                <a:ea typeface="Calibri"/>
                <a:cs typeface="Calibri"/>
                <a:sym typeface="Calibri"/>
              </a:rPr>
              <a:t>Traditional and social media coverage</a:t>
            </a:r>
          </a:p>
        </p:txBody>
      </p:sp>
      <p:pic>
        <p:nvPicPr>
          <p:cNvPr id="138" name="Shape 138"/>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ph type="title"/>
          </p:nvPr>
        </p:nvSpPr>
        <p:spPr>
          <a:xfrm>
            <a:off x="685800" y="216538"/>
            <a:ext cx="8458200"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Trebuchet MS"/>
                <a:ea typeface="Trebuchet MS"/>
                <a:cs typeface="Trebuchet MS"/>
                <a:sym typeface="Trebuchet MS"/>
              </a:rPr>
              <a:t>ELECTION OBSERVATION:</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Trebuchet MS"/>
                <a:ea typeface="Trebuchet MS"/>
                <a:cs typeface="Trebuchet MS"/>
                <a:sym typeface="Trebuchet MS"/>
              </a:rPr>
              <a:t>ELECTION ADMINISTRATION</a:t>
            </a:r>
          </a:p>
        </p:txBody>
      </p:sp>
      <p:sp>
        <p:nvSpPr>
          <p:cNvPr id="145" name="Shape 145"/>
          <p:cNvSpPr txBox="1"/>
          <p:nvPr>
            <p:ph idx="1" type="body"/>
          </p:nvPr>
        </p:nvSpPr>
        <p:spPr>
          <a:xfrm>
            <a:off x="762000" y="1897200"/>
            <a:ext cx="5522699" cy="4648800"/>
          </a:xfrm>
          <a:prstGeom prst="rect">
            <a:avLst/>
          </a:prstGeom>
          <a:noFill/>
          <a:ln>
            <a:noFill/>
          </a:ln>
        </p:spPr>
        <p:txBody>
          <a:bodyPr anchorCtr="0" anchor="t" bIns="91425" lIns="91425" rIns="91425" tIns="91425">
            <a:noAutofit/>
          </a:bodyPr>
          <a:lstStyle/>
          <a:p>
            <a:pPr indent="-368300" lvl="0" marL="457200" marR="0" rtl="0" algn="l">
              <a:lnSpc>
                <a:spcPct val="100000"/>
              </a:lnSpc>
              <a:spcBef>
                <a:spcPts val="0"/>
              </a:spcBef>
              <a:spcAft>
                <a:spcPts val="0"/>
              </a:spcAft>
              <a:buClr>
                <a:schemeClr val="dk1"/>
              </a:buClr>
              <a:buSzPct val="100000"/>
              <a:buFont typeface="Calibri"/>
              <a:buChar char="•"/>
            </a:pPr>
            <a:r>
              <a:rPr b="0" i="0" lang="en-US" sz="2200" u="none" cap="none" strike="noStrike">
                <a:solidFill>
                  <a:schemeClr val="dk1"/>
                </a:solidFill>
                <a:latin typeface="Calibri"/>
                <a:ea typeface="Calibri"/>
                <a:cs typeface="Calibri"/>
                <a:sym typeface="Calibri"/>
              </a:rPr>
              <a:t>Assess the number of women in election administration: </a:t>
            </a:r>
          </a:p>
          <a:p>
            <a:pPr indent="-368300" lvl="1" marL="914400" marR="0" rtl="0" algn="l">
              <a:lnSpc>
                <a:spcPct val="100000"/>
              </a:lnSpc>
              <a:spcBef>
                <a:spcPts val="0"/>
              </a:spcBef>
              <a:spcAft>
                <a:spcPts val="0"/>
              </a:spcAft>
              <a:buClr>
                <a:schemeClr val="dk1"/>
              </a:buClr>
              <a:buSzPct val="100000"/>
              <a:buFont typeface="Calibri"/>
              <a:buChar char="–"/>
            </a:pPr>
            <a:r>
              <a:rPr b="1" i="0" lang="en-US" sz="2200" u="none" cap="none" strike="noStrike">
                <a:solidFill>
                  <a:srgbClr val="C00000"/>
                </a:solidFill>
                <a:latin typeface="Calibri"/>
                <a:ea typeface="Calibri"/>
                <a:cs typeface="Calibri"/>
                <a:sym typeface="Calibri"/>
              </a:rPr>
              <a:t>How many women are in leadership and decision-making roles at polling stations?</a:t>
            </a:r>
          </a:p>
          <a:p>
            <a:pPr indent="-368300" lvl="0" marL="457200" marR="0" rtl="0" algn="l">
              <a:lnSpc>
                <a:spcPct val="100000"/>
              </a:lnSpc>
              <a:spcBef>
                <a:spcPts val="0"/>
              </a:spcBef>
              <a:spcAft>
                <a:spcPts val="0"/>
              </a:spcAft>
              <a:buClr>
                <a:schemeClr val="dk1"/>
              </a:buClr>
              <a:buSzPct val="100000"/>
              <a:buFont typeface="Calibri"/>
              <a:buChar char="•"/>
            </a:pPr>
            <a:r>
              <a:rPr b="0" i="0" lang="en-US" sz="2200" u="none" cap="none" strike="noStrike">
                <a:solidFill>
                  <a:schemeClr val="dk1"/>
                </a:solidFill>
                <a:latin typeface="Calibri"/>
                <a:ea typeface="Calibri"/>
                <a:cs typeface="Calibri"/>
                <a:sym typeface="Calibri"/>
              </a:rPr>
              <a:t>Women should have the ability to participate as election observers, commission members, poll workers, etc.</a:t>
            </a:r>
          </a:p>
          <a:p>
            <a:pPr indent="-368300" lvl="0" marL="457200" marR="0" rtl="0" algn="l">
              <a:lnSpc>
                <a:spcPct val="100000"/>
              </a:lnSpc>
              <a:spcBef>
                <a:spcPts val="0"/>
              </a:spcBef>
              <a:spcAft>
                <a:spcPts val="0"/>
              </a:spcAft>
              <a:buClr>
                <a:schemeClr val="dk1"/>
              </a:buClr>
              <a:buSzPct val="100000"/>
              <a:buFont typeface="Arial"/>
              <a:buChar char="•"/>
            </a:pPr>
            <a:r>
              <a:rPr b="0" i="0" lang="en-US" sz="2200" u="none" cap="none" strike="noStrike">
                <a:solidFill>
                  <a:schemeClr val="dk1"/>
                </a:solidFill>
                <a:latin typeface="Calibri"/>
                <a:ea typeface="Calibri"/>
                <a:cs typeface="Calibri"/>
                <a:sym typeface="Calibri"/>
              </a:rPr>
              <a:t>Assess the election administration’s </a:t>
            </a:r>
            <a:r>
              <a:rPr b="1" i="0" lang="en-US" sz="2200" u="none" cap="none" strike="noStrike">
                <a:solidFill>
                  <a:srgbClr val="C00000"/>
                </a:solidFill>
                <a:latin typeface="Calibri"/>
                <a:ea typeface="Calibri"/>
                <a:cs typeface="Calibri"/>
                <a:sym typeface="Calibri"/>
              </a:rPr>
              <a:t>awareness</a:t>
            </a:r>
            <a:r>
              <a:rPr b="0" i="0" lang="en-US" sz="2200" u="none" cap="none" strike="noStrike">
                <a:solidFill>
                  <a:schemeClr val="dk1"/>
                </a:solidFill>
                <a:latin typeface="Calibri"/>
                <a:ea typeface="Calibri"/>
                <a:cs typeface="Calibri"/>
                <a:sym typeface="Calibri"/>
              </a:rPr>
              <a:t> of barriers for women.</a:t>
            </a:r>
          </a:p>
          <a:p>
            <a:pPr indent="-368300" lvl="0" marL="457200" marR="0" rtl="0" algn="l">
              <a:lnSpc>
                <a:spcPct val="100000"/>
              </a:lnSpc>
              <a:spcBef>
                <a:spcPts val="0"/>
              </a:spcBef>
              <a:spcAft>
                <a:spcPts val="0"/>
              </a:spcAft>
              <a:buClr>
                <a:schemeClr val="dk1"/>
              </a:buClr>
              <a:buSzPct val="100000"/>
              <a:buFont typeface="Arial"/>
              <a:buChar char="•"/>
            </a:pPr>
            <a:r>
              <a:rPr b="0" i="0" lang="en-US" sz="2200" u="none" cap="none" strike="noStrike">
                <a:solidFill>
                  <a:schemeClr val="dk1"/>
                </a:solidFill>
                <a:latin typeface="Calibri"/>
                <a:ea typeface="Calibri"/>
                <a:cs typeface="Calibri"/>
                <a:sym typeface="Calibri"/>
              </a:rPr>
              <a:t>Gauge the </a:t>
            </a:r>
            <a:r>
              <a:rPr b="1" i="0" lang="en-US" sz="2200" u="none" cap="none" strike="noStrike">
                <a:solidFill>
                  <a:srgbClr val="C00000"/>
                </a:solidFill>
                <a:latin typeface="Calibri"/>
                <a:ea typeface="Calibri"/>
                <a:cs typeface="Calibri"/>
                <a:sym typeface="Calibri"/>
              </a:rPr>
              <a:t>responsiveness</a:t>
            </a:r>
            <a:r>
              <a:rPr b="0" i="0" lang="en-US" sz="2200" u="none" cap="none" strike="noStrike">
                <a:solidFill>
                  <a:schemeClr val="dk1"/>
                </a:solidFill>
                <a:latin typeface="Calibri"/>
                <a:ea typeface="Calibri"/>
                <a:cs typeface="Calibri"/>
                <a:sym typeface="Calibri"/>
              </a:rPr>
              <a:t> of administrators to any related issues that may arise on election day.</a:t>
            </a:r>
          </a:p>
        </p:txBody>
      </p:sp>
      <p:pic>
        <p:nvPicPr>
          <p:cNvPr id="146" name="Shape 146"/>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pic>
        <p:nvPicPr>
          <p:cNvPr id="147" name="Shape 147"/>
          <p:cNvPicPr preferRelativeResize="0"/>
          <p:nvPr/>
        </p:nvPicPr>
        <p:blipFill rotWithShape="1">
          <a:blip r:embed="rId4">
            <a:alphaModFix/>
          </a:blip>
          <a:srcRect b="0" l="0" r="0" t="0"/>
          <a:stretch/>
        </p:blipFill>
        <p:spPr>
          <a:xfrm>
            <a:off x="6149550" y="2541225"/>
            <a:ext cx="2874000" cy="2832599"/>
          </a:xfrm>
          <a:prstGeom prst="rect">
            <a:avLst/>
          </a:prstGeom>
          <a:noFill/>
          <a:ln>
            <a:noFill/>
          </a:ln>
        </p:spPr>
      </p:pic>
      <p:sp>
        <p:nvSpPr>
          <p:cNvPr id="148" name="Shape 148"/>
          <p:cNvSpPr txBox="1"/>
          <p:nvPr/>
        </p:nvSpPr>
        <p:spPr>
          <a:xfrm>
            <a:off x="6676950" y="5295878"/>
            <a:ext cx="1819200" cy="2903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1" lang="en-US" sz="1000" u="none" cap="none" strike="noStrike">
                <a:solidFill>
                  <a:srgbClr val="000000"/>
                </a:solidFill>
                <a:latin typeface="Arial"/>
                <a:ea typeface="Arial"/>
                <a:cs typeface="Arial"/>
                <a:sym typeface="Arial"/>
              </a:rPr>
              <a:t>Picture Source: ACE Project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3" name="Shape 153"/>
        <p:cNvGrpSpPr/>
        <p:nvPr/>
      </p:nvGrpSpPr>
      <p:grpSpPr>
        <a:xfrm>
          <a:off x="0" y="0"/>
          <a:ext cx="0" cy="0"/>
          <a:chOff x="0" y="0"/>
          <a:chExt cx="0" cy="0"/>
        </a:xfrm>
      </p:grpSpPr>
      <p:sp>
        <p:nvSpPr>
          <p:cNvPr id="154" name="Shape 154"/>
          <p:cNvSpPr txBox="1"/>
          <p:nvPr>
            <p:ph type="title"/>
          </p:nvPr>
        </p:nvSpPr>
        <p:spPr>
          <a:xfrm>
            <a:off x="685800" y="196100"/>
            <a:ext cx="8448600" cy="7635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ELECTION OBSERVATION:</a:t>
            </a:r>
          </a:p>
          <a:p>
            <a:pPr indent="0" lvl="0" marL="0" marR="0" rtl="0" algn="ctr">
              <a:lnSpc>
                <a:spcPct val="100000"/>
              </a:lnSpc>
              <a:spcBef>
                <a:spcPts val="0"/>
              </a:spcBef>
              <a:spcAft>
                <a:spcPts val="0"/>
              </a:spcAft>
              <a:buClr>
                <a:schemeClr val="dk1"/>
              </a:buClr>
              <a:buSzPct val="25000"/>
              <a:buFont typeface="Calibri"/>
              <a:buNone/>
            </a:pPr>
            <a:r>
              <a:rPr b="0" i="0" lang="en-US" sz="4400" u="none" cap="none" strike="noStrike">
                <a:solidFill>
                  <a:srgbClr val="003366"/>
                </a:solidFill>
                <a:latin typeface="Calibri"/>
                <a:ea typeface="Calibri"/>
                <a:cs typeface="Calibri"/>
                <a:sym typeface="Calibri"/>
              </a:rPr>
              <a:t>WOMEN AS VOTERS</a:t>
            </a:r>
          </a:p>
        </p:txBody>
      </p:sp>
      <p:sp>
        <p:nvSpPr>
          <p:cNvPr id="155" name="Shape 155"/>
          <p:cNvSpPr txBox="1"/>
          <p:nvPr>
            <p:ph idx="1" type="body"/>
          </p:nvPr>
        </p:nvSpPr>
        <p:spPr>
          <a:xfrm>
            <a:off x="761999" y="1692450"/>
            <a:ext cx="8448675" cy="4853700"/>
          </a:xfrm>
          <a:prstGeom prst="rect">
            <a:avLst/>
          </a:prstGeom>
          <a:noFill/>
          <a:ln>
            <a:noFill/>
          </a:ln>
        </p:spPr>
        <p:txBody>
          <a:bodyPr anchorCtr="0" anchor="t" bIns="91425" lIns="91425" rIns="91425" tIns="91425">
            <a:noAutofit/>
          </a:bodyPr>
          <a:lstStyle/>
          <a:p>
            <a:pPr indent="-431800" lvl="0" marL="457200" marR="0" rtl="0" algn="l">
              <a:lnSpc>
                <a:spcPct val="100000"/>
              </a:lnSpc>
              <a:spcBef>
                <a:spcPts val="0"/>
              </a:spcBef>
              <a:spcAft>
                <a:spcPts val="0"/>
              </a:spcAft>
              <a:buClr>
                <a:srgbClr val="000000"/>
              </a:buClr>
              <a:buSzPct val="100000"/>
              <a:buFont typeface="Calibri"/>
              <a:buChar char="•"/>
            </a:pPr>
            <a:r>
              <a:rPr b="0" i="0" lang="en-US" sz="3200" u="none" cap="none" strike="noStrike">
                <a:solidFill>
                  <a:srgbClr val="000000"/>
                </a:solidFill>
                <a:latin typeface="Calibri"/>
                <a:ea typeface="Calibri"/>
                <a:cs typeface="Calibri"/>
                <a:sym typeface="Calibri"/>
              </a:rPr>
              <a:t>Observing the inclusiveness of voting requires assessing whether men and women have equal access to:</a:t>
            </a:r>
          </a:p>
          <a:p>
            <a:pPr indent="-419100" lvl="1" marL="914400" marR="0" rtl="0" algn="l">
              <a:lnSpc>
                <a:spcPct val="100000"/>
              </a:lnSpc>
              <a:spcBef>
                <a:spcPts val="0"/>
              </a:spcBef>
              <a:spcAft>
                <a:spcPts val="0"/>
              </a:spcAft>
              <a:buClr>
                <a:srgbClr val="C00000"/>
              </a:buClr>
              <a:buSzPct val="100000"/>
              <a:buFont typeface="Arial"/>
              <a:buChar char="–"/>
            </a:pPr>
            <a:r>
              <a:rPr b="0" i="0" lang="en-US" sz="3000" u="none" cap="none" strike="noStrike">
                <a:solidFill>
                  <a:srgbClr val="C00000"/>
                </a:solidFill>
                <a:latin typeface="Calibri"/>
                <a:ea typeface="Calibri"/>
                <a:cs typeface="Calibri"/>
                <a:sym typeface="Calibri"/>
              </a:rPr>
              <a:t>Voting locations</a:t>
            </a:r>
          </a:p>
          <a:p>
            <a:pPr indent="-419100" lvl="1" marL="914400" marR="0" rtl="0" algn="l">
              <a:lnSpc>
                <a:spcPct val="100000"/>
              </a:lnSpc>
              <a:spcBef>
                <a:spcPts val="0"/>
              </a:spcBef>
              <a:spcAft>
                <a:spcPts val="0"/>
              </a:spcAft>
              <a:buClr>
                <a:srgbClr val="C00000"/>
              </a:buClr>
              <a:buSzPct val="100000"/>
              <a:buFont typeface="Arial"/>
              <a:buChar char="–"/>
            </a:pPr>
            <a:r>
              <a:rPr b="0" i="0" lang="en-US" sz="3000" u="none" cap="none" strike="noStrike">
                <a:solidFill>
                  <a:srgbClr val="C00000"/>
                </a:solidFill>
                <a:latin typeface="Calibri"/>
                <a:ea typeface="Calibri"/>
                <a:cs typeface="Calibri"/>
                <a:sym typeface="Calibri"/>
              </a:rPr>
              <a:t>Voting and verification processes</a:t>
            </a:r>
          </a:p>
          <a:p>
            <a:pPr indent="-419100" lvl="1" marL="914400" marR="0" rtl="0" algn="l">
              <a:lnSpc>
                <a:spcPct val="100000"/>
              </a:lnSpc>
              <a:spcBef>
                <a:spcPts val="0"/>
              </a:spcBef>
              <a:spcAft>
                <a:spcPts val="0"/>
              </a:spcAft>
              <a:buClr>
                <a:srgbClr val="C00000"/>
              </a:buClr>
              <a:buSzPct val="100000"/>
              <a:buFont typeface="Arial"/>
              <a:buChar char="–"/>
            </a:pPr>
            <a:r>
              <a:rPr b="0" i="0" lang="en-US" sz="3000" u="none" cap="none" strike="noStrike">
                <a:solidFill>
                  <a:srgbClr val="C00000"/>
                </a:solidFill>
                <a:latin typeface="Calibri"/>
                <a:ea typeface="Calibri"/>
                <a:cs typeface="Calibri"/>
                <a:sym typeface="Calibri"/>
              </a:rPr>
              <a:t>Complaint processes</a:t>
            </a:r>
          </a:p>
          <a:p>
            <a:pPr indent="-431800" lvl="0" marL="457200" marR="0" rtl="0" algn="l">
              <a:lnSpc>
                <a:spcPct val="100000"/>
              </a:lnSpc>
              <a:spcBef>
                <a:spcPts val="0"/>
              </a:spcBef>
              <a:spcAft>
                <a:spcPts val="0"/>
              </a:spcAft>
              <a:buClr>
                <a:srgbClr val="000000"/>
              </a:buClr>
              <a:buSzPct val="100000"/>
              <a:buFont typeface="Calibri"/>
              <a:buChar char="•"/>
            </a:pPr>
            <a:r>
              <a:rPr b="0" i="0" lang="en-US" sz="3200" u="none" cap="none" strike="noStrike">
                <a:solidFill>
                  <a:schemeClr val="dk1"/>
                </a:solidFill>
                <a:latin typeface="Calibri"/>
                <a:ea typeface="Calibri"/>
                <a:cs typeface="Calibri"/>
                <a:sym typeface="Calibri"/>
              </a:rPr>
              <a:t>This includes recording and analyzing incidents of threats, intimidation or actual violence against women voters at polling stations.</a:t>
            </a:r>
          </a:p>
        </p:txBody>
      </p:sp>
      <p:pic>
        <p:nvPicPr>
          <p:cNvPr id="156" name="Shape 156"/>
          <p:cNvPicPr preferRelativeResize="0"/>
          <p:nvPr/>
        </p:nvPicPr>
        <p:blipFill rotWithShape="1">
          <a:blip r:embed="rId3">
            <a:alphaModFix/>
          </a:blip>
          <a:srcRect b="0" l="0" r="0" t="0"/>
          <a:stretch/>
        </p:blipFill>
        <p:spPr>
          <a:xfrm>
            <a:off x="6648600" y="6567596"/>
            <a:ext cx="2495399" cy="29039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