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51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970337" y="0"/>
            <a:ext cx="3038475" cy="465137"/>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Calibri"/>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181100" y="696912"/>
            <a:ext cx="4649787"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6" name="Shape 6"/>
          <p:cNvSpPr txBox="1"/>
          <p:nvPr>
            <p:ph idx="1" type="body"/>
          </p:nvPr>
        </p:nvSpPr>
        <p:spPr>
          <a:xfrm>
            <a:off x="701675" y="4416425"/>
            <a:ext cx="5608637" cy="418306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1pPr>
            <a:lvl2pPr indent="0" lvl="1" marL="457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spcBef>
                <a:spcPts val="0"/>
              </a:spcBef>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8829675"/>
            <a:ext cx="3038475" cy="4651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970337" y="8829675"/>
            <a:ext cx="3038475" cy="465137"/>
          </a:xfrm>
          <a:prstGeom prst="rect">
            <a:avLst/>
          </a:prstGeom>
          <a:noFill/>
          <a:ln>
            <a:noFill/>
          </a:ln>
        </p:spPr>
        <p:txBody>
          <a:bodyPr anchorCtr="0" anchor="b" bIns="46200" lIns="92425" rIns="92425" tIns="462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701675" y="4416425"/>
            <a:ext cx="5608637" cy="418306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1" lang="en-US" sz="1800" u="none" cap="none" strike="noStrike">
                <a:solidFill>
                  <a:schemeClr val="dk1"/>
                </a:solidFill>
                <a:latin typeface="Arial"/>
                <a:ea typeface="Arial"/>
                <a:cs typeface="Arial"/>
                <a:sym typeface="Arial"/>
              </a:rPr>
              <a:t>This tool was developed by Caroline Hubbard and Claire DeSoi for NDI's Votes Without Violence program and toolkit.</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90" name="Shape 9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64" name="Shape 16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65" name="Shape 16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72" name="Shape 17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73" name="Shape 17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82" name="Shape 18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83" name="Shape 18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90" name="Shape 19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ADDITIONAL NOTE: </a:t>
            </a:r>
            <a:r>
              <a:rPr b="0" i="0" lang="en-US" sz="1800" u="none" cap="none" strike="noStrike">
                <a:solidFill>
                  <a:schemeClr val="dk1"/>
                </a:solidFill>
                <a:latin typeface="Arial"/>
                <a:ea typeface="Arial"/>
                <a:cs typeface="Arial"/>
                <a:sym typeface="Arial"/>
              </a:rPr>
              <a:t>The Ministry of the Interior ended up implementing a mobile registration initiative in the five regions with the lowest registration rates. This helped 16,000 women seeking to register to obtain their necessary birth certificates.</a:t>
            </a:r>
          </a:p>
        </p:txBody>
      </p:sp>
      <p:sp>
        <p:nvSpPr>
          <p:cNvPr id="191" name="Shape 19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98" name="Shape 19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Make sure to </a:t>
            </a:r>
            <a:r>
              <a:rPr b="1" i="0" lang="en-US" sz="1800" u="none" cap="none" strike="noStrike">
                <a:solidFill>
                  <a:schemeClr val="dk1"/>
                </a:solidFill>
                <a:latin typeface="Arial"/>
                <a:ea typeface="Arial"/>
                <a:cs typeface="Arial"/>
                <a:sym typeface="Arial"/>
              </a:rPr>
              <a:t>define </a:t>
            </a:r>
            <a:r>
              <a:rPr b="0" i="0" lang="en-US" sz="1800" u="none" cap="none" strike="noStrike">
                <a:solidFill>
                  <a:schemeClr val="dk1"/>
                </a:solidFill>
                <a:latin typeface="Arial"/>
                <a:ea typeface="Arial"/>
                <a:cs typeface="Arial"/>
                <a:sym typeface="Arial"/>
              </a:rPr>
              <a:t>family and proxy voting when presenting</a:t>
            </a:r>
          </a:p>
        </p:txBody>
      </p:sp>
      <p:sp>
        <p:nvSpPr>
          <p:cNvPr id="199" name="Shape 19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06" name="Shape 20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07" name="Shape 20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14" name="Shape 21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15" name="Shape 21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22" name="Shape 22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23" name="Shape 22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30" name="Shape 23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400" u="none" cap="none" strike="noStrike">
                <a:solidFill>
                  <a:schemeClr val="dk1"/>
                </a:solidFill>
                <a:latin typeface="Arial"/>
                <a:ea typeface="Arial"/>
                <a:cs typeface="Arial"/>
                <a:sym typeface="Arial"/>
              </a:rPr>
              <a:t>TRAINER NOTE: </a:t>
            </a:r>
            <a:r>
              <a:rPr b="0" i="0" lang="en-US" sz="1400" u="none" cap="none" strike="noStrike">
                <a:solidFill>
                  <a:schemeClr val="dk1"/>
                </a:solidFill>
                <a:latin typeface="Arial"/>
                <a:ea typeface="Arial"/>
                <a:cs typeface="Arial"/>
                <a:sym typeface="Arial"/>
              </a:rPr>
              <a:t>If you are conducting this as a training, ask the group: How do these images target women or not target women? Who is in the image? Are both women and men represented?</a:t>
            </a:r>
          </a:p>
        </p:txBody>
      </p:sp>
      <p:sp>
        <p:nvSpPr>
          <p:cNvPr id="231" name="Shape 23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39" name="Shape 23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40" name="Shape 24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97" name="Shape 9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800" u="none" cap="none" strike="noStrike">
                <a:solidFill>
                  <a:srgbClr val="003366"/>
                </a:solidFill>
                <a:latin typeface="Arial"/>
                <a:ea typeface="Arial"/>
                <a:cs typeface="Arial"/>
                <a:sym typeface="Arial"/>
              </a:rPr>
              <a:t>TRAINER NOTE: </a:t>
            </a:r>
            <a:r>
              <a:rPr b="0" i="0" lang="en-US" sz="1800" u="none" cap="none" strike="noStrike">
                <a:solidFill>
                  <a:srgbClr val="003366"/>
                </a:solidFill>
                <a:latin typeface="Arial"/>
                <a:ea typeface="Arial"/>
                <a:cs typeface="Arial"/>
                <a:sym typeface="Arial"/>
              </a:rPr>
              <a:t>You may also wish to ask participants what expectations they have for the session. What do they hope to learn or gain from it? You can then relate their expectations to the objectives and suggest how unrelated expectations might be met in other ways.</a:t>
            </a:r>
          </a:p>
        </p:txBody>
      </p:sp>
      <p:sp>
        <p:nvSpPr>
          <p:cNvPr id="98" name="Shape 9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46" name="Shape 24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For an election process to be democratic, it must include the equal participation of both men and women - as </a:t>
            </a:r>
            <a:r>
              <a:rPr b="1" i="0" lang="en-US" sz="1800" u="sng" cap="none" strike="noStrike">
                <a:solidFill>
                  <a:schemeClr val="dk1"/>
                </a:solidFill>
                <a:latin typeface="Arial"/>
                <a:ea typeface="Arial"/>
                <a:cs typeface="Arial"/>
                <a:sym typeface="Arial"/>
              </a:rPr>
              <a:t>voters, candidates, election administrators and observers</a:t>
            </a:r>
            <a:r>
              <a:rPr b="1" i="0" lang="en-US" sz="1800" u="none" cap="none" strike="noStrike">
                <a:solidFill>
                  <a:schemeClr val="dk1"/>
                </a:solidFill>
                <a:latin typeface="Arial"/>
                <a:ea typeface="Arial"/>
                <a:cs typeface="Arial"/>
                <a:sym typeface="Arial"/>
              </a:rPr>
              <a:t>. </a:t>
            </a:r>
          </a:p>
          <a:p>
            <a:pPr indent="0" lvl="0" marL="0" marR="0" rtl="0" algn="l">
              <a:spcBef>
                <a:spcPts val="0"/>
              </a:spcBef>
              <a:spcAft>
                <a:spcPts val="0"/>
              </a:spcAft>
              <a:buClr>
                <a:schemeClr val="dk1"/>
              </a:buClr>
              <a:buSzPct val="25000"/>
              <a:buFont typeface="Arial"/>
              <a:buNone/>
            </a:pPr>
            <a:r>
              <a:t/>
            </a:r>
            <a:endParaRPr b="1"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An observation should look at women’s participation in all phases of the electoral cycle as voters, candidates, election administrators and observers.</a:t>
            </a:r>
          </a:p>
        </p:txBody>
      </p:sp>
      <p:sp>
        <p:nvSpPr>
          <p:cNvPr id="247" name="Shape 24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54" name="Shape 25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55" name="Shape 25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64" name="Shape 264"/>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400" u="none" cap="none" strike="noStrike">
                <a:solidFill>
                  <a:schemeClr val="dk1"/>
                </a:solidFill>
                <a:latin typeface="Arial"/>
                <a:ea typeface="Arial"/>
                <a:cs typeface="Arial"/>
                <a:sym typeface="Arial"/>
              </a:rPr>
              <a:t>TRAINER NOTE: </a:t>
            </a:r>
            <a:r>
              <a:rPr b="0" i="0" lang="en-US" sz="1400" u="none" cap="none" strike="noStrike">
                <a:solidFill>
                  <a:schemeClr val="dk1"/>
                </a:solidFill>
                <a:latin typeface="Arial"/>
                <a:ea typeface="Arial"/>
                <a:cs typeface="Arial"/>
                <a:sym typeface="Arial"/>
              </a:rPr>
              <a:t>When conducting this training, ask the audience: what are some ways/examples of how women are portrayed in the media that you think could be considered discriminatory or unfair? For example: talking about what they are wearing, focusing on their expression or emotions (such as tears).</a:t>
            </a:r>
          </a:p>
        </p:txBody>
      </p:sp>
      <p:sp>
        <p:nvSpPr>
          <p:cNvPr id="265" name="Shape 265"/>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75" name="Shape 27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Election observers should take note of the number of women represented in the election administration at the central, regional and polling station levels, as well as the number who are in leadership and decision-making roles.</a:t>
            </a:r>
          </a:p>
          <a:p>
            <a:pPr indent="0" lvl="0" marL="0" marR="0" rtl="0" algn="l">
              <a:spcBef>
                <a:spcPts val="0"/>
              </a:spcBef>
              <a:spcAft>
                <a:spcPts val="0"/>
              </a:spcAft>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TRAINER NOTE:</a:t>
            </a:r>
            <a:r>
              <a:rPr b="0" i="0" lang="en-US" sz="1800" u="none" cap="none" strike="noStrike">
                <a:solidFill>
                  <a:schemeClr val="dk1"/>
                </a:solidFill>
                <a:latin typeface="Arial"/>
                <a:ea typeface="Arial"/>
                <a:cs typeface="Arial"/>
                <a:sym typeface="Arial"/>
              </a:rPr>
              <a:t> At this point, you may wish to discuss the composition of the election administration (from the commission itself to regional offices and poll workers) and whether the structure/leadership have an individual focused on gender.</a:t>
            </a:r>
          </a:p>
        </p:txBody>
      </p:sp>
      <p:sp>
        <p:nvSpPr>
          <p:cNvPr id="276" name="Shape 27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85" name="Shape 28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86" name="Shape 28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295" name="Shape 29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296" name="Shape 29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03" name="Shape 30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16510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04" name="Shape 30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13" name="Shape 31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ADDITIONAL NOTES: </a:t>
            </a:r>
            <a:r>
              <a:rPr b="0" i="0" lang="en-US" sz="1800" u="none" cap="none" strike="noStrike">
                <a:solidFill>
                  <a:schemeClr val="dk1"/>
                </a:solidFill>
                <a:latin typeface="Arial"/>
                <a:ea typeface="Arial"/>
                <a:cs typeface="Arial"/>
                <a:sym typeface="Arial"/>
              </a:rPr>
              <a:t>When able, observer groups would also investigate the system for filing election grievances and determine whether there are any particular obstacles affecting women’s access to complaint mechanisms.</a:t>
            </a:r>
          </a:p>
          <a:p>
            <a:pPr indent="0" lvl="0" marL="0" marR="0" rtl="0" algn="l">
              <a:spcBef>
                <a:spcPts val="0"/>
              </a:spcBef>
              <a:spcAft>
                <a:spcPts val="0"/>
              </a:spcAft>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Women’s organizations and other civil society groups with a gender-related focus are a resource for observers on issues related to women’s participation.</a:t>
            </a:r>
          </a:p>
        </p:txBody>
      </p:sp>
      <p:sp>
        <p:nvSpPr>
          <p:cNvPr id="314" name="Shape 31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21" name="Shape 32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ADDITIONAL NOTES: </a:t>
            </a:r>
            <a:r>
              <a:rPr b="0" i="0" lang="en-US" sz="1800" u="none" cap="none" strike="noStrike">
                <a:solidFill>
                  <a:schemeClr val="dk1"/>
                </a:solidFill>
                <a:latin typeface="Arial"/>
                <a:ea typeface="Arial"/>
                <a:cs typeface="Arial"/>
                <a:sym typeface="Arial"/>
              </a:rPr>
              <a:t>What is the track record of how women have participated in the voting process? Have they voted in the same proportion as men?</a:t>
            </a: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Did previous voter education programs specifically target women voters? Have political parties reached their quotas (if they have them)?</a:t>
            </a:r>
          </a:p>
        </p:txBody>
      </p:sp>
      <p:sp>
        <p:nvSpPr>
          <p:cNvPr id="322" name="Shape 32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29" name="Shape 32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ADDITIONAL NOTES: </a:t>
            </a:r>
            <a:r>
              <a:rPr b="0" i="0" lang="en-US" sz="1800" u="none" cap="none" strike="noStrike">
                <a:solidFill>
                  <a:schemeClr val="dk1"/>
                </a:solidFill>
                <a:latin typeface="Arial"/>
                <a:ea typeface="Arial"/>
                <a:cs typeface="Arial"/>
                <a:sym typeface="Arial"/>
              </a:rPr>
              <a:t>What is the track record of how women have participated in the voting process? Have they voted in the same proportion as men?</a:t>
            </a:r>
          </a:p>
          <a:p>
            <a:pPr indent="0" lvl="0" marL="0" marR="0" rtl="0" algn="l">
              <a:spcBef>
                <a:spcPts val="0"/>
              </a:spcBef>
              <a:buClr>
                <a:schemeClr val="dk1"/>
              </a:buClr>
              <a:buSzPct val="25000"/>
              <a:buFont typeface="Arial"/>
              <a:buNone/>
            </a:pPr>
            <a:r>
              <a:rPr b="0" i="0" lang="en-US" sz="1800" u="none" cap="none" strike="noStrike">
                <a:solidFill>
                  <a:schemeClr val="dk1"/>
                </a:solidFill>
                <a:latin typeface="Arial"/>
                <a:ea typeface="Arial"/>
                <a:cs typeface="Arial"/>
                <a:sym typeface="Arial"/>
              </a:rPr>
              <a:t>Did any previous voter education programs specifically target women voters? Have political parties reached their quotas (if they have them)?</a:t>
            </a:r>
          </a:p>
        </p:txBody>
      </p:sp>
      <p:sp>
        <p:nvSpPr>
          <p:cNvPr id="330" name="Shape 33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05" name="Shape 10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06" name="Shape 10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37" name="Shape 33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38" name="Shape 33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47" name="Shape 34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48" name="Shape 34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55" name="Shape 35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400" u="none" cap="none" strike="noStrike">
                <a:solidFill>
                  <a:schemeClr val="dk1"/>
                </a:solidFill>
                <a:latin typeface="Arial"/>
                <a:ea typeface="Arial"/>
                <a:cs typeface="Arial"/>
                <a:sym typeface="Arial"/>
              </a:rPr>
              <a:t>TRAINERS NOTE: </a:t>
            </a:r>
            <a:r>
              <a:rPr b="0" i="0" lang="en-US" sz="1400" u="none" cap="none" strike="noStrike">
                <a:solidFill>
                  <a:schemeClr val="dk1"/>
                </a:solidFill>
                <a:latin typeface="Arial"/>
                <a:ea typeface="Arial"/>
                <a:cs typeface="Arial"/>
                <a:sym typeface="Arial"/>
              </a:rPr>
              <a:t>Ask participants what other factors or issues they think should be considered when observing election day. It may also be useful to talk about how to observe certain kinds of incidents, and whether there are any particular issues in that country. (Refer back to definitions given earlier if necessary.)</a:t>
            </a:r>
          </a:p>
        </p:txBody>
      </p:sp>
      <p:sp>
        <p:nvSpPr>
          <p:cNvPr id="356" name="Shape 35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63" name="Shape 36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64" name="Shape 36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73" name="Shape 37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374" name="Shape 37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81" name="Shape 38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800" u="none" cap="none" strike="noStrike">
                <a:solidFill>
                  <a:schemeClr val="dk1"/>
                </a:solidFill>
                <a:latin typeface="Arial"/>
                <a:ea typeface="Arial"/>
                <a:cs typeface="Arial"/>
                <a:sym typeface="Arial"/>
              </a:rPr>
              <a:t>ADDITIONAL NOTE: </a:t>
            </a:r>
            <a:r>
              <a:rPr b="0" i="0" lang="en-US" sz="1800" u="none" cap="none" strike="noStrike">
                <a:solidFill>
                  <a:schemeClr val="dk1"/>
                </a:solidFill>
                <a:latin typeface="Arial"/>
                <a:ea typeface="Arial"/>
                <a:cs typeface="Arial"/>
                <a:sym typeface="Arial"/>
              </a:rPr>
              <a:t>The composition of observer teams can have an impact on the integration of gender in the observation process. To ensure gender representation and a focus on gender issues, consider that </a:t>
            </a:r>
            <a:r>
              <a:rPr b="1" i="0" lang="en-US" sz="1800" u="none" cap="none" strike="noStrike">
                <a:solidFill>
                  <a:schemeClr val="dk1"/>
                </a:solidFill>
                <a:latin typeface="Arial"/>
                <a:ea typeface="Arial"/>
                <a:cs typeface="Arial"/>
                <a:sym typeface="Arial"/>
              </a:rPr>
              <a:t>AT MINIMUM</a:t>
            </a:r>
            <a:r>
              <a:rPr b="0" i="0" lang="en-US" sz="1800" u="none" cap="none" strike="noStrike">
                <a:solidFill>
                  <a:schemeClr val="dk1"/>
                </a:solidFill>
                <a:latin typeface="Arial"/>
                <a:ea typeface="Arial"/>
                <a:cs typeface="Arial"/>
                <a:sym typeface="Arial"/>
              </a:rPr>
              <a:t> it is important to have an equal gender balance in team members.</a:t>
            </a:r>
          </a:p>
        </p:txBody>
      </p:sp>
      <p:sp>
        <p:nvSpPr>
          <p:cNvPr id="382" name="Shape 38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91" name="Shape 391"/>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400" u="none" cap="none" strike="noStrike">
                <a:solidFill>
                  <a:schemeClr val="dk1"/>
                </a:solidFill>
                <a:latin typeface="Arial"/>
                <a:ea typeface="Arial"/>
                <a:cs typeface="Arial"/>
                <a:sym typeface="Arial"/>
              </a:rPr>
              <a:t>TRAINERS NOTE: </a:t>
            </a:r>
            <a:r>
              <a:rPr b="0" i="0" lang="en-US" sz="1400" u="none" cap="none" strike="noStrike">
                <a:solidFill>
                  <a:schemeClr val="dk1"/>
                </a:solidFill>
                <a:latin typeface="Arial"/>
                <a:ea typeface="Arial"/>
                <a:cs typeface="Arial"/>
                <a:sym typeface="Arial"/>
              </a:rPr>
              <a:t>Training for any observers should emphasize the importance of monitoring both men’s and women’s participation. Trainings should include discussion of particular barriers that disadvantaged men and women face, as well as how to monitor these issues during the stages of the election process. Background information on the overall status of women in this country should also be provided to observers.</a:t>
            </a:r>
          </a:p>
        </p:txBody>
      </p:sp>
      <p:sp>
        <p:nvSpPr>
          <p:cNvPr id="392" name="Shape 392"/>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399" name="Shape 399"/>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6350" lvl="0" marL="171450" marR="0" rtl="0" algn="l">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TRAINER NOTE: </a:t>
            </a:r>
            <a:r>
              <a:rPr b="0" i="0" lang="en-US" sz="1800" u="none" cap="none" strike="noStrike">
                <a:solidFill>
                  <a:schemeClr val="dk1"/>
                </a:solidFill>
                <a:latin typeface="Arial"/>
                <a:ea typeface="Arial"/>
                <a:cs typeface="Arial"/>
                <a:sym typeface="Arial"/>
              </a:rPr>
              <a:t>It is useful to discuss why gathering this information is important both for assessing the quality of the electoral process itself, and also because </a:t>
            </a:r>
            <a:r>
              <a:rPr b="1" i="0" lang="en-US" sz="1800" u="none" cap="none" strike="noStrike">
                <a:solidFill>
                  <a:schemeClr val="dk1"/>
                </a:solidFill>
                <a:latin typeface="Arial"/>
                <a:ea typeface="Arial"/>
                <a:cs typeface="Arial"/>
                <a:sym typeface="Arial"/>
              </a:rPr>
              <a:t>it provides important information about barriers to and strategies for increasing women’s political participation in the post-election environment. </a:t>
            </a:r>
          </a:p>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00" name="Shape 400"/>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07" name="Shape 40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6350" lvl="0" marL="171450" marR="0" rtl="0" algn="l">
              <a:lnSpc>
                <a:spcPct val="90000"/>
              </a:lnSpc>
              <a:spcBef>
                <a:spcPts val="0"/>
              </a:spcBef>
              <a:spcAft>
                <a:spcPts val="0"/>
              </a:spcAft>
              <a:buClr>
                <a:srgbClr val="003366"/>
              </a:buClr>
              <a:buSzPct val="25000"/>
              <a:buFont typeface="Arial"/>
              <a:buNone/>
            </a:pPr>
            <a:r>
              <a:rPr b="1" i="0" lang="en-US" sz="1800" u="none" cap="none" strike="noStrike">
                <a:solidFill>
                  <a:srgbClr val="003366"/>
                </a:solidFill>
                <a:latin typeface="Arial"/>
                <a:ea typeface="Arial"/>
                <a:cs typeface="Arial"/>
                <a:sym typeface="Arial"/>
              </a:rPr>
              <a:t>ADDITIONAL INFORMATION: </a:t>
            </a:r>
            <a:r>
              <a:rPr b="0" i="0" lang="en-US" sz="1800" u="none" cap="none" strike="noStrike">
                <a:solidFill>
                  <a:srgbClr val="003366"/>
                </a:solidFill>
                <a:latin typeface="Arial"/>
                <a:ea typeface="Arial"/>
                <a:cs typeface="Arial"/>
                <a:sym typeface="Arial"/>
              </a:rPr>
              <a:t>All observer statements and reports should include information assessing the participation of women in the election process, as well as make recommendations for improvement. At a minimum, observer statements/reports should include the following (see slide).</a:t>
            </a:r>
          </a:p>
          <a:p>
            <a:pPr indent="-6350" lvl="0" marL="171450" marR="0" rtl="0" algn="l">
              <a:lnSpc>
                <a:spcPct val="90000"/>
              </a:lnSpc>
              <a:spcBef>
                <a:spcPts val="0"/>
              </a:spcBef>
              <a:spcAft>
                <a:spcPts val="0"/>
              </a:spcAft>
              <a:buClr>
                <a:srgbClr val="003366"/>
              </a:buClr>
              <a:buSzPct val="25000"/>
              <a:buFont typeface="Arial"/>
              <a:buNone/>
            </a:pPr>
            <a:r>
              <a:t/>
            </a:r>
            <a:endParaRPr b="0" i="0" sz="1800" u="none" cap="none" strike="noStrike">
              <a:solidFill>
                <a:srgbClr val="003366"/>
              </a:solidFill>
              <a:latin typeface="Arial"/>
              <a:ea typeface="Arial"/>
              <a:cs typeface="Arial"/>
              <a:sym typeface="Arial"/>
            </a:endParaRPr>
          </a:p>
          <a:p>
            <a:pPr indent="-6350" lvl="0" marL="171450" marR="0" rtl="0" algn="l">
              <a:spcBef>
                <a:spcPts val="0"/>
              </a:spcBef>
              <a:buClr>
                <a:srgbClr val="003366"/>
              </a:buClr>
              <a:buSzPct val="25000"/>
              <a:buFont typeface="Arial"/>
              <a:buNone/>
            </a:pPr>
            <a:r>
              <a:rPr b="1" i="0" lang="en-US" sz="1800" u="none" cap="none" strike="noStrike">
                <a:solidFill>
                  <a:srgbClr val="003366"/>
                </a:solidFill>
                <a:latin typeface="Arial"/>
                <a:ea typeface="Arial"/>
                <a:cs typeface="Arial"/>
                <a:sym typeface="Arial"/>
              </a:rPr>
              <a:t>TRAINER NOTE: </a:t>
            </a:r>
            <a:r>
              <a:rPr b="0" i="0" lang="en-US" sz="1800" u="none" cap="none" strike="noStrike">
                <a:solidFill>
                  <a:srgbClr val="003366"/>
                </a:solidFill>
                <a:latin typeface="Arial"/>
                <a:ea typeface="Arial"/>
                <a:cs typeface="Arial"/>
                <a:sym typeface="Arial"/>
              </a:rPr>
              <a:t>It is useful to discuss why gathering this information is important both for assessing the quality of the electoral process itself, and also because </a:t>
            </a:r>
            <a:r>
              <a:rPr b="1" i="0" lang="en-US" sz="1800" u="none" cap="none" strike="noStrike">
                <a:solidFill>
                  <a:srgbClr val="003366"/>
                </a:solidFill>
                <a:latin typeface="Arial"/>
                <a:ea typeface="Arial"/>
                <a:cs typeface="Arial"/>
                <a:sym typeface="Arial"/>
              </a:rPr>
              <a:t>it provides important information about barriers to and strategies for increasing women’s political participation in the post-election environment. </a:t>
            </a:r>
          </a:p>
        </p:txBody>
      </p:sp>
      <p:sp>
        <p:nvSpPr>
          <p:cNvPr id="408" name="Shape 40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17" name="Shape 417"/>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18" name="Shape 418"/>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13" name="Shape 113"/>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TRAINER NOTE:</a:t>
            </a:r>
            <a:r>
              <a:rPr b="0" i="0" lang="en-US" sz="1400" u="none" cap="none" strike="noStrike">
                <a:solidFill>
                  <a:schemeClr val="dk1"/>
                </a:solidFill>
                <a:latin typeface="Arial"/>
                <a:ea typeface="Arial"/>
                <a:cs typeface="Arial"/>
                <a:sym typeface="Arial"/>
              </a:rPr>
              <a:t> See if people want to define these terms, or go around the room and ask participants to define them as a participatory activity. </a:t>
            </a:r>
          </a:p>
          <a:p>
            <a:pPr indent="0" lvl="0" marL="0" marR="0" rtl="0" algn="l">
              <a:spcBef>
                <a:spcPts val="0"/>
              </a:spcBef>
              <a:spcAft>
                <a:spcPts val="0"/>
              </a:spcAft>
              <a:buClr>
                <a:schemeClr val="dk1"/>
              </a:buClr>
              <a:buSzPct val="2500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Clr>
                <a:srgbClr val="003366"/>
              </a:buClr>
              <a:buSzPct val="25000"/>
              <a:buFont typeface="Times New Roman"/>
              <a:buNone/>
            </a:pPr>
            <a:r>
              <a:rPr b="1" i="0" lang="en-US" sz="1400" u="none" cap="none" strike="noStrike">
                <a:solidFill>
                  <a:srgbClr val="003366"/>
                </a:solidFill>
                <a:latin typeface="Arial"/>
                <a:ea typeface="Arial"/>
                <a:cs typeface="Arial"/>
                <a:sym typeface="Arial"/>
              </a:rPr>
              <a:t>Gender:</a:t>
            </a:r>
            <a:r>
              <a:rPr b="0" i="0" lang="en-US" sz="1400" u="none" cap="none" strike="noStrike">
                <a:solidFill>
                  <a:srgbClr val="003366"/>
                </a:solidFill>
                <a:latin typeface="Arial"/>
                <a:ea typeface="Arial"/>
                <a:cs typeface="Arial"/>
                <a:sym typeface="Arial"/>
              </a:rPr>
              <a:t> Refers to the socially determined differences between women and men that are learned, changeable over time and have wide variations both within and between cultures.</a:t>
            </a:r>
          </a:p>
          <a:p>
            <a:pPr indent="0" lvl="0" marL="0" marR="0" rtl="0" algn="l">
              <a:spcBef>
                <a:spcPts val="0"/>
              </a:spcBef>
              <a:spcAft>
                <a:spcPts val="0"/>
              </a:spcAft>
              <a:buClr>
                <a:srgbClr val="003366"/>
              </a:buClr>
              <a:buSzPct val="25000"/>
              <a:buFont typeface="Times New Roman"/>
              <a:buNone/>
            </a:pPr>
            <a:r>
              <a:rPr b="1" i="0" lang="en-US" sz="1400" u="none" cap="none" strike="noStrike">
                <a:solidFill>
                  <a:srgbClr val="003366"/>
                </a:solidFill>
                <a:latin typeface="Arial"/>
                <a:ea typeface="Arial"/>
                <a:cs typeface="Arial"/>
                <a:sym typeface="Arial"/>
              </a:rPr>
              <a:t>Sex: </a:t>
            </a:r>
            <a:r>
              <a:rPr b="0" i="0" lang="en-US" sz="1400" u="none" cap="none" strike="noStrike">
                <a:solidFill>
                  <a:srgbClr val="003366"/>
                </a:solidFill>
                <a:latin typeface="Arial"/>
                <a:ea typeface="Arial"/>
                <a:cs typeface="Arial"/>
                <a:sym typeface="Arial"/>
              </a:rPr>
              <a:t>Refers to the biological characteristic that categorize someone as either male or female. These characteristics are generally universal and determined at birth.</a:t>
            </a:r>
          </a:p>
          <a:p>
            <a:pPr indent="0" lvl="0" marL="0" marR="0" rtl="0" algn="l">
              <a:spcBef>
                <a:spcPts val="0"/>
              </a:spcBef>
              <a:spcAft>
                <a:spcPts val="0"/>
              </a:spcAft>
              <a:buClr>
                <a:srgbClr val="003366"/>
              </a:buClr>
              <a:buSzPct val="25000"/>
              <a:buFont typeface="Arial"/>
              <a:buNone/>
            </a:pPr>
            <a:r>
              <a:rPr b="1" i="0" lang="en-US" sz="1400" u="none" cap="none" strike="noStrike">
                <a:solidFill>
                  <a:srgbClr val="003366"/>
                </a:solidFill>
                <a:latin typeface="Arial"/>
                <a:ea typeface="Arial"/>
                <a:cs typeface="Arial"/>
                <a:sym typeface="Arial"/>
              </a:rPr>
              <a:t>Gender Equality: </a:t>
            </a:r>
            <a:r>
              <a:rPr b="0" i="1" lang="en-US" sz="1400" u="sng" cap="none" strike="noStrike">
                <a:solidFill>
                  <a:schemeClr val="dk1"/>
                </a:solidFill>
                <a:latin typeface="Arial"/>
                <a:ea typeface="Arial"/>
                <a:cs typeface="Arial"/>
                <a:sym typeface="Arial"/>
              </a:rPr>
              <a:t>Equality means that women’s and men’s rights, responsibilities and opportunities will not depend on whether they are born male or female.</a:t>
            </a:r>
          </a:p>
          <a:p>
            <a:pPr indent="0" lvl="0" marL="0" marR="0" rtl="0" algn="l">
              <a:spcBef>
                <a:spcPts val="0"/>
              </a:spcBef>
              <a:buClr>
                <a:schemeClr val="dk1"/>
              </a:buClr>
              <a:buSzPct val="25000"/>
              <a:buFont typeface="Arial"/>
              <a:buNone/>
            </a:pPr>
            <a:r>
              <a:rPr b="1" i="0" lang="en-US" sz="1400" u="none" cap="none" strike="noStrike">
                <a:solidFill>
                  <a:srgbClr val="003366"/>
                </a:solidFill>
                <a:latin typeface="Arial"/>
                <a:ea typeface="Arial"/>
                <a:cs typeface="Arial"/>
                <a:sym typeface="Arial"/>
              </a:rPr>
              <a:t>Gender Equity: </a:t>
            </a:r>
            <a:r>
              <a:rPr b="0" i="0" lang="en-US" sz="1400" u="none" cap="none" strike="noStrike">
                <a:solidFill>
                  <a:srgbClr val="003366"/>
                </a:solidFill>
                <a:latin typeface="Arial"/>
                <a:ea typeface="Arial"/>
                <a:cs typeface="Arial"/>
                <a:sym typeface="Arial"/>
              </a:rPr>
              <a:t>Provisions should be made to redress inequality before women can take advantage of the opportunities provided, creating equality of process and outcome. </a:t>
            </a:r>
          </a:p>
        </p:txBody>
      </p:sp>
      <p:sp>
        <p:nvSpPr>
          <p:cNvPr id="114" name="Shape 114"/>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25" name="Shape 425"/>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426" name="Shape 426"/>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22" name="Shape 122"/>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23" name="Shape 123"/>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0" name="Shape 130"/>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31" name="Shape 131"/>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38" name="Shape 138"/>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For an election process to be democratic, it must include the equal participation of both men and women - as </a:t>
            </a:r>
            <a:r>
              <a:rPr b="1" i="0" lang="en-US" sz="1400" u="sng" cap="none" strike="noStrike">
                <a:solidFill>
                  <a:schemeClr val="dk1"/>
                </a:solidFill>
                <a:latin typeface="Arial"/>
                <a:ea typeface="Arial"/>
                <a:cs typeface="Arial"/>
                <a:sym typeface="Arial"/>
              </a:rPr>
              <a:t>voters, candidates, election administrators, and observers</a:t>
            </a:r>
            <a:r>
              <a:rPr b="0" i="0" lang="en-US" sz="1400" u="none" cap="none" strike="noStrike">
                <a:solidFill>
                  <a:schemeClr val="dk1"/>
                </a:solidFill>
                <a:latin typeface="Arial"/>
                <a:ea typeface="Arial"/>
                <a:cs typeface="Arial"/>
                <a:sym typeface="Arial"/>
              </a:rPr>
              <a:t>.</a:t>
            </a:r>
          </a:p>
          <a:p>
            <a:pPr indent="0" lvl="0" marL="0" marR="0" rtl="0" algn="l">
              <a:spcBef>
                <a:spcPts val="0"/>
              </a:spcBef>
              <a:spcAft>
                <a:spcPts val="0"/>
              </a:spcAft>
              <a:buClr>
                <a:schemeClr val="dk1"/>
              </a:buClr>
              <a:buSzPct val="2500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1" i="0" lang="en-US" sz="1400" u="none" cap="none" strike="noStrike">
                <a:solidFill>
                  <a:schemeClr val="dk1"/>
                </a:solidFill>
                <a:latin typeface="Arial"/>
                <a:ea typeface="Arial"/>
                <a:cs typeface="Arial"/>
                <a:sym typeface="Arial"/>
              </a:rPr>
              <a:t>We are going to look at women’s participation in each phase of the electoral cycle, as voters, candidates, election administrators, and observers.</a:t>
            </a:r>
          </a:p>
        </p:txBody>
      </p:sp>
      <p:sp>
        <p:nvSpPr>
          <p:cNvPr id="139" name="Shape 139"/>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46" name="Shape 14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800" u="none" cap="none" strike="noStrike">
              <a:solidFill>
                <a:schemeClr val="dk1"/>
              </a:solidFill>
              <a:latin typeface="Arial"/>
              <a:ea typeface="Arial"/>
              <a:cs typeface="Arial"/>
              <a:sym typeface="Arial"/>
            </a:endParaRPr>
          </a:p>
        </p:txBody>
      </p:sp>
      <p:sp>
        <p:nvSpPr>
          <p:cNvPr id="147" name="Shape 14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81100" y="696912"/>
            <a:ext cx="464978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156" name="Shape 156"/>
          <p:cNvSpPr txBox="1"/>
          <p:nvPr>
            <p:ph idx="1" type="body"/>
          </p:nvPr>
        </p:nvSpPr>
        <p:spPr>
          <a:xfrm>
            <a:off x="701675" y="4416425"/>
            <a:ext cx="5608500" cy="41832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1" i="0" lang="en-US" sz="1400" u="none" cap="none" strike="noStrike">
                <a:solidFill>
                  <a:schemeClr val="dk1"/>
                </a:solidFill>
                <a:latin typeface="Arial"/>
                <a:ea typeface="Arial"/>
                <a:cs typeface="Arial"/>
                <a:sym typeface="Arial"/>
              </a:rPr>
              <a:t>ADDITIONAL NOTE: </a:t>
            </a:r>
            <a:r>
              <a:rPr b="0" i="0" lang="en-US" sz="1400" u="none" cap="none" strike="noStrike">
                <a:solidFill>
                  <a:schemeClr val="dk1"/>
                </a:solidFill>
                <a:latin typeface="Arial"/>
                <a:ea typeface="Arial"/>
                <a:cs typeface="Arial"/>
                <a:sym typeface="Arial"/>
              </a:rPr>
              <a:t>Any observation must determine if norms and policies exist and if identity documents can be obtained for voter registration.</a:t>
            </a:r>
          </a:p>
        </p:txBody>
      </p:sp>
      <p:sp>
        <p:nvSpPr>
          <p:cNvPr id="157" name="Shape 157"/>
          <p:cNvSpPr txBox="1"/>
          <p:nvPr>
            <p:ph idx="12" type="sldNum"/>
          </p:nvPr>
        </p:nvSpPr>
        <p:spPr>
          <a:xfrm>
            <a:off x="3970337" y="8829675"/>
            <a:ext cx="3038398" cy="465000"/>
          </a:xfrm>
          <a:prstGeom prst="rect">
            <a:avLst/>
          </a:prstGeom>
          <a:noFill/>
          <a:ln>
            <a:noFill/>
          </a:ln>
        </p:spPr>
        <p:txBody>
          <a:bodyPr anchorCtr="0" anchor="b" bIns="46200" lIns="92425" rIns="92425" tIns="462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 name="Shape 20"/>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9" name="Shape 69"/>
        <p:cNvGrpSpPr/>
        <p:nvPr/>
      </p:nvGrpSpPr>
      <p:grpSpPr>
        <a:xfrm>
          <a:off x="0" y="0"/>
          <a:ext cx="0" cy="0"/>
          <a:chOff x="0" y="0"/>
          <a:chExt cx="0" cy="0"/>
        </a:xfrm>
      </p:grpSpPr>
      <p:sp>
        <p:nvSpPr>
          <p:cNvPr id="70" name="Shape 70"/>
          <p:cNvSpPr txBox="1"/>
          <p:nvPr>
            <p:ph type="title"/>
          </p:nvPr>
        </p:nvSpPr>
        <p:spPr>
          <a:xfrm>
            <a:off x="1792288" y="4800600"/>
            <a:ext cx="5486399"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1" name="Shape 71"/>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2" name="Shape 72"/>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4" name="Shape 7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5" name="Shape 75"/>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6" name="Shape 76"/>
        <p:cNvGrpSpPr/>
        <p:nvPr/>
      </p:nvGrpSpPr>
      <p:grpSpPr>
        <a:xfrm>
          <a:off x="0" y="0"/>
          <a:ext cx="0" cy="0"/>
          <a:chOff x="0" y="0"/>
          <a:chExt cx="0" cy="0"/>
        </a:xfrm>
      </p:grpSpPr>
      <p:sp>
        <p:nvSpPr>
          <p:cNvPr id="77" name="Shape 7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8" name="Shape 78"/>
          <p:cNvSpPr txBox="1"/>
          <p:nvPr>
            <p:ph idx="1" type="body"/>
          </p:nvPr>
        </p:nvSpPr>
        <p:spPr>
          <a:xfrm rot="5400000">
            <a:off x="2309016" y="-251618"/>
            <a:ext cx="4525963" cy="8229600"/>
          </a:xfrm>
          <a:prstGeom prst="rect">
            <a:avLst/>
          </a:prstGeom>
          <a:noFill/>
          <a:ln>
            <a:noFill/>
          </a:ln>
        </p:spPr>
        <p:txBody>
          <a:bodyPr anchorCtr="0" anchor="t" bIns="91425" lIns="91425" rIns="91425" tIns="91425"/>
          <a:lstStyle>
            <a:lvl1pPr indent="266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2" name="Shape 82"/>
        <p:cNvGrpSpPr/>
        <p:nvPr/>
      </p:nvGrpSpPr>
      <p:grpSpPr>
        <a:xfrm>
          <a:off x="0" y="0"/>
          <a:ext cx="0" cy="0"/>
          <a:chOff x="0" y="0"/>
          <a:chExt cx="0" cy="0"/>
        </a:xfrm>
      </p:grpSpPr>
      <p:sp>
        <p:nvSpPr>
          <p:cNvPr id="83" name="Shape 83"/>
          <p:cNvSpPr txBox="1"/>
          <p:nvPr>
            <p:ph type="title"/>
          </p:nvPr>
        </p:nvSpPr>
        <p:spPr>
          <a:xfrm rot="5400000">
            <a:off x="4732335" y="2171700"/>
            <a:ext cx="5851525" cy="2057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84" name="Shape 84"/>
          <p:cNvSpPr txBox="1"/>
          <p:nvPr>
            <p:ph idx="1" type="body"/>
          </p:nvPr>
        </p:nvSpPr>
        <p:spPr>
          <a:xfrm rot="5400000">
            <a:off x="541335" y="190499"/>
            <a:ext cx="5851525" cy="6019798"/>
          </a:xfrm>
          <a:prstGeom prst="rect">
            <a:avLst/>
          </a:prstGeom>
          <a:noFill/>
          <a:ln>
            <a:noFill/>
          </a:ln>
        </p:spPr>
        <p:txBody>
          <a:bodyPr anchorCtr="0" anchor="t" bIns="91425" lIns="91425" rIns="91425" tIns="91425"/>
          <a:lstStyle>
            <a:lvl1pPr indent="266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5" name="Shape 8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6" name="Shape 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7" name="Shape 8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266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7" name="Shape 27"/>
        <p:cNvGrpSpPr/>
        <p:nvPr/>
      </p:nvGrpSpPr>
      <p:grpSpPr>
        <a:xfrm>
          <a:off x="0" y="0"/>
          <a:ext cx="0" cy="0"/>
          <a:chOff x="0" y="0"/>
          <a:chExt cx="0" cy="0"/>
        </a:xfrm>
      </p:grpSpPr>
      <p:sp>
        <p:nvSpPr>
          <p:cNvPr id="28" name="Shape 28"/>
          <p:cNvSpPr txBox="1"/>
          <p:nvPr>
            <p:ph type="title"/>
          </p:nvPr>
        </p:nvSpPr>
        <p:spPr>
          <a:xfrm>
            <a:off x="311700" y="593366"/>
            <a:ext cx="8520599" cy="7635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9" name="Shape 29"/>
          <p:cNvSpPr txBox="1"/>
          <p:nvPr>
            <p:ph idx="1" type="body"/>
          </p:nvPr>
        </p:nvSpPr>
        <p:spPr>
          <a:xfrm>
            <a:off x="311700" y="1536633"/>
            <a:ext cx="8520599" cy="4555199"/>
          </a:xfrm>
          <a:prstGeom prst="rect">
            <a:avLst/>
          </a:prstGeom>
          <a:noFill/>
          <a:ln>
            <a:noFill/>
          </a:ln>
        </p:spPr>
        <p:txBody>
          <a:bodyPr anchorCtr="0" anchor="t" bIns="91425" lIns="91425" rIns="91425" tIns="91425"/>
          <a:lstStyle>
            <a:lvl1pPr indent="266700" lvl="0" marL="342900" marR="0" rtl="0" algn="l">
              <a:lnSpc>
                <a:spcPct val="100000"/>
              </a:lnSpc>
              <a:spcBef>
                <a:spcPts val="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8472457" y="6217621"/>
            <a:ext cx="548699" cy="524699"/>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x="0" y="0"/>
          <a:ext cx="0" cy="0"/>
          <a:chOff x="0" y="0"/>
          <a:chExt cx="0" cy="0"/>
        </a:xfrm>
      </p:grpSpPr>
      <p:sp>
        <p:nvSpPr>
          <p:cNvPr id="32" name="Shape 3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4" name="Shape 34"/>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Arial"/>
              <a:buNone/>
            </a:pPr>
            <a:fld id="{00000000-1234-1234-1234-123412341234}" type="slidenum">
              <a:rPr b="0" i="0" lang="en-US" sz="1200" u="none" cap="none" strike="noStrike">
                <a:solidFill>
                  <a:srgbClr val="888888"/>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7" name="Shape 37"/>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39" name="Shape 39"/>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0" name="Shape 40"/>
        <p:cNvGrpSpPr/>
        <p:nvPr/>
      </p:nvGrpSpPr>
      <p:grpSpPr>
        <a:xfrm>
          <a:off x="0" y="0"/>
          <a:ext cx="0" cy="0"/>
          <a:chOff x="0" y="0"/>
          <a:chExt cx="0" cy="0"/>
        </a:xfrm>
      </p:grpSpPr>
      <p:sp>
        <p:nvSpPr>
          <p:cNvPr id="41" name="Shape 41"/>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2" name="Shape 42"/>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43" name="Shape 43"/>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4" name="Shape 4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5" name="Shape 45"/>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6" name="Shape 46"/>
        <p:cNvGrpSpPr/>
        <p:nvPr/>
      </p:nvGrpSpPr>
      <p:grpSpPr>
        <a:xfrm>
          <a:off x="0" y="0"/>
          <a:ext cx="0" cy="0"/>
          <a:chOff x="0" y="0"/>
          <a:chExt cx="0" cy="0"/>
        </a:xfrm>
      </p:grpSpPr>
      <p:sp>
        <p:nvSpPr>
          <p:cNvPr id="47" name="Shape 4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8" name="Shape 48"/>
          <p:cNvSpPr txBox="1"/>
          <p:nvPr>
            <p:ph idx="1" type="body"/>
          </p:nvPr>
        </p:nvSpPr>
        <p:spPr>
          <a:xfrm>
            <a:off x="457200" y="1600200"/>
            <a:ext cx="4038597" cy="4525963"/>
          </a:xfrm>
          <a:prstGeom prst="rect">
            <a:avLst/>
          </a:prstGeom>
          <a:noFill/>
          <a:ln>
            <a:noFill/>
          </a:ln>
        </p:spPr>
        <p:txBody>
          <a:bodyPr anchorCtr="0" anchor="t" bIns="91425" lIns="91425" rIns="91425" tIns="91425"/>
          <a:lstStyle>
            <a:lvl1pPr indent="1905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714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52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2" type="body"/>
          </p:nvPr>
        </p:nvSpPr>
        <p:spPr>
          <a:xfrm>
            <a:off x="4648200" y="1600200"/>
            <a:ext cx="4038597" cy="4525963"/>
          </a:xfrm>
          <a:prstGeom prst="rect">
            <a:avLst/>
          </a:prstGeom>
          <a:noFill/>
          <a:ln>
            <a:noFill/>
          </a:ln>
        </p:spPr>
        <p:txBody>
          <a:bodyPr anchorCtr="0" anchor="t" bIns="91425" lIns="91425" rIns="91425" tIns="91425"/>
          <a:lstStyle>
            <a:lvl1pPr indent="1905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714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52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 name="Shape 5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5" name="Shape 5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6" name="Shape 56"/>
          <p:cNvSpPr txBox="1"/>
          <p:nvPr>
            <p:ph idx="2" type="body"/>
          </p:nvPr>
        </p:nvSpPr>
        <p:spPr>
          <a:xfrm>
            <a:off x="457200" y="2174875"/>
            <a:ext cx="4040187" cy="3951285"/>
          </a:xfrm>
          <a:prstGeom prst="rect">
            <a:avLst/>
          </a:prstGeom>
          <a:noFill/>
          <a:ln>
            <a:noFill/>
          </a:ln>
        </p:spPr>
        <p:txBody>
          <a:bodyPr anchorCtr="0" anchor="t" bIns="91425" lIns="91425" rIns="91425" tIns="91425"/>
          <a:lstStyle>
            <a:lvl1pPr indent="1143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952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762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762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762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762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762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7" name="Shape 57"/>
          <p:cNvSpPr txBox="1"/>
          <p:nvPr>
            <p:ph idx="3" type="body"/>
          </p:nvPr>
        </p:nvSpPr>
        <p:spPr>
          <a:xfrm>
            <a:off x="4645025" y="1535112"/>
            <a:ext cx="4041772"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8" name="Shape 58"/>
          <p:cNvSpPr txBox="1"/>
          <p:nvPr>
            <p:ph idx="4" type="body"/>
          </p:nvPr>
        </p:nvSpPr>
        <p:spPr>
          <a:xfrm>
            <a:off x="4645025" y="2174875"/>
            <a:ext cx="4041772" cy="3951285"/>
          </a:xfrm>
          <a:prstGeom prst="rect">
            <a:avLst/>
          </a:prstGeom>
          <a:noFill/>
          <a:ln>
            <a:noFill/>
          </a:ln>
        </p:spPr>
        <p:txBody>
          <a:bodyPr anchorCtr="0" anchor="t" bIns="91425" lIns="91425" rIns="91425" tIns="91425"/>
          <a:lstStyle>
            <a:lvl1pPr indent="1143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952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762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762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762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762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762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0" name="Shape 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1" name="Shape 61"/>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2" name="Shape 62"/>
        <p:cNvGrpSpPr/>
        <p:nvPr/>
      </p:nvGrpSpPr>
      <p:grpSpPr>
        <a:xfrm>
          <a:off x="0" y="0"/>
          <a:ext cx="0" cy="0"/>
          <a:chOff x="0" y="0"/>
          <a:chExt cx="0" cy="0"/>
        </a:xfrm>
      </p:grpSpPr>
      <p:sp>
        <p:nvSpPr>
          <p:cNvPr id="63" name="Shape 63"/>
          <p:cNvSpPr txBox="1"/>
          <p:nvPr>
            <p:ph type="title"/>
          </p:nvPr>
        </p:nvSpPr>
        <p:spPr>
          <a:xfrm>
            <a:off x="457200" y="273050"/>
            <a:ext cx="3008313" cy="1162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4" name="Shape 64"/>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266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6" name="Shape 66"/>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8" name="Shape 68"/>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2667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2476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2286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52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52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52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52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52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52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Arial"/>
              <a:buNone/>
              <a:defRPr b="0" i="0" sz="1200" u="none" cap="none" strike="noStrike">
                <a:solidFill>
                  <a:srgbClr val="888888"/>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4" name="Shape 14"/>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n-US"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2.png"/><Relationship Id="rId4"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02.png"/><Relationship Id="rId4" Type="http://schemas.openxmlformats.org/officeDocument/2006/relationships/image" Target="../media/image08.png"/><Relationship Id="rId5" Type="http://schemas.openxmlformats.org/officeDocument/2006/relationships/image" Target="../media/image0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0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02.png"/><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02.png"/><Relationship Id="rId4" Type="http://schemas.openxmlformats.org/officeDocument/2006/relationships/image" Target="../media/image11.png"/><Relationship Id="rId5" Type="http://schemas.openxmlformats.org/officeDocument/2006/relationships/image" Target="../media/image09.png"/><Relationship Id="rId6"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02.pn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02.pn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0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02.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0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0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02.png"/><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0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0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02.png"/><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0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02.png"/><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0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0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02.png"/><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image" Target="../media/image0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9.jp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0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ctrTitle"/>
          </p:nvPr>
        </p:nvSpPr>
        <p:spPr>
          <a:xfrm>
            <a:off x="775854" y="2111400"/>
            <a:ext cx="8381999" cy="1470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4400" u="none" cap="none" strike="noStrike">
                <a:solidFill>
                  <a:srgbClr val="003366"/>
                </a:solidFill>
                <a:highlight>
                  <a:srgbClr val="FFFFFF"/>
                </a:highlight>
                <a:latin typeface="Calibri"/>
                <a:ea typeface="Calibri"/>
                <a:cs typeface="Calibri"/>
                <a:sym typeface="Calibri"/>
              </a:rPr>
              <a:t>Gender and Election Observation</a:t>
            </a:r>
          </a:p>
        </p:txBody>
      </p:sp>
      <p:sp>
        <p:nvSpPr>
          <p:cNvPr id="93" name="Shape 93"/>
          <p:cNvSpPr txBox="1"/>
          <p:nvPr/>
        </p:nvSpPr>
        <p:spPr>
          <a:xfrm>
            <a:off x="775854" y="3594257"/>
            <a:ext cx="8381999" cy="10692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Gender, Women and Democracy</a:t>
            </a:r>
          </a:p>
          <a:p>
            <a:pPr indent="0" lvl="0" marL="0" marR="0" rtl="0" algn="ctr">
              <a:lnSpc>
                <a:spcPct val="100000"/>
              </a:lnSpc>
              <a:spcBef>
                <a:spcPts val="0"/>
              </a:spcBef>
              <a:spcAft>
                <a:spcPts val="0"/>
              </a:spcAft>
              <a:buClr>
                <a:srgbClr val="003366"/>
              </a:buClr>
              <a:buSzPct val="25000"/>
              <a:buFont typeface="Calibri"/>
              <a:buNone/>
            </a:pPr>
            <a:r>
              <a:rPr b="0" i="1" lang="en-US" sz="2400" u="none" cap="none" strike="noStrike">
                <a:solidFill>
                  <a:srgbClr val="003366"/>
                </a:solidFill>
                <a:latin typeface="Calibri"/>
                <a:ea typeface="Calibri"/>
                <a:cs typeface="Calibri"/>
                <a:sym typeface="Calibri"/>
              </a:rPr>
              <a:t>NDI, 2016</a:t>
            </a:r>
          </a:p>
        </p:txBody>
      </p:sp>
      <p:pic>
        <p:nvPicPr>
          <p:cNvPr id="94" name="Shape 94"/>
          <p:cNvPicPr preferRelativeResize="0"/>
          <p:nvPr/>
        </p:nvPicPr>
        <p:blipFill rotWithShape="1">
          <a:blip r:embed="rId3">
            <a:alphaModFix/>
          </a:blip>
          <a:srcRect b="0" l="0" r="0" t="0"/>
          <a:stretch/>
        </p:blipFill>
        <p:spPr>
          <a:xfrm>
            <a:off x="6262255" y="5314200"/>
            <a:ext cx="2616500" cy="140322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685800" y="216539"/>
            <a:ext cx="8458200"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VOTERS:</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WHAT TO OBSERVE OR ASSESS</a:t>
            </a:r>
          </a:p>
        </p:txBody>
      </p:sp>
      <p:sp>
        <p:nvSpPr>
          <p:cNvPr id="168" name="Shape 168"/>
          <p:cNvSpPr txBox="1"/>
          <p:nvPr>
            <p:ph idx="1" type="body"/>
          </p:nvPr>
        </p:nvSpPr>
        <p:spPr>
          <a:xfrm>
            <a:off x="761999" y="1652475"/>
            <a:ext cx="8448675" cy="48935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rgbClr val="C00000"/>
                </a:solidFill>
                <a:latin typeface="Calibri"/>
                <a:ea typeface="Calibri"/>
                <a:cs typeface="Calibri"/>
                <a:sym typeface="Calibri"/>
              </a:rPr>
              <a:t>Whether women are disproportionately affected by problems with the voting process, such as:</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Do identification requirements have a negative impact on women?</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Is th</a:t>
            </a:r>
            <a:r>
              <a:rPr b="0" i="0" lang="en-US" sz="3000" u="none" cap="none" strike="noStrike">
                <a:solidFill>
                  <a:srgbClr val="000000"/>
                </a:solidFill>
                <a:latin typeface="Calibri"/>
                <a:ea typeface="Calibri"/>
                <a:cs typeface="Calibri"/>
                <a:sym typeface="Calibri"/>
              </a:rPr>
              <a:t>e voting or registration locat</a:t>
            </a:r>
            <a:r>
              <a:rPr b="0" i="0" lang="en-US" sz="3000" u="none" cap="none" strike="noStrike">
                <a:solidFill>
                  <a:schemeClr val="dk1"/>
                </a:solidFill>
                <a:latin typeface="Calibri"/>
                <a:ea typeface="Calibri"/>
                <a:cs typeface="Calibri"/>
                <a:sym typeface="Calibri"/>
              </a:rPr>
              <a:t>ion accessible to women? Is it safe and secure?</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Is disaggregated data available to allow for a practical analysis of women’s participation?</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Do women face threats of violence at registration? </a:t>
            </a:r>
          </a:p>
        </p:txBody>
      </p:sp>
      <p:pic>
        <p:nvPicPr>
          <p:cNvPr id="169" name="Shape 169"/>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762000" y="196100"/>
            <a:ext cx="83819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VOTERS</a:t>
            </a:r>
          </a:p>
        </p:txBody>
      </p:sp>
      <p:sp>
        <p:nvSpPr>
          <p:cNvPr id="176" name="Shape 176"/>
          <p:cNvSpPr txBox="1"/>
          <p:nvPr>
            <p:ph idx="1" type="body"/>
          </p:nvPr>
        </p:nvSpPr>
        <p:spPr>
          <a:xfrm>
            <a:off x="795250" y="1513275"/>
            <a:ext cx="8381999" cy="42779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Women voters face significant barriers to participation during registration and voting.</a:t>
            </a:r>
          </a:p>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rgbClr val="000000"/>
                </a:solidFill>
                <a:latin typeface="Calibri"/>
                <a:ea typeface="Calibri"/>
                <a:cs typeface="Calibri"/>
                <a:sym typeface="Calibri"/>
              </a:rPr>
              <a:t>These barriers can be:</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Physical</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Legal</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Logistical</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Historical/traditional</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Social</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Cultural</a:t>
            </a:r>
          </a:p>
        </p:txBody>
      </p:sp>
      <p:pic>
        <p:nvPicPr>
          <p:cNvPr id="177" name="Shape 177"/>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
        <p:nvSpPr>
          <p:cNvPr id="178" name="Shape 178"/>
          <p:cNvSpPr txBox="1"/>
          <p:nvPr/>
        </p:nvSpPr>
        <p:spPr>
          <a:xfrm>
            <a:off x="6242414" y="5548475"/>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pic>
        <p:nvPicPr>
          <p:cNvPr id="179" name="Shape 179"/>
          <p:cNvPicPr preferRelativeResize="0"/>
          <p:nvPr/>
        </p:nvPicPr>
        <p:blipFill rotWithShape="1">
          <a:blip r:embed="rId4">
            <a:alphaModFix/>
          </a:blip>
          <a:srcRect b="0" l="0" r="0" t="0"/>
          <a:stretch/>
        </p:blipFill>
        <p:spPr>
          <a:xfrm>
            <a:off x="5487776" y="3080349"/>
            <a:ext cx="3102599" cy="25443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685800" y="216539"/>
            <a:ext cx="8458200"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INSTITUTIONAL BARRIERS</a:t>
            </a:r>
          </a:p>
        </p:txBody>
      </p:sp>
      <p:sp>
        <p:nvSpPr>
          <p:cNvPr id="186" name="Shape 186"/>
          <p:cNvSpPr txBox="1"/>
          <p:nvPr>
            <p:ph idx="1" type="body"/>
          </p:nvPr>
        </p:nvSpPr>
        <p:spPr>
          <a:xfrm>
            <a:off x="707720" y="1143000"/>
            <a:ext cx="8458200" cy="5204399"/>
          </a:xfrm>
          <a:prstGeom prst="rect">
            <a:avLst/>
          </a:prstGeom>
          <a:noFill/>
          <a:ln>
            <a:noFill/>
          </a:ln>
        </p:spPr>
        <p:txBody>
          <a:bodyPr anchorCtr="0" anchor="t" bIns="91425" lIns="91425" rIns="91425" tIns="91425">
            <a:noAutofit/>
          </a:bodyPr>
          <a:lstStyle/>
          <a:p>
            <a:pPr indent="-203200" lvl="0" marL="457200" marR="0" rtl="0" algn="l">
              <a:lnSpc>
                <a:spcPct val="100000"/>
              </a:lnSpc>
              <a:spcBef>
                <a:spcPts val="0"/>
              </a:spcBef>
              <a:spcAft>
                <a:spcPts val="0"/>
              </a:spcAft>
              <a:buClr>
                <a:schemeClr val="dk1"/>
              </a:buClr>
              <a:buSzPct val="100000"/>
              <a:buFont typeface="Arial"/>
              <a:buChar char="•"/>
            </a:pPr>
            <a:r>
              <a:rPr b="1" i="0" lang="en-US" sz="2800" u="none" cap="none" strike="noStrike">
                <a:solidFill>
                  <a:srgbClr val="C00000"/>
                </a:solidFill>
                <a:latin typeface="Calibri"/>
                <a:ea typeface="Calibri"/>
                <a:cs typeface="Calibri"/>
                <a:sym typeface="Calibri"/>
              </a:rPr>
              <a:t>Voter registration documentation </a:t>
            </a:r>
            <a:r>
              <a:rPr b="0" i="0" lang="en-US" sz="2800" u="none" cap="none" strike="noStrike">
                <a:solidFill>
                  <a:srgbClr val="000000"/>
                </a:solidFill>
                <a:latin typeface="Calibri"/>
                <a:ea typeface="Calibri"/>
                <a:cs typeface="Calibri"/>
                <a:sym typeface="Calibri"/>
              </a:rPr>
              <a:t>can be difficult for women to provide due to loss or lack of papers, conflict or internal displacement.</a:t>
            </a:r>
          </a:p>
          <a:p>
            <a:pPr indent="-203200" lvl="0" marL="457200" marR="0" rtl="0" algn="l">
              <a:lnSpc>
                <a:spcPct val="100000"/>
              </a:lnSpc>
              <a:spcBef>
                <a:spcPts val="0"/>
              </a:spcBef>
              <a:spcAft>
                <a:spcPts val="0"/>
              </a:spcAft>
              <a:buClr>
                <a:schemeClr val="dk1"/>
              </a:buClr>
              <a:buSzPct val="100000"/>
              <a:buFont typeface="Arial"/>
              <a:buChar char="•"/>
            </a:pPr>
            <a:r>
              <a:rPr b="1" i="0" lang="en-US" sz="2800" u="none" cap="none" strike="noStrike">
                <a:solidFill>
                  <a:srgbClr val="C00000"/>
                </a:solidFill>
                <a:latin typeface="Calibri"/>
                <a:ea typeface="Calibri"/>
                <a:cs typeface="Calibri"/>
                <a:sym typeface="Calibri"/>
              </a:rPr>
              <a:t>Location and hours </a:t>
            </a:r>
            <a:r>
              <a:rPr b="0" i="0" lang="en-US" sz="2800" u="none" cap="none" strike="noStrike">
                <a:solidFill>
                  <a:schemeClr val="dk1"/>
                </a:solidFill>
                <a:latin typeface="Calibri"/>
                <a:ea typeface="Calibri"/>
                <a:cs typeface="Calibri"/>
                <a:sym typeface="Calibri"/>
              </a:rPr>
              <a:t>of registration centers and polling stations can create obstacles for women. These include difficulties with transportation or freedom of movement, domestic and childcare responsibilities, and work schedules.</a:t>
            </a:r>
          </a:p>
          <a:p>
            <a:pPr indent="-203200" lvl="0" marL="457200" marR="0" rtl="0" algn="l">
              <a:lnSpc>
                <a:spcPct val="100000"/>
              </a:lnSpc>
              <a:spcBef>
                <a:spcPts val="0"/>
              </a:spcBef>
              <a:spcAft>
                <a:spcPts val="0"/>
              </a:spcAft>
              <a:buClr>
                <a:schemeClr val="dk1"/>
              </a:buClr>
              <a:buSzPct val="100000"/>
              <a:buFont typeface="Arial"/>
              <a:buChar char="•"/>
            </a:pPr>
            <a:r>
              <a:rPr b="1" i="0" lang="en-US" sz="2800" u="none" cap="none" strike="noStrike">
                <a:solidFill>
                  <a:srgbClr val="C00000"/>
                </a:solidFill>
                <a:latin typeface="Calibri"/>
                <a:ea typeface="Calibri"/>
                <a:cs typeface="Calibri"/>
                <a:sym typeface="Calibri"/>
              </a:rPr>
              <a:t>Concerns about security </a:t>
            </a:r>
            <a:r>
              <a:rPr b="0" i="0" lang="en-US" sz="2800" u="none" cap="none" strike="noStrike">
                <a:solidFill>
                  <a:schemeClr val="dk1"/>
                </a:solidFill>
                <a:latin typeface="Calibri"/>
                <a:ea typeface="Calibri"/>
                <a:cs typeface="Calibri"/>
                <a:sym typeface="Calibri"/>
              </a:rPr>
              <a:t>at polling or registration stations may dissuade women from coming.</a:t>
            </a:r>
          </a:p>
          <a:p>
            <a:pPr indent="-203200" lvl="0" marL="457200" marR="0" rtl="0" algn="l">
              <a:lnSpc>
                <a:spcPct val="100000"/>
              </a:lnSpc>
              <a:spcBef>
                <a:spcPts val="0"/>
              </a:spcBef>
              <a:spcAft>
                <a:spcPts val="0"/>
              </a:spcAft>
              <a:buClr>
                <a:schemeClr val="dk1"/>
              </a:buClr>
              <a:buSzPct val="100000"/>
              <a:buFont typeface="Arial"/>
              <a:buChar char="•"/>
            </a:pPr>
            <a:r>
              <a:rPr b="1" i="0" lang="en-US" sz="2800" u="none" cap="none" strike="noStrike">
                <a:solidFill>
                  <a:srgbClr val="C00000"/>
                </a:solidFill>
                <a:latin typeface="Calibri"/>
                <a:ea typeface="Calibri"/>
                <a:cs typeface="Calibri"/>
                <a:sym typeface="Calibri"/>
              </a:rPr>
              <a:t>Conditions</a:t>
            </a:r>
            <a:r>
              <a:rPr b="0" i="0" lang="en-US" sz="2800" u="none" cap="none" strike="noStrike">
                <a:solidFill>
                  <a:schemeClr val="dk1"/>
                </a:solidFill>
                <a:latin typeface="Calibri"/>
                <a:ea typeface="Calibri"/>
                <a:cs typeface="Calibri"/>
                <a:sym typeface="Calibri"/>
              </a:rPr>
              <a:t> at polling stations, such as long lines, bad weather or hostile surroundings may impede participation.</a:t>
            </a:r>
          </a:p>
        </p:txBody>
      </p:sp>
      <p:pic>
        <p:nvPicPr>
          <p:cNvPr id="187" name="Shape 187"/>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685800" y="75126"/>
            <a:ext cx="8458200" cy="9048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INSTITUTIONAL BARRIERS</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EXAMPLE: BURKINA FASO</a:t>
            </a:r>
          </a:p>
        </p:txBody>
      </p:sp>
      <p:sp>
        <p:nvSpPr>
          <p:cNvPr id="194" name="Shape 194"/>
          <p:cNvSpPr txBox="1"/>
          <p:nvPr>
            <p:ph idx="1" type="body"/>
          </p:nvPr>
        </p:nvSpPr>
        <p:spPr>
          <a:xfrm>
            <a:off x="690075" y="1642050"/>
            <a:ext cx="8458200" cy="4904099"/>
          </a:xfrm>
          <a:prstGeom prst="rect">
            <a:avLst/>
          </a:prstGeom>
          <a:noFill/>
          <a:ln>
            <a:noFill/>
          </a:ln>
        </p:spPr>
        <p:txBody>
          <a:bodyPr anchorCtr="0" anchor="t" bIns="91425" lIns="91425" rIns="91425" tIns="91425">
            <a:noAutofit/>
          </a:bodyPr>
          <a:lstStyle/>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In Burkina Faso’s 2012 presidential election, women faced obstacles because of a requirement that citizens obtain a birth certificate before they could register.</a:t>
            </a:r>
          </a:p>
          <a:p>
            <a:pPr indent="-215900" lvl="0" marL="457200" marR="0" rtl="0" algn="l">
              <a:lnSpc>
                <a:spcPct val="100000"/>
              </a:lnSpc>
              <a:spcBef>
                <a:spcPts val="60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Significant numbers of women did not have one because parents did not get birth certificates for female children.</a:t>
            </a:r>
          </a:p>
          <a:p>
            <a:pPr indent="-215900" lvl="0" marL="457200" marR="0" rtl="0" algn="l">
              <a:lnSpc>
                <a:spcPct val="100000"/>
              </a:lnSpc>
              <a:spcBef>
                <a:spcPts val="60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This requirement put an undue burden on women that could have led to disenfranchisement.</a:t>
            </a:r>
          </a:p>
        </p:txBody>
      </p:sp>
      <p:pic>
        <p:nvPicPr>
          <p:cNvPr id="195" name="Shape 195"/>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SOCIO-CULTURAL BARRIERS</a:t>
            </a:r>
          </a:p>
        </p:txBody>
      </p:sp>
      <p:sp>
        <p:nvSpPr>
          <p:cNvPr id="202" name="Shape 202"/>
          <p:cNvSpPr txBox="1"/>
          <p:nvPr>
            <p:ph idx="1" type="body"/>
          </p:nvPr>
        </p:nvSpPr>
        <p:spPr>
          <a:xfrm>
            <a:off x="690075" y="1331524"/>
            <a:ext cx="8520599" cy="5214599"/>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Gender-based </a:t>
            </a:r>
            <a:r>
              <a:rPr b="1" i="0" lang="en-US" sz="3200" u="none" cap="none" strike="noStrike">
                <a:solidFill>
                  <a:srgbClr val="C00000"/>
                </a:solidFill>
                <a:latin typeface="Calibri"/>
                <a:ea typeface="Calibri"/>
                <a:cs typeface="Calibri"/>
                <a:sym typeface="Calibri"/>
              </a:rPr>
              <a:t>electoral violence</a:t>
            </a:r>
            <a:r>
              <a:rPr b="0" i="0" lang="en-US" sz="3200" u="none" cap="none" strike="noStrike">
                <a:solidFill>
                  <a:schemeClr val="dk1"/>
                </a:solidFill>
                <a:latin typeface="Calibri"/>
                <a:ea typeface="Calibri"/>
                <a:cs typeface="Calibri"/>
                <a:sym typeface="Calibri"/>
              </a:rPr>
              <a:t> against </a:t>
            </a:r>
            <a:r>
              <a:rPr b="0" i="0" lang="en-US" sz="3200" u="none" cap="none" strike="noStrike">
                <a:solidFill>
                  <a:srgbClr val="000000"/>
                </a:solidFill>
                <a:latin typeface="Calibri"/>
                <a:ea typeface="Calibri"/>
                <a:cs typeface="Calibri"/>
                <a:sym typeface="Calibri"/>
              </a:rPr>
              <a:t>voters and candidates</a:t>
            </a:r>
          </a:p>
          <a:p>
            <a:pPr indent="-228600" lvl="0" marL="457200" marR="0" rtl="0" algn="l">
              <a:lnSpc>
                <a:spcPct val="100000"/>
              </a:lnSpc>
              <a:spcBef>
                <a:spcPts val="60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Prevalence of </a:t>
            </a:r>
            <a:r>
              <a:rPr b="1" i="0" lang="en-US" sz="3200" u="none" cap="none" strike="noStrike">
                <a:solidFill>
                  <a:srgbClr val="C00000"/>
                </a:solidFill>
                <a:latin typeface="Calibri"/>
                <a:ea typeface="Calibri"/>
                <a:cs typeface="Calibri"/>
                <a:sym typeface="Calibri"/>
              </a:rPr>
              <a:t>family and proxy voting</a:t>
            </a:r>
            <a:r>
              <a:rPr b="0" i="0" lang="en-US" sz="3200" u="none" cap="none" strike="noStrike">
                <a:solidFill>
                  <a:schemeClr val="dk1"/>
                </a:solidFill>
                <a:latin typeface="Calibri"/>
                <a:ea typeface="Calibri"/>
                <a:cs typeface="Calibri"/>
                <a:sym typeface="Calibri"/>
              </a:rPr>
              <a:t>, or pressure to vote along family/tribal/ethnic lines</a:t>
            </a:r>
          </a:p>
          <a:p>
            <a:pPr indent="-228600" lvl="0" marL="457200" marR="0" rtl="0" algn="l">
              <a:lnSpc>
                <a:spcPct val="100000"/>
              </a:lnSpc>
              <a:spcBef>
                <a:spcPts val="60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Traditions, social constraints and stereotypes that may create a </a:t>
            </a:r>
            <a:r>
              <a:rPr b="1" i="0" lang="en-US" sz="3200" u="none" cap="none" strike="noStrike">
                <a:solidFill>
                  <a:srgbClr val="C00000"/>
                </a:solidFill>
                <a:latin typeface="Calibri"/>
                <a:ea typeface="Calibri"/>
                <a:cs typeface="Calibri"/>
                <a:sym typeface="Calibri"/>
              </a:rPr>
              <a:t>sense of disempowerment</a:t>
            </a:r>
            <a:r>
              <a:rPr b="0" i="0" lang="en-US" sz="3200" u="none" cap="none" strike="noStrike">
                <a:solidFill>
                  <a:schemeClr val="dk1"/>
                </a:solidFill>
                <a:latin typeface="Calibri"/>
                <a:ea typeface="Calibri"/>
                <a:cs typeface="Calibri"/>
                <a:sym typeface="Calibri"/>
              </a:rPr>
              <a:t> for women, or restrict their choices or freedom of movement</a:t>
            </a:r>
          </a:p>
        </p:txBody>
      </p:sp>
      <p:pic>
        <p:nvPicPr>
          <p:cNvPr id="203" name="Shape 203"/>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idx="1" type="body"/>
          </p:nvPr>
        </p:nvSpPr>
        <p:spPr>
          <a:xfrm>
            <a:off x="762000" y="1373750"/>
            <a:ext cx="8448600" cy="5172299"/>
          </a:xfrm>
          <a:prstGeom prst="rect">
            <a:avLst/>
          </a:prstGeom>
          <a:noFill/>
          <a:ln>
            <a:noFill/>
          </a:ln>
        </p:spPr>
        <p:txBody>
          <a:bodyPr anchorCtr="0" anchor="t" bIns="91425" lIns="91425" rIns="91425" tIns="91425">
            <a:noAutofit/>
          </a:bodyPr>
          <a:lstStyle/>
          <a:p>
            <a:pPr indent="-215900" lvl="0" marL="457200" marR="0" rtl="0" algn="l">
              <a:lnSpc>
                <a:spcPct val="100000"/>
              </a:lnSpc>
              <a:spcBef>
                <a:spcPts val="0"/>
              </a:spcBef>
              <a:spcAft>
                <a:spcPts val="0"/>
              </a:spcAft>
              <a:buClr>
                <a:schemeClr val="dk1"/>
              </a:buClr>
              <a:buSzPct val="100000"/>
              <a:buFont typeface="Arial"/>
              <a:buChar char="•"/>
            </a:pPr>
            <a:r>
              <a:rPr b="1" i="0" lang="en-US" sz="3000" u="none" cap="none" strike="noStrike">
                <a:solidFill>
                  <a:srgbClr val="C00000"/>
                </a:solidFill>
                <a:latin typeface="Calibri"/>
                <a:ea typeface="Calibri"/>
                <a:cs typeface="Calibri"/>
                <a:sym typeface="Calibri"/>
              </a:rPr>
              <a:t>Time </a:t>
            </a:r>
            <a:r>
              <a:rPr b="0" i="0" lang="en-US" sz="3000" u="none" cap="none" strike="noStrike">
                <a:solidFill>
                  <a:srgbClr val="000000"/>
                </a:solidFill>
                <a:latin typeface="Calibri"/>
                <a:ea typeface="Calibri"/>
                <a:cs typeface="Calibri"/>
                <a:sym typeface="Calibri"/>
              </a:rPr>
              <a:t>constraints imposed by domestic duties</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Concerns about </a:t>
            </a:r>
            <a:r>
              <a:rPr b="1" i="0" lang="en-US" sz="3000" u="none" cap="none" strike="noStrike">
                <a:solidFill>
                  <a:srgbClr val="C00000"/>
                </a:solidFill>
                <a:latin typeface="Calibri"/>
                <a:ea typeface="Calibri"/>
                <a:cs typeface="Calibri"/>
                <a:sym typeface="Calibri"/>
              </a:rPr>
              <a:t>ballot secrecy</a:t>
            </a:r>
            <a:r>
              <a:rPr b="0" i="0" lang="en-US" sz="3000" u="none" cap="none" strike="noStrike">
                <a:solidFill>
                  <a:schemeClr val="dk1"/>
                </a:solidFill>
                <a:latin typeface="Calibri"/>
                <a:ea typeface="Calibri"/>
                <a:cs typeface="Calibri"/>
                <a:sym typeface="Calibri"/>
              </a:rPr>
              <a:t>, including:</a:t>
            </a:r>
          </a:p>
          <a:p>
            <a:pPr indent="69850" lvl="1" marL="74295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Fear that the secrecy of their vote may be compromised</a:t>
            </a:r>
          </a:p>
          <a:p>
            <a:pPr indent="69850" lvl="1" marL="74295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Perception that they may face retaliation for independent choices</a:t>
            </a:r>
          </a:p>
          <a:p>
            <a:pPr indent="-215900" lvl="0" marL="457200" marR="0" rtl="0" algn="l">
              <a:lnSpc>
                <a:spcPct val="100000"/>
              </a:lnSpc>
              <a:spcBef>
                <a:spcPts val="0"/>
              </a:spcBef>
              <a:spcAft>
                <a:spcPts val="0"/>
              </a:spcAft>
              <a:buClr>
                <a:srgbClr val="000000"/>
              </a:buClr>
              <a:buSzPct val="100000"/>
              <a:buFont typeface="Arial"/>
              <a:buChar char="•"/>
            </a:pPr>
            <a:r>
              <a:rPr b="1" i="0" lang="en-US" sz="3000" u="none" cap="none" strike="noStrike">
                <a:solidFill>
                  <a:srgbClr val="C00000"/>
                </a:solidFill>
                <a:latin typeface="Calibri"/>
                <a:ea typeface="Calibri"/>
                <a:cs typeface="Calibri"/>
                <a:sym typeface="Calibri"/>
              </a:rPr>
              <a:t>Intimidation/threats</a:t>
            </a:r>
            <a:r>
              <a:rPr b="0" i="0" lang="en-US" sz="3000" u="none" cap="none" strike="noStrike">
                <a:solidFill>
                  <a:srgbClr val="000000"/>
                </a:solidFill>
                <a:latin typeface="Calibri"/>
                <a:ea typeface="Calibri"/>
                <a:cs typeface="Calibri"/>
                <a:sym typeface="Calibri"/>
              </a:rPr>
              <a:t> designed to make women vote a certain way or reveal how they voted</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Coercion and/or </a:t>
            </a:r>
            <a:r>
              <a:rPr b="1" i="0" lang="en-US" sz="3000" u="none" cap="none" strike="noStrike">
                <a:solidFill>
                  <a:srgbClr val="C00000"/>
                </a:solidFill>
                <a:latin typeface="Calibri"/>
                <a:ea typeface="Calibri"/>
                <a:cs typeface="Calibri"/>
                <a:sym typeface="Calibri"/>
              </a:rPr>
              <a:t>violence from husbands</a:t>
            </a:r>
            <a:r>
              <a:rPr b="0" i="0" lang="en-US" sz="3000" u="none" cap="none" strike="noStrike">
                <a:solidFill>
                  <a:srgbClr val="000000"/>
                </a:solidFill>
                <a:latin typeface="Calibri"/>
                <a:ea typeface="Calibri"/>
                <a:cs typeface="Calibri"/>
                <a:sym typeface="Calibri"/>
              </a:rPr>
              <a:t> seeking to influence how their wives vote</a:t>
            </a:r>
          </a:p>
        </p:txBody>
      </p:sp>
      <p:pic>
        <p:nvPicPr>
          <p:cNvPr id="210" name="Shape 21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
        <p:nvSpPr>
          <p:cNvPr id="211" name="Shape 211"/>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SOCIO-CULTURAL BARRIERS</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690075" y="216550"/>
            <a:ext cx="84536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POTENTIAL BARRIERS:</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VOTERS</a:t>
            </a:r>
          </a:p>
        </p:txBody>
      </p:sp>
      <p:sp>
        <p:nvSpPr>
          <p:cNvPr id="218" name="Shape 218"/>
          <p:cNvSpPr txBox="1"/>
          <p:nvPr>
            <p:ph idx="1" type="body"/>
          </p:nvPr>
        </p:nvSpPr>
        <p:spPr>
          <a:xfrm>
            <a:off x="690075" y="1973400"/>
            <a:ext cx="85205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 there registration obstacles for women? What are the document requirements? What is the registration location?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 there particular socio-cultural barriers to women voting?</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Have women historically voted in lower numbers than men?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Is disaggregated data collected on women voters?</a:t>
            </a:r>
          </a:p>
        </p:txBody>
      </p:sp>
      <p:pic>
        <p:nvPicPr>
          <p:cNvPr id="219" name="Shape 219"/>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VOTER EDUCATION: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WHAT TO OBSERVE OR ASSESS</a:t>
            </a:r>
          </a:p>
        </p:txBody>
      </p:sp>
      <p:sp>
        <p:nvSpPr>
          <p:cNvPr id="226" name="Shape 226"/>
          <p:cNvSpPr txBox="1"/>
          <p:nvPr>
            <p:ph idx="1" type="body"/>
          </p:nvPr>
        </p:nvSpPr>
        <p:spPr>
          <a:xfrm>
            <a:off x="762000" y="1802875"/>
            <a:ext cx="8323199" cy="47429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Observers can analyze voter education programs to determine the particular needs</a:t>
            </a:r>
            <a:r>
              <a:rPr b="0" i="0" lang="en-US" sz="3000" u="none" cap="none" strike="noStrike">
                <a:solidFill>
                  <a:srgbClr val="000000"/>
                </a:solidFill>
                <a:latin typeface="Calibri"/>
                <a:ea typeface="Calibri"/>
                <a:cs typeface="Calibri"/>
                <a:sym typeface="Calibri"/>
              </a:rPr>
              <a:t> and interests </a:t>
            </a:r>
            <a:r>
              <a:rPr b="0" i="0" lang="en-US" sz="3000" u="none" cap="none" strike="noStrike">
                <a:solidFill>
                  <a:schemeClr val="dk1"/>
                </a:solidFill>
                <a:latin typeface="Calibri"/>
                <a:ea typeface="Calibri"/>
                <a:cs typeface="Calibri"/>
                <a:sym typeface="Calibri"/>
              </a:rPr>
              <a:t>of women and whether they are being addressed:</a:t>
            </a:r>
          </a:p>
          <a:p>
            <a:pPr indent="-203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Who is responsible for voter education?</a:t>
            </a:r>
          </a:p>
          <a:p>
            <a:pPr indent="-203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What are the key messages?</a:t>
            </a:r>
          </a:p>
          <a:p>
            <a:pPr indent="-203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How are these messages communicated? Is it in a format that is equally accessible to women?</a:t>
            </a:r>
          </a:p>
          <a:p>
            <a:pPr indent="-203200" lvl="0" marL="457200" marR="0" rtl="0" algn="l">
              <a:lnSpc>
                <a:spcPct val="10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Do the messages s</a:t>
            </a:r>
            <a:r>
              <a:rPr b="0" i="0" lang="en-US" sz="2800" u="none" cap="none" strike="noStrike">
                <a:solidFill>
                  <a:srgbClr val="000000"/>
                </a:solidFill>
                <a:latin typeface="Calibri"/>
                <a:ea typeface="Calibri"/>
                <a:cs typeface="Calibri"/>
                <a:sym typeface="Calibri"/>
              </a:rPr>
              <a:t>ufficiently address the needs and interests of both women and men voters?</a:t>
            </a:r>
          </a:p>
        </p:txBody>
      </p:sp>
      <p:pic>
        <p:nvPicPr>
          <p:cNvPr id="227" name="Shape 227"/>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idx="4294967295" type="title"/>
          </p:nvPr>
        </p:nvSpPr>
        <p:spPr>
          <a:xfrm>
            <a:off x="714175" y="274625"/>
            <a:ext cx="79725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EXERCISE:</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ASSESS VOTER EDUCATION ADS</a:t>
            </a:r>
          </a:p>
        </p:txBody>
      </p:sp>
      <p:pic>
        <p:nvPicPr>
          <p:cNvPr id="234" name="Shape 234"/>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35" name="Shape 235"/>
          <p:cNvPicPr preferRelativeResize="0"/>
          <p:nvPr/>
        </p:nvPicPr>
        <p:blipFill rotWithShape="1">
          <a:blip r:embed="rId4">
            <a:alphaModFix/>
          </a:blip>
          <a:srcRect b="0" l="0" r="0" t="0"/>
          <a:stretch/>
        </p:blipFill>
        <p:spPr>
          <a:xfrm>
            <a:off x="838200" y="1902650"/>
            <a:ext cx="4114800" cy="4086300"/>
          </a:xfrm>
          <a:prstGeom prst="rect">
            <a:avLst/>
          </a:prstGeom>
          <a:noFill/>
          <a:ln>
            <a:noFill/>
          </a:ln>
        </p:spPr>
      </p:pic>
      <p:pic>
        <p:nvPicPr>
          <p:cNvPr id="236" name="Shape 236"/>
          <p:cNvPicPr preferRelativeResize="0"/>
          <p:nvPr/>
        </p:nvPicPr>
        <p:blipFill rotWithShape="1">
          <a:blip r:embed="rId5">
            <a:alphaModFix/>
          </a:blip>
          <a:srcRect b="0" l="0" r="0" t="0"/>
          <a:stretch/>
        </p:blipFill>
        <p:spPr>
          <a:xfrm>
            <a:off x="4953000" y="1902650"/>
            <a:ext cx="3733800" cy="3983548"/>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pic>
        <p:nvPicPr>
          <p:cNvPr id="242" name="Shape 242"/>
          <p:cNvPicPr preferRelativeResize="0"/>
          <p:nvPr/>
        </p:nvPicPr>
        <p:blipFill rotWithShape="1">
          <a:blip r:embed="rId3">
            <a:alphaModFix/>
          </a:blip>
          <a:srcRect b="0" l="0" r="0" t="0"/>
          <a:stretch/>
        </p:blipFill>
        <p:spPr>
          <a:xfrm>
            <a:off x="1216650" y="1998750"/>
            <a:ext cx="7589700" cy="4495800"/>
          </a:xfrm>
          <a:prstGeom prst="rect">
            <a:avLst/>
          </a:prstGeom>
          <a:noFill/>
          <a:ln>
            <a:noFill/>
          </a:ln>
        </p:spPr>
      </p:pic>
      <p:sp>
        <p:nvSpPr>
          <p:cNvPr id="243" name="Shape 243"/>
          <p:cNvSpPr txBox="1"/>
          <p:nvPr/>
        </p:nvSpPr>
        <p:spPr>
          <a:xfrm>
            <a:off x="984200" y="162300"/>
            <a:ext cx="7964999" cy="16559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Calibri"/>
              <a:buNone/>
            </a:pPr>
            <a:r>
              <a:rPr b="0" i="1" lang="en-US" sz="3200" u="none" cap="none" strike="noStrike">
                <a:solidFill>
                  <a:srgbClr val="000000"/>
                </a:solidFill>
                <a:latin typeface="Calibri"/>
                <a:ea typeface="Calibri"/>
                <a:cs typeface="Calibri"/>
                <a:sym typeface="Calibri"/>
              </a:rPr>
              <a:t>TRANSLATION: “Voting is an opportunity to realize our ambitions and the ambitions of our children. Our date is September 27.”</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685800" y="274637"/>
            <a:ext cx="8458200" cy="1143000"/>
          </a:xfrm>
          <a:prstGeom prst="rect">
            <a:avLst/>
          </a:prstGeom>
          <a:noFill/>
          <a:ln>
            <a:noFill/>
          </a:ln>
        </p:spPr>
        <p:txBody>
          <a:bodyPr anchorCtr="0" anchor="ctr" bIns="91425" lIns="91425" rIns="91425" tIns="91425">
            <a:noAutofit/>
          </a:bodyPr>
          <a:lstStyle/>
          <a:p>
            <a:pPr indent="0" lvl="0" marL="0" marR="0" rtl="0" algn="ctr">
              <a:lnSpc>
                <a:spcPct val="80000"/>
              </a:lnSpc>
              <a:spcBef>
                <a:spcPts val="0"/>
              </a:spcBef>
              <a:spcAft>
                <a:spcPts val="0"/>
              </a:spcAft>
              <a:buClr>
                <a:srgbClr val="003366"/>
              </a:buClr>
              <a:buSzPct val="25000"/>
              <a:buFont typeface="Trebuchet MS"/>
              <a:buNone/>
            </a:pPr>
            <a:r>
              <a:rPr b="0" i="0" lang="en-US" sz="4400" u="none" cap="none" strike="noStrike">
                <a:solidFill>
                  <a:srgbClr val="003366"/>
                </a:solidFill>
                <a:latin typeface="Calibri"/>
                <a:ea typeface="Calibri"/>
                <a:cs typeface="Calibri"/>
                <a:sym typeface="Calibri"/>
              </a:rPr>
              <a:t>GENDER AND ELECTION OBSERVATION: OBJECTIVES</a:t>
            </a:r>
          </a:p>
        </p:txBody>
      </p:sp>
      <p:sp>
        <p:nvSpPr>
          <p:cNvPr id="101" name="Shape 101"/>
          <p:cNvSpPr txBox="1"/>
          <p:nvPr>
            <p:ph idx="1" type="body"/>
          </p:nvPr>
        </p:nvSpPr>
        <p:spPr>
          <a:xfrm>
            <a:off x="758600" y="1600200"/>
            <a:ext cx="7928099" cy="45261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Understand why gender is important for election observation</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Identify potential barriers to women’s participation in the electoral process</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Increase knowledge of how to incorporate gender aspects into election observation, including trainings, material and reporting</a:t>
            </a:r>
          </a:p>
        </p:txBody>
      </p:sp>
      <p:pic>
        <p:nvPicPr>
          <p:cNvPr id="102" name="Shape 102"/>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CANDIDATES</a:t>
            </a:r>
          </a:p>
        </p:txBody>
      </p:sp>
      <p:sp>
        <p:nvSpPr>
          <p:cNvPr id="250" name="Shape 250"/>
          <p:cNvSpPr txBox="1"/>
          <p:nvPr>
            <p:ph idx="1" type="body"/>
          </p:nvPr>
        </p:nvSpPr>
        <p:spPr>
          <a:xfrm>
            <a:off x="762000" y="1249050"/>
            <a:ext cx="8448600" cy="52970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Observing whether elections are inclusive for women candidates involves paying attention to norms and practices that affect whether men and women have an equal ability to run for public office. These can include:</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Electoral systems</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Nominating procedures</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Political party practices</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Political-electoral financing systems</a:t>
            </a:r>
          </a:p>
          <a:p>
            <a:pPr indent="-228600" lvl="0" marL="457200" marR="0" rtl="0" algn="l">
              <a:lnSpc>
                <a:spcPct val="100000"/>
              </a:lnSpc>
              <a:spcBef>
                <a:spcPts val="0"/>
              </a:spcBef>
              <a:spcAft>
                <a:spcPts val="0"/>
              </a:spcAft>
              <a:buClr>
                <a:srgbClr val="C00000"/>
              </a:buClr>
              <a:buSzPct val="100000"/>
              <a:buFont typeface="Arial"/>
              <a:buChar char="•"/>
            </a:pPr>
            <a:r>
              <a:rPr b="1" i="0" lang="en-US" sz="3200" u="none" cap="none" strike="noStrike">
                <a:solidFill>
                  <a:srgbClr val="C00000"/>
                </a:solidFill>
                <a:latin typeface="Calibri"/>
                <a:ea typeface="Calibri"/>
                <a:cs typeface="Calibri"/>
                <a:sym typeface="Calibri"/>
              </a:rPr>
              <a:t>Media and social media coverage</a:t>
            </a:r>
          </a:p>
        </p:txBody>
      </p:sp>
      <p:pic>
        <p:nvPicPr>
          <p:cNvPr id="251" name="Shape 251"/>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CANDIDATES</a:t>
            </a:r>
          </a:p>
        </p:txBody>
      </p:sp>
      <p:sp>
        <p:nvSpPr>
          <p:cNvPr id="258" name="Shape 258"/>
          <p:cNvSpPr txBox="1"/>
          <p:nvPr>
            <p:ph idx="1" type="body"/>
          </p:nvPr>
        </p:nvSpPr>
        <p:spPr>
          <a:xfrm>
            <a:off x="762000" y="1422775"/>
            <a:ext cx="8448600" cy="5123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A key aspect monitors should focus on is election coverage of female candidates by media, including social media.</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Is it fair?</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Is it equal?</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Is it about</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the candidate’s</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issues or </a:t>
            </a:r>
          </a:p>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     </a:t>
            </a:r>
            <a:r>
              <a:rPr b="0" i="1" lang="en-US" sz="3200" u="none" cap="none" strike="noStrike">
                <a:solidFill>
                  <a:schemeClr val="dk1"/>
                </a:solidFill>
                <a:latin typeface="Calibri"/>
                <a:ea typeface="Calibri"/>
                <a:cs typeface="Calibri"/>
                <a:sym typeface="Calibri"/>
              </a:rPr>
              <a:t>appearance</a:t>
            </a:r>
            <a:r>
              <a:rPr b="0" i="0" lang="en-US" sz="3200" u="none" cap="none" strike="noStrike">
                <a:solidFill>
                  <a:schemeClr val="dk1"/>
                </a:solidFill>
                <a:latin typeface="Calibri"/>
                <a:ea typeface="Calibri"/>
                <a:cs typeface="Calibri"/>
                <a:sym typeface="Calibri"/>
              </a:rPr>
              <a:t>?</a:t>
            </a:r>
          </a:p>
        </p:txBody>
      </p:sp>
      <p:pic>
        <p:nvPicPr>
          <p:cNvPr id="259" name="Shape 259"/>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60" name="Shape 260"/>
          <p:cNvPicPr preferRelativeResize="0"/>
          <p:nvPr/>
        </p:nvPicPr>
        <p:blipFill rotWithShape="1">
          <a:blip r:embed="rId4">
            <a:alphaModFix/>
          </a:blip>
          <a:srcRect b="0" l="0" r="0" t="0"/>
          <a:stretch/>
        </p:blipFill>
        <p:spPr>
          <a:xfrm>
            <a:off x="5073350" y="2946449"/>
            <a:ext cx="3826500" cy="3062099"/>
          </a:xfrm>
          <a:prstGeom prst="rect">
            <a:avLst/>
          </a:prstGeom>
          <a:noFill/>
          <a:ln>
            <a:noFill/>
          </a:ln>
        </p:spPr>
      </p:pic>
      <p:sp>
        <p:nvSpPr>
          <p:cNvPr id="261" name="Shape 261"/>
          <p:cNvSpPr txBox="1"/>
          <p:nvPr/>
        </p:nvSpPr>
        <p:spPr>
          <a:xfrm>
            <a:off x="6189950" y="593235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CANDIDATES</a:t>
            </a:r>
          </a:p>
        </p:txBody>
      </p:sp>
      <p:sp>
        <p:nvSpPr>
          <p:cNvPr id="268" name="Shape 268"/>
          <p:cNvSpPr txBox="1"/>
          <p:nvPr>
            <p:ph idx="1" type="body"/>
          </p:nvPr>
        </p:nvSpPr>
        <p:spPr>
          <a:xfrm>
            <a:off x="690075" y="2227100"/>
            <a:ext cx="8520599" cy="4318798"/>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What is an example of unfair coverage of a </a:t>
            </a:r>
          </a:p>
          <a:p>
            <a:pPr indent="0" lvl="0" marL="0" marR="0" rtl="0" algn="ctr">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female candidate?</a:t>
            </a:r>
          </a:p>
        </p:txBody>
      </p:sp>
      <p:pic>
        <p:nvPicPr>
          <p:cNvPr id="269" name="Shape 269"/>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70" name="Shape 270"/>
          <p:cNvPicPr preferRelativeResize="0"/>
          <p:nvPr/>
        </p:nvPicPr>
        <p:blipFill rotWithShape="1">
          <a:blip r:embed="rId4">
            <a:alphaModFix/>
          </a:blip>
          <a:srcRect b="8712" l="0" r="0" t="2907"/>
          <a:stretch/>
        </p:blipFill>
        <p:spPr>
          <a:xfrm>
            <a:off x="1180675" y="3587025"/>
            <a:ext cx="2622000" cy="2317200"/>
          </a:xfrm>
          <a:prstGeom prst="rect">
            <a:avLst/>
          </a:prstGeom>
          <a:noFill/>
          <a:ln>
            <a:noFill/>
          </a:ln>
        </p:spPr>
      </p:pic>
      <p:pic>
        <p:nvPicPr>
          <p:cNvPr id="271" name="Shape 271"/>
          <p:cNvPicPr preferRelativeResize="0"/>
          <p:nvPr/>
        </p:nvPicPr>
        <p:blipFill rotWithShape="1">
          <a:blip r:embed="rId5">
            <a:alphaModFix/>
          </a:blip>
          <a:srcRect b="0" l="0" r="0" t="0"/>
          <a:stretch/>
        </p:blipFill>
        <p:spPr>
          <a:xfrm>
            <a:off x="4423225" y="4068525"/>
            <a:ext cx="1665599" cy="1354200"/>
          </a:xfrm>
          <a:prstGeom prst="rect">
            <a:avLst/>
          </a:prstGeom>
          <a:noFill/>
          <a:ln>
            <a:noFill/>
          </a:ln>
        </p:spPr>
      </p:pic>
      <p:pic>
        <p:nvPicPr>
          <p:cNvPr id="272" name="Shape 272"/>
          <p:cNvPicPr preferRelativeResize="0"/>
          <p:nvPr/>
        </p:nvPicPr>
        <p:blipFill rotWithShape="1">
          <a:blip r:embed="rId6">
            <a:alphaModFix/>
          </a:blip>
          <a:srcRect b="0" l="0" r="0" t="0"/>
          <a:stretch/>
        </p:blipFill>
        <p:spPr>
          <a:xfrm>
            <a:off x="6865525" y="3863950"/>
            <a:ext cx="1730399" cy="1730399"/>
          </a:xfrm>
          <a:prstGeom prst="rect">
            <a:avLst/>
          </a:prstGeom>
          <a:noFill/>
          <a:ln>
            <a:noFill/>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ELECTION ADMINISTRATION</a:t>
            </a:r>
          </a:p>
        </p:txBody>
      </p:sp>
      <p:sp>
        <p:nvSpPr>
          <p:cNvPr id="279" name="Shape 279"/>
          <p:cNvSpPr txBox="1"/>
          <p:nvPr>
            <p:ph idx="1" type="body"/>
          </p:nvPr>
        </p:nvSpPr>
        <p:spPr>
          <a:xfrm>
            <a:off x="762000" y="1433025"/>
            <a:ext cx="8327399" cy="5112900"/>
          </a:xfrm>
          <a:prstGeom prst="rect">
            <a:avLst/>
          </a:prstGeom>
          <a:noFill/>
          <a:ln>
            <a:noFill/>
          </a:ln>
        </p:spPr>
        <p:txBody>
          <a:bodyPr anchorCtr="0" anchor="t" bIns="91425" lIns="91425" rIns="91425" tIns="91425">
            <a:noAutofit/>
          </a:bodyPr>
          <a:lstStyle/>
          <a:p>
            <a:pPr indent="-254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 Assess the number of women involved in election administration. </a:t>
            </a:r>
          </a:p>
          <a:p>
            <a:pPr indent="-254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 How many women are in leadership and decision-making roles?</a:t>
            </a:r>
          </a:p>
          <a:p>
            <a:pPr indent="0" lvl="0" marL="0" marR="0" rtl="0" algn="l">
              <a:lnSpc>
                <a:spcPct val="100000"/>
              </a:lnSpc>
              <a:spcBef>
                <a:spcPts val="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Women should have the</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ability to participate as</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election observers, </a:t>
            </a:r>
          </a:p>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commission members, </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poll workers, etc.</a:t>
            </a:r>
          </a:p>
        </p:txBody>
      </p:sp>
      <p:pic>
        <p:nvPicPr>
          <p:cNvPr id="280" name="Shape 28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81" name="Shape 281"/>
          <p:cNvPicPr preferRelativeResize="0"/>
          <p:nvPr/>
        </p:nvPicPr>
        <p:blipFill rotWithShape="1">
          <a:blip r:embed="rId4">
            <a:alphaModFix/>
          </a:blip>
          <a:srcRect b="0" l="0" r="0" t="0"/>
          <a:stretch/>
        </p:blipFill>
        <p:spPr>
          <a:xfrm>
            <a:off x="5753100" y="3581400"/>
            <a:ext cx="2105099" cy="2518250"/>
          </a:xfrm>
          <a:prstGeom prst="rect">
            <a:avLst/>
          </a:prstGeom>
          <a:noFill/>
          <a:ln>
            <a:noFill/>
          </a:ln>
        </p:spPr>
      </p:pic>
      <p:sp>
        <p:nvSpPr>
          <p:cNvPr id="282" name="Shape 282"/>
          <p:cNvSpPr txBox="1"/>
          <p:nvPr/>
        </p:nvSpPr>
        <p:spPr>
          <a:xfrm>
            <a:off x="6009000" y="60579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x="0" y="0"/>
          <a:ext cx="0" cy="0"/>
          <a:chOff x="0" y="0"/>
          <a:chExt cx="0" cy="0"/>
        </a:xfrm>
      </p:grpSpPr>
      <p:sp>
        <p:nvSpPr>
          <p:cNvPr id="288" name="Shape 288"/>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ELECTION ADMINISTRATION</a:t>
            </a:r>
          </a:p>
        </p:txBody>
      </p:sp>
      <p:sp>
        <p:nvSpPr>
          <p:cNvPr id="289" name="Shape 289"/>
          <p:cNvSpPr txBox="1"/>
          <p:nvPr>
            <p:ph idx="1" type="body"/>
          </p:nvPr>
        </p:nvSpPr>
        <p:spPr>
          <a:xfrm>
            <a:off x="690075" y="1484725"/>
            <a:ext cx="5011200" cy="52137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Extensive pre-election assessment can provide a view of the election administration body’s </a:t>
            </a:r>
            <a:r>
              <a:rPr b="1" i="0" lang="en-US" sz="3200" u="none" cap="none" strike="noStrike">
                <a:solidFill>
                  <a:srgbClr val="C00000"/>
                </a:solidFill>
                <a:latin typeface="Calibri"/>
                <a:ea typeface="Calibri"/>
                <a:cs typeface="Calibri"/>
                <a:sym typeface="Calibri"/>
              </a:rPr>
              <a:t>awareness </a:t>
            </a:r>
            <a:r>
              <a:rPr b="0" i="0" lang="en-US" sz="3200" u="none" cap="none" strike="noStrike">
                <a:solidFill>
                  <a:schemeClr val="dk1"/>
                </a:solidFill>
                <a:latin typeface="Calibri"/>
                <a:ea typeface="Calibri"/>
                <a:cs typeface="Calibri"/>
                <a:sym typeface="Calibri"/>
              </a:rPr>
              <a:t>of the barriers that exist for women.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It can also help gauge the </a:t>
            </a:r>
            <a:r>
              <a:rPr b="1" i="0" lang="en-US" sz="3200" u="none" cap="none" strike="noStrike">
                <a:solidFill>
                  <a:srgbClr val="C00000"/>
                </a:solidFill>
                <a:latin typeface="Calibri"/>
                <a:ea typeface="Calibri"/>
                <a:cs typeface="Calibri"/>
                <a:sym typeface="Calibri"/>
              </a:rPr>
              <a:t>responsiveness </a:t>
            </a:r>
            <a:r>
              <a:rPr b="0" i="0" lang="en-US" sz="3200" u="none" cap="none" strike="noStrike">
                <a:solidFill>
                  <a:schemeClr val="dk1"/>
                </a:solidFill>
                <a:latin typeface="Calibri"/>
                <a:ea typeface="Calibri"/>
                <a:cs typeface="Calibri"/>
                <a:sym typeface="Calibri"/>
              </a:rPr>
              <a:t>of that body to related issues that may arise.</a:t>
            </a:r>
          </a:p>
        </p:txBody>
      </p:sp>
      <p:pic>
        <p:nvPicPr>
          <p:cNvPr id="290" name="Shape 29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291" name="Shape 291"/>
          <p:cNvPicPr preferRelativeResize="0"/>
          <p:nvPr/>
        </p:nvPicPr>
        <p:blipFill rotWithShape="1">
          <a:blip r:embed="rId4">
            <a:alphaModFix/>
          </a:blip>
          <a:srcRect b="0" l="0" r="0" t="0"/>
          <a:stretch/>
        </p:blipFill>
        <p:spPr>
          <a:xfrm>
            <a:off x="5853800" y="2195700"/>
            <a:ext cx="3030300" cy="2832599"/>
          </a:xfrm>
          <a:prstGeom prst="rect">
            <a:avLst/>
          </a:prstGeom>
          <a:noFill/>
          <a:ln>
            <a:noFill/>
          </a:ln>
        </p:spPr>
      </p:pic>
      <p:sp>
        <p:nvSpPr>
          <p:cNvPr id="292" name="Shape 292"/>
          <p:cNvSpPr txBox="1"/>
          <p:nvPr/>
        </p:nvSpPr>
        <p:spPr>
          <a:xfrm>
            <a:off x="6459350" y="4952100"/>
            <a:ext cx="1819200" cy="2903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ACE Project</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1" lang="en-US" sz="4400" u="none" cap="none" strike="noStrike">
                <a:solidFill>
                  <a:srgbClr val="003366"/>
                </a:solidFill>
                <a:latin typeface="Calibri"/>
                <a:ea typeface="Calibri"/>
                <a:cs typeface="Calibri"/>
                <a:sym typeface="Calibri"/>
              </a:rPr>
              <a:t>BACK TO:</a:t>
            </a:r>
            <a:br>
              <a:rPr b="0" i="0" lang="en-US" sz="4400" u="none" cap="none" strike="noStrike">
                <a:solidFill>
                  <a:srgbClr val="003366"/>
                </a:solidFill>
                <a:latin typeface="Calibri"/>
                <a:ea typeface="Calibri"/>
                <a:cs typeface="Calibri"/>
                <a:sym typeface="Calibri"/>
              </a:rPr>
            </a:br>
            <a:r>
              <a:rPr b="0" i="0" lang="en-US" sz="4400" u="none" cap="none" strike="noStrike">
                <a:solidFill>
                  <a:srgbClr val="003366"/>
                </a:solidFill>
                <a:latin typeface="Calibri"/>
                <a:ea typeface="Calibri"/>
                <a:cs typeface="Calibri"/>
                <a:sym typeface="Calibri"/>
              </a:rPr>
              <a:t>BURKINA FASO</a:t>
            </a:r>
          </a:p>
        </p:txBody>
      </p:sp>
      <p:sp>
        <p:nvSpPr>
          <p:cNvPr id="299" name="Shape 299"/>
          <p:cNvSpPr txBox="1"/>
          <p:nvPr>
            <p:ph idx="1" type="body"/>
          </p:nvPr>
        </p:nvSpPr>
        <p:spPr>
          <a:xfrm>
            <a:off x="690075" y="1897200"/>
            <a:ext cx="85205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The Minister of the Interior responded to the need for birth certificates by implementing a mobile registration initiative in the five regions with the lowest registration rates.</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This helped 16,000 women seeking to register to obtain the necessary birth certificates.</a:t>
            </a:r>
          </a:p>
        </p:txBody>
      </p:sp>
      <p:pic>
        <p:nvPicPr>
          <p:cNvPr id="300" name="Shape 30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ASSESSMENT/REPORTS</a:t>
            </a:r>
          </a:p>
        </p:txBody>
      </p:sp>
      <p:sp>
        <p:nvSpPr>
          <p:cNvPr id="307" name="Shape 307"/>
          <p:cNvSpPr txBox="1"/>
          <p:nvPr>
            <p:ph idx="1" type="body"/>
          </p:nvPr>
        </p:nvSpPr>
        <p:spPr>
          <a:xfrm>
            <a:off x="767675" y="1545600"/>
            <a:ext cx="4319400" cy="50004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Analysis and reporting on the election environment should include any findings on women’s participation, including potential barriers.</a:t>
            </a:r>
          </a:p>
        </p:txBody>
      </p:sp>
      <p:pic>
        <p:nvPicPr>
          <p:cNvPr id="308" name="Shape 308"/>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
        <p:nvSpPr>
          <p:cNvPr id="309" name="Shape 309"/>
          <p:cNvSpPr txBox="1"/>
          <p:nvPr/>
        </p:nvSpPr>
        <p:spPr>
          <a:xfrm>
            <a:off x="6457126" y="4943225"/>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pic>
        <p:nvPicPr>
          <p:cNvPr id="310" name="Shape 310"/>
          <p:cNvPicPr preferRelativeResize="0"/>
          <p:nvPr/>
        </p:nvPicPr>
        <p:blipFill rotWithShape="1">
          <a:blip r:embed="rId4">
            <a:alphaModFix/>
          </a:blip>
          <a:srcRect b="0" l="734" r="8595" t="0"/>
          <a:stretch/>
        </p:blipFill>
        <p:spPr>
          <a:xfrm>
            <a:off x="5646975" y="2375823"/>
            <a:ext cx="3213600" cy="2657999"/>
          </a:xfrm>
          <a:prstGeom prst="rect">
            <a:avLst/>
          </a:prstGeom>
          <a:noFill/>
          <a:ln>
            <a:noFill/>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INTERVIEW KEY STAKEHOLDERS</a:t>
            </a:r>
          </a:p>
        </p:txBody>
      </p:sp>
      <p:sp>
        <p:nvSpPr>
          <p:cNvPr id="317" name="Shape 317"/>
          <p:cNvSpPr txBox="1"/>
          <p:nvPr>
            <p:ph idx="1" type="body"/>
          </p:nvPr>
        </p:nvSpPr>
        <p:spPr>
          <a:xfrm>
            <a:off x="767675" y="1361375"/>
            <a:ext cx="8311499" cy="5184599"/>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It is important to seek information from women’s organizations on gender-related issues in the pre-election phase and after the election.</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Women’s organizations are especially useful in closed societies, or in contexts where official data on women’s participation or issues of violence is non-existent or inaccessible.</a:t>
            </a:r>
          </a:p>
        </p:txBody>
      </p:sp>
      <p:pic>
        <p:nvPicPr>
          <p:cNvPr id="318" name="Shape 318"/>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3" name="Shape 323"/>
        <p:cNvGrpSpPr/>
        <p:nvPr/>
      </p:nvGrpSpPr>
      <p:grpSpPr>
        <a:xfrm>
          <a:off x="0" y="0"/>
          <a:ext cx="0" cy="0"/>
          <a:chOff x="0" y="0"/>
          <a:chExt cx="0" cy="0"/>
        </a:xfrm>
      </p:grpSpPr>
      <p:sp>
        <p:nvSpPr>
          <p:cNvPr id="324" name="Shape 324"/>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INTERVIEW KEY STAKEHOLDERS</a:t>
            </a:r>
          </a:p>
        </p:txBody>
      </p:sp>
      <p:sp>
        <p:nvSpPr>
          <p:cNvPr id="325" name="Shape 325"/>
          <p:cNvSpPr txBox="1"/>
          <p:nvPr>
            <p:ph idx="1" type="body"/>
          </p:nvPr>
        </p:nvSpPr>
        <p:spPr>
          <a:xfrm>
            <a:off x="757450" y="1351125"/>
            <a:ext cx="8342099" cy="5194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Some example questions for these groups and other key stakeholders may include:</a:t>
            </a:r>
          </a:p>
          <a:p>
            <a:pPr indent="-228600" lvl="0" marL="457200" marR="0" rtl="0" algn="l">
              <a:lnSpc>
                <a:spcPct val="100000"/>
              </a:lnSpc>
              <a:spcBef>
                <a:spcPts val="60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What is the level of women’s involvement in previous elections? How does that level compare to the current election?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What are the similarities and differences between previous elections and this one?</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What percentages of women are registered to vote in comparison to men? Is there a difference? If so, why?</a:t>
            </a:r>
          </a:p>
        </p:txBody>
      </p:sp>
      <p:pic>
        <p:nvPicPr>
          <p:cNvPr id="326" name="Shape 326"/>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INTERVIEW KEY STAKEHOLDERS</a:t>
            </a:r>
          </a:p>
        </p:txBody>
      </p:sp>
      <p:sp>
        <p:nvSpPr>
          <p:cNvPr id="333" name="Shape 333"/>
          <p:cNvSpPr txBox="1"/>
          <p:nvPr>
            <p:ph idx="1" type="body"/>
          </p:nvPr>
        </p:nvSpPr>
        <p:spPr>
          <a:xfrm>
            <a:off x="757450" y="1351125"/>
            <a:ext cx="8342099" cy="5194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What are the levels of voter participation for women? How do they compare to men?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 there unique barriers to women’s electoral participation? </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Have there been threats unique to women?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What previous voter education and outreach programs exist? Who ran them and what was their extent?</a:t>
            </a:r>
          </a:p>
        </p:txBody>
      </p:sp>
      <p:pic>
        <p:nvPicPr>
          <p:cNvPr id="334" name="Shape 334"/>
          <p:cNvPicPr preferRelativeResize="0"/>
          <p:nvPr/>
        </p:nvPicPr>
        <p:blipFill rotWithShape="1">
          <a:blip r:embed="rId3">
            <a:alphaModFix/>
          </a:blip>
          <a:srcRect b="0" l="0" r="0" t="0"/>
          <a:stretch/>
        </p:blipFill>
        <p:spPr>
          <a:xfrm>
            <a:off x="6648600" y="6567596"/>
            <a:ext cx="2495399" cy="290399"/>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685800" y="274637"/>
            <a:ext cx="84582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GENDER AND ELECTION OBSERVATION: TOPICS</a:t>
            </a:r>
          </a:p>
        </p:txBody>
      </p:sp>
      <p:sp>
        <p:nvSpPr>
          <p:cNvPr id="109" name="Shape 109"/>
          <p:cNvSpPr txBox="1"/>
          <p:nvPr>
            <p:ph idx="1" type="body"/>
          </p:nvPr>
        </p:nvSpPr>
        <p:spPr>
          <a:xfrm>
            <a:off x="685800" y="2149117"/>
            <a:ext cx="8229600" cy="45261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Pre-election monitoring</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Election day monitoring</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Recruitment and observer team composition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Observation forms and checklists</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Training for observers</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Observer reporting </a:t>
            </a:r>
          </a:p>
        </p:txBody>
      </p:sp>
      <p:pic>
        <p:nvPicPr>
          <p:cNvPr id="110" name="Shape 11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INTERVIEW KEY STAKEHOLDERS</a:t>
            </a:r>
          </a:p>
        </p:txBody>
      </p:sp>
      <p:sp>
        <p:nvSpPr>
          <p:cNvPr id="341" name="Shape 341"/>
          <p:cNvSpPr txBox="1"/>
          <p:nvPr>
            <p:ph idx="1" type="body"/>
          </p:nvPr>
        </p:nvSpPr>
        <p:spPr>
          <a:xfrm>
            <a:off x="690075" y="1494425"/>
            <a:ext cx="3860400" cy="5051699"/>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Who are the key actors in election monitoring?</a:t>
            </a:r>
            <a:br>
              <a:rPr b="0" i="0" lang="en-US" sz="3200" u="none" cap="none" strike="noStrike">
                <a:solidFill>
                  <a:schemeClr val="dk1"/>
                </a:solidFill>
                <a:latin typeface="Calibri"/>
                <a:ea typeface="Calibri"/>
                <a:cs typeface="Calibri"/>
                <a:sym typeface="Calibri"/>
              </a:rPr>
            </a:b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Are women’s organizations already or also monitoring elections?</a:t>
            </a:r>
          </a:p>
        </p:txBody>
      </p:sp>
      <p:pic>
        <p:nvPicPr>
          <p:cNvPr id="342" name="Shape 342"/>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343" name="Shape 343"/>
          <p:cNvPicPr preferRelativeResize="0"/>
          <p:nvPr/>
        </p:nvPicPr>
        <p:blipFill rotWithShape="1">
          <a:blip r:embed="rId4">
            <a:alphaModFix/>
          </a:blip>
          <a:srcRect b="0" l="0" r="0" t="0"/>
          <a:stretch/>
        </p:blipFill>
        <p:spPr>
          <a:xfrm>
            <a:off x="4550400" y="1910050"/>
            <a:ext cx="4354799" cy="3852899"/>
          </a:xfrm>
          <a:prstGeom prst="rect">
            <a:avLst/>
          </a:prstGeom>
          <a:noFill/>
          <a:ln>
            <a:noFill/>
          </a:ln>
        </p:spPr>
      </p:pic>
      <p:sp>
        <p:nvSpPr>
          <p:cNvPr id="344" name="Shape 344"/>
          <p:cNvSpPr txBox="1"/>
          <p:nvPr/>
        </p:nvSpPr>
        <p:spPr>
          <a:xfrm>
            <a:off x="5931151" y="568675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x="0" y="0"/>
          <a:ext cx="0" cy="0"/>
          <a:chOff x="0" y="0"/>
          <a:chExt cx="0" cy="0"/>
        </a:xfrm>
      </p:grpSpPr>
      <p:sp>
        <p:nvSpPr>
          <p:cNvPr id="350" name="Shape 350"/>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THE VOTE:</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WHAT TO OBSERVE OR ASSESS</a:t>
            </a:r>
          </a:p>
        </p:txBody>
      </p:sp>
      <p:sp>
        <p:nvSpPr>
          <p:cNvPr id="351" name="Shape 351"/>
          <p:cNvSpPr txBox="1"/>
          <p:nvPr>
            <p:ph idx="1" type="body"/>
          </p:nvPr>
        </p:nvSpPr>
        <p:spPr>
          <a:xfrm>
            <a:off x="690075" y="1897200"/>
            <a:ext cx="85205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Polling station atmosphere and security</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Percentage of women on the polling station committee and gender of the chairperson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Representation of women among party poll-watchers</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Women voters’ level of understanding of procedures</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Sex-disaggregated voter data</a:t>
            </a:r>
          </a:p>
        </p:txBody>
      </p:sp>
      <p:pic>
        <p:nvPicPr>
          <p:cNvPr id="352" name="Shape 352"/>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THE VOTE</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WHAT TO OBSERVE OR ASSESS</a:t>
            </a:r>
          </a:p>
        </p:txBody>
      </p:sp>
      <p:sp>
        <p:nvSpPr>
          <p:cNvPr id="359" name="Shape 359"/>
          <p:cNvSpPr txBox="1"/>
          <p:nvPr>
            <p:ph idx="1" type="body"/>
          </p:nvPr>
        </p:nvSpPr>
        <p:spPr>
          <a:xfrm>
            <a:off x="736975" y="1740100"/>
            <a:ext cx="8301300" cy="4805999"/>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What percentage of voters turned away from polling stations were women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Protections for secrecy of the vote</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Incidents of family or proxy voting</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Incidents of electoral violence against women voters or election workers</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Comparison of voter rates at the central and regional levels</a:t>
            </a:r>
          </a:p>
        </p:txBody>
      </p:sp>
      <p:pic>
        <p:nvPicPr>
          <p:cNvPr id="360" name="Shape 360"/>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DOMESTIC OBSERVERS?</a:t>
            </a:r>
          </a:p>
        </p:txBody>
      </p:sp>
      <p:sp>
        <p:nvSpPr>
          <p:cNvPr id="367" name="Shape 367"/>
          <p:cNvSpPr txBox="1"/>
          <p:nvPr>
            <p:ph idx="1" type="body"/>
          </p:nvPr>
        </p:nvSpPr>
        <p:spPr>
          <a:xfrm>
            <a:off x="762000" y="1412549"/>
            <a:ext cx="8448600" cy="51335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The broad scope of domestic observers’ localized knowledge puts them in a strong position to identify obstacles to women’s electoral participation.</a:t>
            </a:r>
          </a:p>
        </p:txBody>
      </p:sp>
      <p:pic>
        <p:nvPicPr>
          <p:cNvPr id="368" name="Shape 368"/>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369" name="Shape 369"/>
          <p:cNvPicPr preferRelativeResize="0"/>
          <p:nvPr/>
        </p:nvPicPr>
        <p:blipFill rotWithShape="1">
          <a:blip r:embed="rId4">
            <a:alphaModFix/>
          </a:blip>
          <a:srcRect b="0" l="0" r="0" t="0"/>
          <a:stretch/>
        </p:blipFill>
        <p:spPr>
          <a:xfrm>
            <a:off x="3292950" y="3597300"/>
            <a:ext cx="2879099" cy="2665499"/>
          </a:xfrm>
          <a:prstGeom prst="rect">
            <a:avLst/>
          </a:prstGeom>
          <a:noFill/>
          <a:ln>
            <a:noFill/>
          </a:ln>
        </p:spPr>
      </p:pic>
      <p:sp>
        <p:nvSpPr>
          <p:cNvPr id="370" name="Shape 370"/>
          <p:cNvSpPr txBox="1"/>
          <p:nvPr/>
        </p:nvSpPr>
        <p:spPr>
          <a:xfrm>
            <a:off x="3935925" y="61722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METHODOLOGY</a:t>
            </a:r>
            <a:br>
              <a:rPr b="0" i="0" lang="en-US" sz="4400" u="none" cap="none" strike="noStrike">
                <a:solidFill>
                  <a:srgbClr val="003366"/>
                </a:solidFill>
                <a:latin typeface="Calibri"/>
                <a:ea typeface="Calibri"/>
                <a:cs typeface="Calibri"/>
                <a:sym typeface="Calibri"/>
              </a:rPr>
            </a:br>
            <a:r>
              <a:rPr b="0" i="0" lang="en-US" sz="4400" u="none" cap="none" strike="noStrike">
                <a:solidFill>
                  <a:srgbClr val="003366"/>
                </a:solidFill>
                <a:latin typeface="Calibri"/>
                <a:ea typeface="Calibri"/>
                <a:cs typeface="Calibri"/>
                <a:sym typeface="Calibri"/>
              </a:rPr>
              <a:t>DOMESTIC OBSERVATION</a:t>
            </a:r>
          </a:p>
        </p:txBody>
      </p:sp>
      <p:sp>
        <p:nvSpPr>
          <p:cNvPr id="377" name="Shape 377"/>
          <p:cNvSpPr txBox="1"/>
          <p:nvPr>
            <p:ph idx="1" type="body"/>
          </p:nvPr>
        </p:nvSpPr>
        <p:spPr>
          <a:xfrm>
            <a:off x="765925" y="1897200"/>
            <a:ext cx="8224800" cy="4648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rgbClr val="000000"/>
                </a:solidFill>
                <a:latin typeface="Calibri"/>
                <a:ea typeface="Calibri"/>
                <a:cs typeface="Calibri"/>
                <a:sym typeface="Calibri"/>
              </a:rPr>
              <a:t>Incident report forms and checklists should include relevant questions on gender issues.</a:t>
            </a:r>
          </a:p>
          <a:p>
            <a:pPr indent="-228600" lvl="0" marL="457200" marR="0" rtl="0" algn="l">
              <a:lnSpc>
                <a:spcPct val="100000"/>
              </a:lnSpc>
              <a:spcBef>
                <a:spcPts val="0"/>
              </a:spcBef>
              <a:spcAft>
                <a:spcPts val="0"/>
              </a:spcAft>
              <a:buClr>
                <a:schemeClr val="dk1"/>
              </a:buClr>
              <a:buSzPct val="100000"/>
              <a:buFont typeface="Arial"/>
              <a:buChar char="•"/>
            </a:pPr>
            <a:r>
              <a:rPr b="1" i="0" lang="en-US" sz="3200" u="none" cap="none" strike="noStrike">
                <a:solidFill>
                  <a:srgbClr val="C00000"/>
                </a:solidFill>
                <a:latin typeface="Calibri"/>
                <a:ea typeface="Calibri"/>
                <a:cs typeface="Calibri"/>
                <a:sym typeface="Calibri"/>
              </a:rPr>
              <a:t>Step 1: </a:t>
            </a:r>
            <a:r>
              <a:rPr b="0" i="0" lang="en-US" sz="3200" u="none" cap="none" strike="noStrike">
                <a:solidFill>
                  <a:schemeClr val="dk1"/>
                </a:solidFill>
                <a:latin typeface="Calibri"/>
                <a:ea typeface="Calibri"/>
                <a:cs typeface="Calibri"/>
                <a:sym typeface="Calibri"/>
              </a:rPr>
              <a:t>Identify the issues or challenges for a particular context.</a:t>
            </a:r>
          </a:p>
          <a:p>
            <a:pPr indent="-228600" lvl="0" marL="457200" marR="0" rtl="0" algn="l">
              <a:lnSpc>
                <a:spcPct val="100000"/>
              </a:lnSpc>
              <a:spcBef>
                <a:spcPts val="0"/>
              </a:spcBef>
              <a:spcAft>
                <a:spcPts val="0"/>
              </a:spcAft>
              <a:buClr>
                <a:schemeClr val="dk1"/>
              </a:buClr>
              <a:buSzPct val="100000"/>
              <a:buFont typeface="Arial"/>
              <a:buChar char="•"/>
            </a:pPr>
            <a:r>
              <a:rPr b="1" i="0" lang="en-US" sz="3200" u="none" cap="none" strike="noStrike">
                <a:solidFill>
                  <a:srgbClr val="C00000"/>
                </a:solidFill>
                <a:latin typeface="Calibri"/>
                <a:ea typeface="Calibri"/>
                <a:cs typeface="Calibri"/>
                <a:sym typeface="Calibri"/>
              </a:rPr>
              <a:t>Step 2:</a:t>
            </a:r>
            <a:r>
              <a:rPr b="0" i="0" lang="en-US" sz="3200" u="none" cap="none" strike="noStrike">
                <a:solidFill>
                  <a:schemeClr val="dk1"/>
                </a:solidFill>
                <a:latin typeface="Calibri"/>
                <a:ea typeface="Calibri"/>
                <a:cs typeface="Calibri"/>
                <a:sym typeface="Calibri"/>
              </a:rPr>
              <a:t> Identify key questions that should be included to assess women’s ability to participate.</a:t>
            </a:r>
          </a:p>
        </p:txBody>
      </p:sp>
      <p:pic>
        <p:nvPicPr>
          <p:cNvPr id="378" name="Shape 378"/>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RECRUITMENT</a:t>
            </a:r>
            <a:br>
              <a:rPr b="0" i="0" lang="en-US" sz="4400" u="none" cap="none" strike="noStrike">
                <a:solidFill>
                  <a:srgbClr val="003366"/>
                </a:solidFill>
                <a:latin typeface="Calibri"/>
                <a:ea typeface="Calibri"/>
                <a:cs typeface="Calibri"/>
                <a:sym typeface="Calibri"/>
              </a:rPr>
            </a:br>
            <a:r>
              <a:rPr b="0" i="0" lang="en-US" sz="4400" u="none" cap="none" strike="noStrike">
                <a:solidFill>
                  <a:srgbClr val="003366"/>
                </a:solidFill>
                <a:latin typeface="Calibri"/>
                <a:ea typeface="Calibri"/>
                <a:cs typeface="Calibri"/>
                <a:sym typeface="Calibri"/>
              </a:rPr>
              <a:t>OF OBSERVATION TEAMS</a:t>
            </a:r>
          </a:p>
        </p:txBody>
      </p:sp>
      <p:sp>
        <p:nvSpPr>
          <p:cNvPr id="385" name="Shape 385"/>
          <p:cNvSpPr txBox="1"/>
          <p:nvPr>
            <p:ph idx="1" type="body"/>
          </p:nvPr>
        </p:nvSpPr>
        <p:spPr>
          <a:xfrm>
            <a:off x="690075" y="1897200"/>
            <a:ext cx="51824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There should be a gender</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balance of team members.</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Any recruitment strategy</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should consider particular barriers for women.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Recruitment messages</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should include and target women.</a:t>
            </a:r>
          </a:p>
        </p:txBody>
      </p:sp>
      <p:pic>
        <p:nvPicPr>
          <p:cNvPr id="386" name="Shape 386"/>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387" name="Shape 387"/>
          <p:cNvPicPr preferRelativeResize="0"/>
          <p:nvPr/>
        </p:nvPicPr>
        <p:blipFill rotWithShape="1">
          <a:blip r:embed="rId4">
            <a:alphaModFix/>
          </a:blip>
          <a:srcRect b="0" l="0" r="0" t="0"/>
          <a:stretch/>
        </p:blipFill>
        <p:spPr>
          <a:xfrm>
            <a:off x="5715001" y="2362200"/>
            <a:ext cx="3216348" cy="2895600"/>
          </a:xfrm>
          <a:prstGeom prst="rect">
            <a:avLst/>
          </a:prstGeom>
          <a:noFill/>
          <a:ln>
            <a:noFill/>
          </a:ln>
        </p:spPr>
      </p:pic>
      <p:sp>
        <p:nvSpPr>
          <p:cNvPr id="388" name="Shape 388"/>
          <p:cNvSpPr txBox="1"/>
          <p:nvPr/>
        </p:nvSpPr>
        <p:spPr>
          <a:xfrm>
            <a:off x="6605310" y="51816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TRAINING</a:t>
            </a:r>
            <a:br>
              <a:rPr b="0" i="0" lang="en-US" sz="4400" u="none" cap="none" strike="noStrike">
                <a:solidFill>
                  <a:srgbClr val="003366"/>
                </a:solidFill>
                <a:latin typeface="Calibri"/>
                <a:ea typeface="Calibri"/>
                <a:cs typeface="Calibri"/>
                <a:sym typeface="Calibri"/>
              </a:rPr>
            </a:br>
            <a:r>
              <a:rPr b="0" i="0" lang="en-US" sz="4400" u="none" cap="none" strike="noStrike">
                <a:solidFill>
                  <a:srgbClr val="003366"/>
                </a:solidFill>
                <a:latin typeface="Calibri"/>
                <a:ea typeface="Calibri"/>
                <a:cs typeface="Calibri"/>
                <a:sym typeface="Calibri"/>
              </a:rPr>
              <a:t>OBSERVATION TEAMS</a:t>
            </a:r>
          </a:p>
        </p:txBody>
      </p:sp>
      <p:sp>
        <p:nvSpPr>
          <p:cNvPr id="395" name="Shape 395"/>
          <p:cNvSpPr txBox="1"/>
          <p:nvPr>
            <p:ph idx="1" type="body"/>
          </p:nvPr>
        </p:nvSpPr>
        <p:spPr>
          <a:xfrm>
            <a:off x="690075" y="1897200"/>
            <a:ext cx="8520599" cy="46488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Highlight importance of monitoring gender throughout the election.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Build understanding of potential barriers for women and how to identify and monitor them.</a:t>
            </a:r>
          </a:p>
          <a:p>
            <a:pPr indent="69850" lvl="1" marL="74295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Where to look? What to look for?</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Include background on women’s status and political participation in the country.</a:t>
            </a:r>
          </a:p>
        </p:txBody>
      </p:sp>
      <p:pic>
        <p:nvPicPr>
          <p:cNvPr id="396" name="Shape 396"/>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sp>
        <p:nvSpPr>
          <p:cNvPr id="402" name="Shape 402"/>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TRAINING</a:t>
            </a:r>
            <a:br>
              <a:rPr b="0" i="0" lang="en-US" sz="4400" u="none" cap="none" strike="noStrike">
                <a:solidFill>
                  <a:srgbClr val="003366"/>
                </a:solidFill>
                <a:latin typeface="Calibri"/>
                <a:ea typeface="Calibri"/>
                <a:cs typeface="Calibri"/>
                <a:sym typeface="Calibri"/>
              </a:rPr>
            </a:br>
            <a:r>
              <a:rPr b="0" i="0" lang="en-US" sz="4400" u="none" cap="none" strike="noStrike">
                <a:solidFill>
                  <a:srgbClr val="003366"/>
                </a:solidFill>
                <a:latin typeface="Calibri"/>
                <a:ea typeface="Calibri"/>
                <a:cs typeface="Calibri"/>
                <a:sym typeface="Calibri"/>
              </a:rPr>
              <a:t>OBSERVATION TEAMS</a:t>
            </a:r>
          </a:p>
        </p:txBody>
      </p:sp>
      <p:sp>
        <p:nvSpPr>
          <p:cNvPr id="403" name="Shape 403"/>
          <p:cNvSpPr txBox="1"/>
          <p:nvPr>
            <p:ph idx="1" type="body"/>
          </p:nvPr>
        </p:nvSpPr>
        <p:spPr>
          <a:xfrm>
            <a:off x="690075" y="1770800"/>
            <a:ext cx="8520599" cy="4775099"/>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Written materials or observer manuals should provide guidance on questions to use during observation.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Include questions for monitoring women’s participation throughout the process and election day in:</a:t>
            </a:r>
          </a:p>
          <a:p>
            <a:pPr indent="69850" lvl="1" marL="74295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Training materials</a:t>
            </a:r>
          </a:p>
          <a:p>
            <a:pPr indent="69850" lvl="1" marL="74295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LTO report templates</a:t>
            </a:r>
          </a:p>
          <a:p>
            <a:pPr indent="69850" lvl="1" marL="74295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Incident reports</a:t>
            </a:r>
          </a:p>
          <a:p>
            <a:pPr indent="69850" lvl="1" marL="74295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Observer checklists</a:t>
            </a:r>
          </a:p>
        </p:txBody>
      </p:sp>
      <p:pic>
        <p:nvPicPr>
          <p:cNvPr id="404" name="Shape 404"/>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OBSERVATION STATEMENTS</a:t>
            </a:r>
          </a:p>
        </p:txBody>
      </p:sp>
      <p:sp>
        <p:nvSpPr>
          <p:cNvPr id="411" name="Shape 411"/>
          <p:cNvSpPr txBox="1"/>
          <p:nvPr>
            <p:ph idx="1" type="body"/>
          </p:nvPr>
        </p:nvSpPr>
        <p:spPr>
          <a:xfrm>
            <a:off x="690075" y="980050"/>
            <a:ext cx="8520599" cy="5566198"/>
          </a:xfrm>
          <a:prstGeom prst="rect">
            <a:avLst/>
          </a:prstGeom>
          <a:noFill/>
          <a:ln>
            <a:noFill/>
          </a:ln>
        </p:spPr>
        <p:txBody>
          <a:bodyPr anchorCtr="0" anchor="t" bIns="91425" lIns="91425" rIns="91425" tIns="91425">
            <a:noAutofit/>
          </a:bodyPr>
          <a:lstStyle/>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chemeClr val="dk1"/>
                </a:solidFill>
                <a:latin typeface="Calibri"/>
                <a:ea typeface="Calibri"/>
                <a:cs typeface="Calibri"/>
                <a:sym typeface="Calibri"/>
              </a:rPr>
              <a:t>Include information on </a:t>
            </a:r>
            <a:br>
              <a:rPr b="0" i="0" lang="en-US" sz="3000" u="none" cap="none" strike="noStrike">
                <a:solidFill>
                  <a:schemeClr val="dk1"/>
                </a:solidFill>
                <a:latin typeface="Calibri"/>
                <a:ea typeface="Calibri"/>
                <a:cs typeface="Calibri"/>
                <a:sym typeface="Calibri"/>
              </a:rPr>
            </a:br>
            <a:r>
              <a:rPr b="0" i="0" lang="en-US" sz="3000" u="none" cap="none" strike="noStrike">
                <a:solidFill>
                  <a:schemeClr val="dk1"/>
                </a:solidFill>
                <a:latin typeface="Calibri"/>
                <a:ea typeface="Calibri"/>
                <a:cs typeface="Calibri"/>
                <a:sym typeface="Calibri"/>
              </a:rPr>
              <a:t>participation of women as</a:t>
            </a:r>
            <a:br>
              <a:rPr b="0" i="0" lang="en-US" sz="3000" u="none" cap="none" strike="noStrike">
                <a:solidFill>
                  <a:schemeClr val="dk1"/>
                </a:solidFill>
                <a:latin typeface="Calibri"/>
                <a:ea typeface="Calibri"/>
                <a:cs typeface="Calibri"/>
                <a:sym typeface="Calibri"/>
              </a:rPr>
            </a:br>
            <a:r>
              <a:rPr b="0" i="0" lang="en-US" sz="3000" u="none" cap="none" strike="noStrike">
                <a:solidFill>
                  <a:schemeClr val="dk1"/>
                </a:solidFill>
                <a:latin typeface="Calibri"/>
                <a:ea typeface="Calibri"/>
                <a:cs typeface="Calibri"/>
                <a:sym typeface="Calibri"/>
              </a:rPr>
              <a:t>voters, candidates and </a:t>
            </a:r>
            <a:br>
              <a:rPr b="0" i="0" lang="en-US" sz="3000" u="none" cap="none" strike="noStrike">
                <a:solidFill>
                  <a:schemeClr val="dk1"/>
                </a:solidFill>
                <a:latin typeface="Calibri"/>
                <a:ea typeface="Calibri"/>
                <a:cs typeface="Calibri"/>
                <a:sym typeface="Calibri"/>
              </a:rPr>
            </a:br>
            <a:r>
              <a:rPr b="0" i="0" lang="en-US" sz="3000" u="none" cap="none" strike="noStrike">
                <a:solidFill>
                  <a:schemeClr val="dk1"/>
                </a:solidFill>
                <a:latin typeface="Calibri"/>
                <a:ea typeface="Calibri"/>
                <a:cs typeface="Calibri"/>
                <a:sym typeface="Calibri"/>
              </a:rPr>
              <a:t>wo</a:t>
            </a:r>
            <a:r>
              <a:rPr b="0" i="0" lang="en-US" sz="3000" u="none" cap="none" strike="noStrike">
                <a:solidFill>
                  <a:srgbClr val="000000"/>
                </a:solidFill>
                <a:latin typeface="Calibri"/>
                <a:ea typeface="Calibri"/>
                <a:cs typeface="Calibri"/>
                <a:sym typeface="Calibri"/>
              </a:rPr>
              <a:t>rkers.</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State percentages of women</a:t>
            </a:r>
            <a:br>
              <a:rPr b="0" i="0" lang="en-US" sz="3000" u="none" cap="none" strike="noStrike">
                <a:solidFill>
                  <a:srgbClr val="000000"/>
                </a:solidFill>
                <a:latin typeface="Calibri"/>
                <a:ea typeface="Calibri"/>
                <a:cs typeface="Calibri"/>
                <a:sym typeface="Calibri"/>
              </a:rPr>
            </a:br>
            <a:r>
              <a:rPr b="0" i="0" lang="en-US" sz="3000" u="none" cap="none" strike="noStrike">
                <a:solidFill>
                  <a:srgbClr val="000000"/>
                </a:solidFill>
                <a:latin typeface="Calibri"/>
                <a:ea typeface="Calibri"/>
                <a:cs typeface="Calibri"/>
                <a:sym typeface="Calibri"/>
              </a:rPr>
              <a:t>elected (versus previous</a:t>
            </a:r>
            <a:br>
              <a:rPr b="0" i="0" lang="en-US" sz="3000" u="none" cap="none" strike="noStrike">
                <a:solidFill>
                  <a:srgbClr val="000000"/>
                </a:solidFill>
                <a:latin typeface="Calibri"/>
                <a:ea typeface="Calibri"/>
                <a:cs typeface="Calibri"/>
                <a:sym typeface="Calibri"/>
              </a:rPr>
            </a:br>
            <a:r>
              <a:rPr b="0" i="0" lang="en-US" sz="3000" u="none" cap="none" strike="noStrike">
                <a:solidFill>
                  <a:srgbClr val="000000"/>
                </a:solidFill>
                <a:latin typeface="Calibri"/>
                <a:ea typeface="Calibri"/>
                <a:cs typeface="Calibri"/>
                <a:sym typeface="Calibri"/>
              </a:rPr>
              <a:t>elections).</a:t>
            </a:r>
          </a:p>
          <a:p>
            <a:pPr indent="-215900" lvl="0" marL="457200" marR="0" rtl="0" algn="l">
              <a:lnSpc>
                <a:spcPct val="100000"/>
              </a:lnSpc>
              <a:spcBef>
                <a:spcPts val="0"/>
              </a:spcBef>
              <a:spcAft>
                <a:spcPts val="0"/>
              </a:spcAft>
              <a:buClr>
                <a:srgbClr val="000000"/>
              </a:buClr>
              <a:buSzPct val="100000"/>
              <a:buFont typeface="Arial"/>
              <a:buChar char="•"/>
            </a:pPr>
            <a:r>
              <a:rPr b="0" i="0" lang="en-US" sz="3000" u="none" cap="none" strike="noStrike">
                <a:solidFill>
                  <a:srgbClr val="000000"/>
                </a:solidFill>
                <a:latin typeface="Calibri"/>
                <a:ea typeface="Calibri"/>
                <a:cs typeface="Calibri"/>
                <a:sym typeface="Calibri"/>
              </a:rPr>
              <a:t>State percentages of women</a:t>
            </a:r>
            <a:br>
              <a:rPr b="0" i="0" lang="en-US" sz="3000" u="none" cap="none" strike="noStrike">
                <a:solidFill>
                  <a:srgbClr val="000000"/>
                </a:solidFill>
                <a:latin typeface="Calibri"/>
                <a:ea typeface="Calibri"/>
                <a:cs typeface="Calibri"/>
                <a:sym typeface="Calibri"/>
              </a:rPr>
            </a:br>
            <a:r>
              <a:rPr b="0" i="0" lang="en-US" sz="3000" u="none" cap="none" strike="noStrike">
                <a:solidFill>
                  <a:srgbClr val="000000"/>
                </a:solidFill>
                <a:latin typeface="Calibri"/>
                <a:ea typeface="Calibri"/>
                <a:cs typeface="Calibri"/>
                <a:sym typeface="Calibri"/>
              </a:rPr>
              <a:t>in election administration.</a:t>
            </a:r>
          </a:p>
          <a:p>
            <a:pPr indent="-215900" lvl="0" marL="457200" marR="0" rtl="0" algn="l">
              <a:lnSpc>
                <a:spcPct val="100000"/>
              </a:lnSpc>
              <a:spcBef>
                <a:spcPts val="0"/>
              </a:spcBef>
              <a:spcAft>
                <a:spcPts val="0"/>
              </a:spcAft>
              <a:buClr>
                <a:schemeClr val="dk1"/>
              </a:buClr>
              <a:buSzPct val="100000"/>
              <a:buFont typeface="Arial"/>
              <a:buChar char="•"/>
            </a:pPr>
            <a:r>
              <a:rPr b="0" i="0" lang="en-US" sz="3000" u="none" cap="none" strike="noStrike">
                <a:solidFill>
                  <a:srgbClr val="000000"/>
                </a:solidFill>
                <a:latin typeface="Calibri"/>
                <a:ea typeface="Calibri"/>
                <a:cs typeface="Calibri"/>
                <a:sym typeface="Calibri"/>
              </a:rPr>
              <a:t>Include any gender-related</a:t>
            </a:r>
            <a:br>
              <a:rPr b="0" i="0" lang="en-US" sz="3000" u="none" cap="none" strike="noStrike">
                <a:solidFill>
                  <a:srgbClr val="000000"/>
                </a:solidFill>
                <a:latin typeface="Calibri"/>
                <a:ea typeface="Calibri"/>
                <a:cs typeface="Calibri"/>
                <a:sym typeface="Calibri"/>
              </a:rPr>
            </a:br>
            <a:r>
              <a:rPr b="0" i="0" lang="en-US" sz="3000" u="none" cap="none" strike="noStrike">
                <a:solidFill>
                  <a:srgbClr val="000000"/>
                </a:solidFill>
                <a:latin typeface="Calibri"/>
                <a:ea typeface="Calibri"/>
                <a:cs typeface="Calibri"/>
                <a:sym typeface="Calibri"/>
              </a:rPr>
              <a:t>security incidents or incidents of violence against women during the election.</a:t>
            </a:r>
          </a:p>
        </p:txBody>
      </p:sp>
      <p:pic>
        <p:nvPicPr>
          <p:cNvPr id="412" name="Shape 412"/>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pic>
        <p:nvPicPr>
          <p:cNvPr id="413" name="Shape 413"/>
          <p:cNvPicPr preferRelativeResize="0"/>
          <p:nvPr/>
        </p:nvPicPr>
        <p:blipFill rotWithShape="1">
          <a:blip r:embed="rId4">
            <a:alphaModFix/>
          </a:blip>
          <a:srcRect b="0" l="27903" r="16233" t="0"/>
          <a:stretch/>
        </p:blipFill>
        <p:spPr>
          <a:xfrm>
            <a:off x="5943600" y="1464134"/>
            <a:ext cx="3149400" cy="3946200"/>
          </a:xfrm>
          <a:prstGeom prst="rect">
            <a:avLst/>
          </a:prstGeom>
          <a:noFill/>
          <a:ln>
            <a:noFill/>
          </a:ln>
        </p:spPr>
      </p:pic>
      <p:sp>
        <p:nvSpPr>
          <p:cNvPr id="414" name="Shape 414"/>
          <p:cNvSpPr txBox="1"/>
          <p:nvPr/>
        </p:nvSpPr>
        <p:spPr>
          <a:xfrm>
            <a:off x="6721600" y="53340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9" name="Shape 419"/>
        <p:cNvGrpSpPr/>
        <p:nvPr/>
      </p:nvGrpSpPr>
      <p:grpSpPr>
        <a:xfrm>
          <a:off x="0" y="0"/>
          <a:ext cx="0" cy="0"/>
          <a:chOff x="0" y="0"/>
          <a:chExt cx="0" cy="0"/>
        </a:xfrm>
      </p:grpSpPr>
      <p:sp>
        <p:nvSpPr>
          <p:cNvPr id="420" name="Shape 420"/>
          <p:cNvSpPr txBox="1"/>
          <p:nvPr>
            <p:ph type="title"/>
          </p:nvPr>
        </p:nvSpPr>
        <p:spPr>
          <a:xfrm>
            <a:off x="623400" y="216539"/>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REVIEW</a:t>
            </a:r>
          </a:p>
        </p:txBody>
      </p:sp>
      <p:sp>
        <p:nvSpPr>
          <p:cNvPr id="421" name="Shape 421"/>
          <p:cNvSpPr txBox="1"/>
          <p:nvPr>
            <p:ph idx="1" type="body"/>
          </p:nvPr>
        </p:nvSpPr>
        <p:spPr>
          <a:xfrm>
            <a:off x="690075" y="1756950"/>
            <a:ext cx="8520599" cy="47892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Why women’s participation is important</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Barriers to women’s participation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Pre-election monitoring</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Election day domestic observation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Observer training</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Observer reporting</a:t>
            </a:r>
          </a:p>
        </p:txBody>
      </p:sp>
      <p:pic>
        <p:nvPicPr>
          <p:cNvPr id="422" name="Shape 422"/>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685800" y="274637"/>
            <a:ext cx="84582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KEY TERMS</a:t>
            </a:r>
          </a:p>
        </p:txBody>
      </p:sp>
      <p:sp>
        <p:nvSpPr>
          <p:cNvPr id="117" name="Shape 117"/>
          <p:cNvSpPr txBox="1"/>
          <p:nvPr>
            <p:ph idx="1" type="body"/>
          </p:nvPr>
        </p:nvSpPr>
        <p:spPr>
          <a:xfrm>
            <a:off x="722050" y="1609675"/>
            <a:ext cx="8229600" cy="4526100"/>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Gender</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Sex</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Gender equality</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Gender equity</a:t>
            </a:r>
          </a:p>
        </p:txBody>
      </p:sp>
      <p:pic>
        <p:nvPicPr>
          <p:cNvPr id="118" name="Shape 118"/>
          <p:cNvPicPr preferRelativeResize="0"/>
          <p:nvPr/>
        </p:nvPicPr>
        <p:blipFill rotWithShape="1">
          <a:blip r:embed="rId3">
            <a:alphaModFix/>
          </a:blip>
          <a:srcRect b="0" l="0" r="0" t="0"/>
          <a:stretch/>
        </p:blipFill>
        <p:spPr>
          <a:xfrm>
            <a:off x="3588400" y="4020900"/>
            <a:ext cx="2496900" cy="2302200"/>
          </a:xfrm>
          <a:prstGeom prst="rect">
            <a:avLst/>
          </a:prstGeom>
          <a:noFill/>
          <a:ln>
            <a:noFill/>
          </a:ln>
        </p:spPr>
      </p:pic>
      <p:pic>
        <p:nvPicPr>
          <p:cNvPr id="119" name="Shape 119"/>
          <p:cNvPicPr preferRelativeResize="0"/>
          <p:nvPr/>
        </p:nvPicPr>
        <p:blipFill rotWithShape="1">
          <a:blip r:embed="rId4">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ctrTitle"/>
          </p:nvPr>
        </p:nvSpPr>
        <p:spPr>
          <a:xfrm>
            <a:off x="869775" y="1416400"/>
            <a:ext cx="7772400" cy="1470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US" sz="4400" u="none" cap="none" strike="noStrike">
                <a:solidFill>
                  <a:srgbClr val="003366"/>
                </a:solidFill>
                <a:latin typeface="Calibri"/>
                <a:ea typeface="Calibri"/>
                <a:cs typeface="Calibri"/>
                <a:sym typeface="Calibri"/>
              </a:rPr>
              <a:t>THANK YOU</a:t>
            </a:r>
          </a:p>
        </p:txBody>
      </p:sp>
      <p:sp>
        <p:nvSpPr>
          <p:cNvPr id="429" name="Shape 429"/>
          <p:cNvSpPr txBox="1"/>
          <p:nvPr>
            <p:ph idx="1" type="subTitle"/>
          </p:nvPr>
        </p:nvSpPr>
        <p:spPr>
          <a:xfrm>
            <a:off x="1371600" y="3886200"/>
            <a:ext cx="6400799" cy="1752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888888"/>
              </a:buClr>
              <a:buSzPct val="25000"/>
              <a:buFont typeface="Arial"/>
              <a:buNone/>
            </a:pPr>
            <a:r>
              <a:rPr b="0" i="0" lang="en-US" sz="3200" u="none" cap="none" strike="noStrike">
                <a:solidFill>
                  <a:srgbClr val="888888"/>
                </a:solidFill>
                <a:latin typeface="Calibri"/>
                <a:ea typeface="Calibri"/>
                <a:cs typeface="Calibri"/>
                <a:sym typeface="Calibri"/>
              </a:rPr>
              <a:t>  </a:t>
            </a:r>
          </a:p>
        </p:txBody>
      </p:sp>
      <p:pic>
        <p:nvPicPr>
          <p:cNvPr id="430" name="Shape 430"/>
          <p:cNvPicPr preferRelativeResize="0"/>
          <p:nvPr/>
        </p:nvPicPr>
        <p:blipFill rotWithShape="1">
          <a:blip r:embed="rId3">
            <a:alphaModFix/>
          </a:blip>
          <a:srcRect b="0" l="0" r="0" t="0"/>
          <a:stretch/>
        </p:blipFill>
        <p:spPr>
          <a:xfrm>
            <a:off x="5334000" y="3532796"/>
            <a:ext cx="3032200" cy="2549406"/>
          </a:xfrm>
          <a:prstGeom prst="rect">
            <a:avLst/>
          </a:prstGeom>
          <a:noFill/>
          <a:ln>
            <a:noFill/>
          </a:ln>
        </p:spPr>
      </p:pic>
      <p:pic>
        <p:nvPicPr>
          <p:cNvPr id="431" name="Shape 431"/>
          <p:cNvPicPr preferRelativeResize="0"/>
          <p:nvPr/>
        </p:nvPicPr>
        <p:blipFill rotWithShape="1">
          <a:blip r:embed="rId4">
            <a:alphaModFix/>
          </a:blip>
          <a:srcRect b="0" l="0" r="0" t="0"/>
          <a:stretch/>
        </p:blipFill>
        <p:spPr>
          <a:xfrm>
            <a:off x="1405212" y="3532796"/>
            <a:ext cx="3114675" cy="2549406"/>
          </a:xfrm>
          <a:prstGeom prst="rect">
            <a:avLst/>
          </a:prstGeom>
          <a:noFill/>
          <a:ln>
            <a:noFill/>
          </a:ln>
        </p:spPr>
      </p:pic>
      <p:sp>
        <p:nvSpPr>
          <p:cNvPr id="432" name="Shape 432"/>
          <p:cNvSpPr txBox="1"/>
          <p:nvPr/>
        </p:nvSpPr>
        <p:spPr>
          <a:xfrm>
            <a:off x="4114800" y="60198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623400" y="178797"/>
            <a:ext cx="8520599" cy="1178098"/>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DO GENDER AND ELECTION</a:t>
            </a:r>
            <a:br>
              <a:rPr b="0" i="0" lang="en-US" sz="4400" u="none" cap="none" strike="noStrike">
                <a:solidFill>
                  <a:srgbClr val="003366"/>
                </a:solidFill>
                <a:latin typeface="Calibri"/>
                <a:ea typeface="Calibri"/>
                <a:cs typeface="Calibri"/>
                <a:sym typeface="Calibri"/>
              </a:rPr>
            </a:br>
            <a:r>
              <a:rPr b="0" i="0" lang="en-US" sz="4400" u="none" cap="none" strike="noStrike">
                <a:solidFill>
                  <a:srgbClr val="003366"/>
                </a:solidFill>
                <a:latin typeface="Calibri"/>
                <a:ea typeface="Calibri"/>
                <a:cs typeface="Calibri"/>
                <a:sym typeface="Calibri"/>
              </a:rPr>
              <a:t>OBSERVATION</a:t>
            </a:r>
          </a:p>
          <a:p>
            <a:pPr indent="0" lvl="0" marL="0" marR="0" rtl="0" algn="l">
              <a:lnSpc>
                <a:spcPct val="100000"/>
              </a:lnSpc>
              <a:spcBef>
                <a:spcPts val="0"/>
              </a:spcBef>
              <a:spcAft>
                <a:spcPts val="0"/>
              </a:spcAft>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126" name="Shape 126"/>
          <p:cNvSpPr txBox="1"/>
          <p:nvPr>
            <p:ph idx="1" type="body"/>
          </p:nvPr>
        </p:nvSpPr>
        <p:spPr>
          <a:xfrm>
            <a:off x="680600" y="1877158"/>
            <a:ext cx="8520599" cy="4555199"/>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Domestic observers should assess </a:t>
            </a:r>
            <a:r>
              <a:rPr b="1" i="0" lang="en-US" sz="3200" u="none" cap="none" strike="noStrike">
                <a:solidFill>
                  <a:srgbClr val="C00000"/>
                </a:solidFill>
                <a:latin typeface="Calibri"/>
                <a:ea typeface="Calibri"/>
                <a:cs typeface="Calibri"/>
                <a:sym typeface="Calibri"/>
              </a:rPr>
              <a:t>the quality of women’s participation in each stage of the electoral process as part of their assessment of the quality of the election.</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Elections are a key opportunity to evaluate and strengthen women’s participation in politics, which will improve the</a:t>
            </a:r>
            <a:r>
              <a:rPr b="0" i="0" lang="en-US" sz="3200" u="none" cap="none" strike="noStrike">
                <a:solidFill>
                  <a:srgbClr val="000000"/>
                </a:solidFill>
                <a:latin typeface="Calibri"/>
                <a:ea typeface="Calibri"/>
                <a:cs typeface="Calibri"/>
                <a:sym typeface="Calibri"/>
              </a:rPr>
              <a:t> credibility and democratic character </a:t>
            </a:r>
            <a:r>
              <a:rPr b="0" i="0" lang="en-US" sz="3200" u="none" cap="none" strike="noStrike">
                <a:solidFill>
                  <a:schemeClr val="dk1"/>
                </a:solidFill>
                <a:latin typeface="Calibri"/>
                <a:ea typeface="Calibri"/>
                <a:cs typeface="Calibri"/>
                <a:sym typeface="Calibri"/>
              </a:rPr>
              <a:t>of elections.</a:t>
            </a:r>
          </a:p>
        </p:txBody>
      </p:sp>
      <p:pic>
        <p:nvPicPr>
          <p:cNvPr id="127" name="Shape 127"/>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196091"/>
            <a:ext cx="8520599"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DO GENDER AND 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OBSERVATION</a:t>
            </a:r>
          </a:p>
          <a:p>
            <a:pPr indent="0" lvl="0" marL="0" marR="0" rtl="0" algn="l">
              <a:lnSpc>
                <a:spcPct val="100000"/>
              </a:lnSpc>
              <a:spcBef>
                <a:spcPts val="0"/>
              </a:spcBef>
              <a:spcAft>
                <a:spcPts val="0"/>
              </a:spcAft>
              <a:buClr>
                <a:schemeClr val="dk1"/>
              </a:buClr>
              <a:buSzPct val="25000"/>
              <a:buFont typeface="Calibri"/>
              <a:buNone/>
            </a:pPr>
            <a:r>
              <a:t/>
            </a:r>
            <a:endParaRPr b="0" i="0" sz="4400" u="none" cap="none" strike="noStrike">
              <a:solidFill>
                <a:srgbClr val="003366"/>
              </a:solidFill>
              <a:latin typeface="Calibri"/>
              <a:ea typeface="Calibri"/>
              <a:cs typeface="Calibri"/>
              <a:sym typeface="Calibri"/>
            </a:endParaRPr>
          </a:p>
        </p:txBody>
      </p:sp>
      <p:sp>
        <p:nvSpPr>
          <p:cNvPr id="134" name="Shape 134"/>
          <p:cNvSpPr txBox="1"/>
          <p:nvPr>
            <p:ph idx="1" type="body"/>
          </p:nvPr>
        </p:nvSpPr>
        <p:spPr>
          <a:xfrm>
            <a:off x="690075" y="1990683"/>
            <a:ext cx="8520599" cy="4555199"/>
          </a:xfrm>
          <a:prstGeom prst="rect">
            <a:avLst/>
          </a:prstGeom>
          <a:noFill/>
          <a:ln>
            <a:noFill/>
          </a:ln>
        </p:spPr>
        <p:txBody>
          <a:bodyPr anchorCtr="0" anchor="t" bIns="91425" lIns="91425" rIns="91425" tIns="91425">
            <a:noAutofit/>
          </a:bodyPr>
          <a:lstStyle/>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Democratic elections should be </a:t>
            </a:r>
            <a:r>
              <a:rPr b="1" i="0" lang="en-US" sz="3200" u="none" cap="none" strike="noStrike">
                <a:solidFill>
                  <a:srgbClr val="C00000"/>
                </a:solidFill>
                <a:latin typeface="Calibri"/>
                <a:ea typeface="Calibri"/>
                <a:cs typeface="Calibri"/>
                <a:sym typeface="Calibri"/>
              </a:rPr>
              <a:t>inclusive</a:t>
            </a:r>
            <a:r>
              <a:rPr b="0" i="0" lang="en-US" sz="3200" u="none" cap="none" strike="noStrike">
                <a:solidFill>
                  <a:schemeClr val="dk1"/>
                </a:solidFill>
                <a:latin typeface="Calibri"/>
                <a:ea typeface="Calibri"/>
                <a:cs typeface="Calibri"/>
                <a:sym typeface="Calibri"/>
              </a:rPr>
              <a:t>, transparent and participatory.</a:t>
            </a:r>
          </a:p>
          <a:p>
            <a:pPr indent="-228600" lvl="0" marL="457200" marR="0" rtl="0" algn="l">
              <a:lnSpc>
                <a:spcPct val="100000"/>
              </a:lnSpc>
              <a:spcBef>
                <a:spcPts val="0"/>
              </a:spcBef>
              <a:spcAft>
                <a:spcPts val="0"/>
              </a:spcAft>
              <a:buClr>
                <a:schemeClr val="dk1"/>
              </a:buClr>
              <a:buSzPct val="100000"/>
              <a:buFont typeface="Arial"/>
              <a:buChar char="•"/>
            </a:pPr>
            <a:r>
              <a:rPr b="1" i="0" lang="en-US" sz="3200" u="none" cap="none" strike="noStrike">
                <a:solidFill>
                  <a:srgbClr val="C00000"/>
                </a:solidFill>
                <a:latin typeface="Calibri"/>
                <a:ea typeface="Calibri"/>
                <a:cs typeface="Calibri"/>
                <a:sym typeface="Calibri"/>
              </a:rPr>
              <a:t>Inclusive</a:t>
            </a:r>
            <a:r>
              <a:rPr b="0" i="0" lang="en-US" sz="3200" u="none" cap="none" strike="noStrike">
                <a:solidFill>
                  <a:schemeClr val="dk1"/>
                </a:solidFill>
                <a:latin typeface="Calibri"/>
                <a:ea typeface="Calibri"/>
                <a:cs typeface="Calibri"/>
                <a:sym typeface="Calibri"/>
              </a:rPr>
              <a:t> elections are ones that enable both men </a:t>
            </a:r>
            <a:r>
              <a:rPr b="0" i="1" lang="en-US" sz="3200" u="none" cap="none" strike="noStrike">
                <a:solidFill>
                  <a:schemeClr val="dk1"/>
                </a:solidFill>
                <a:latin typeface="Calibri"/>
                <a:ea typeface="Calibri"/>
                <a:cs typeface="Calibri"/>
                <a:sym typeface="Calibri"/>
              </a:rPr>
              <a:t>and</a:t>
            </a:r>
            <a:r>
              <a:rPr b="0" i="0" lang="en-US" sz="3200" u="none" cap="none" strike="noStrike">
                <a:solidFill>
                  <a:schemeClr val="dk1"/>
                </a:solidFill>
                <a:latin typeface="Calibri"/>
                <a:ea typeface="Calibri"/>
                <a:cs typeface="Calibri"/>
                <a:sym typeface="Calibri"/>
              </a:rPr>
              <a:t> women to participate</a:t>
            </a:r>
            <a:r>
              <a:rPr b="0" i="0" lang="en-US" sz="3200" u="none" cap="none" strike="noStrike">
                <a:solidFill>
                  <a:srgbClr val="000000"/>
                </a:solidFill>
                <a:latin typeface="Calibri"/>
                <a:ea typeface="Calibri"/>
                <a:cs typeface="Calibri"/>
                <a:sym typeface="Calibri"/>
              </a:rPr>
              <a:t> equally.</a:t>
            </a:r>
          </a:p>
          <a:p>
            <a:pPr indent="-228600" lvl="0" marL="457200" marR="0" rtl="0" algn="l">
              <a:lnSpc>
                <a:spcPct val="100000"/>
              </a:lnSpc>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The principle of inclusion is not only about enabling but also </a:t>
            </a:r>
            <a:r>
              <a:rPr b="1" i="0" lang="en-US" sz="3200" u="none" cap="none" strike="noStrike">
                <a:solidFill>
                  <a:srgbClr val="C00000"/>
                </a:solidFill>
                <a:latin typeface="Calibri"/>
                <a:ea typeface="Calibri"/>
                <a:cs typeface="Calibri"/>
                <a:sym typeface="Calibri"/>
              </a:rPr>
              <a:t>taking positive action</a:t>
            </a:r>
            <a:r>
              <a:rPr b="0" i="0" lang="en-US" sz="3200" u="none" cap="none" strike="noStrike">
                <a:solidFill>
                  <a:schemeClr val="dk1"/>
                </a:solidFill>
                <a:latin typeface="Calibri"/>
                <a:ea typeface="Calibri"/>
                <a:cs typeface="Calibri"/>
                <a:sym typeface="Calibri"/>
              </a:rPr>
              <a:t> to address particular barriers women might face.</a:t>
            </a:r>
          </a:p>
        </p:txBody>
      </p:sp>
      <p:pic>
        <p:nvPicPr>
          <p:cNvPr id="135" name="Shape 135"/>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685800" y="196091"/>
            <a:ext cx="8458200"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WHY DO GENDER AND ELECTION</a:t>
            </a:r>
          </a:p>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OBSERVATION</a:t>
            </a:r>
          </a:p>
          <a:p>
            <a:pPr indent="0" lvl="0" marL="0" marR="0" rtl="0" algn="l">
              <a:lnSpc>
                <a:spcPct val="100000"/>
              </a:lnSpc>
              <a:spcBef>
                <a:spcPts val="0"/>
              </a:spcBef>
              <a:spcAft>
                <a:spcPts val="0"/>
              </a:spcAft>
              <a:buClr>
                <a:schemeClr val="dk1"/>
              </a:buClr>
              <a:buSzPct val="25000"/>
              <a:buFont typeface="Calibri"/>
              <a:buNone/>
            </a:pPr>
            <a:r>
              <a:t/>
            </a:r>
            <a:endParaRPr b="0" i="0" sz="4400" u="none" cap="none" strike="noStrike">
              <a:solidFill>
                <a:srgbClr val="003366"/>
              </a:solidFill>
              <a:latin typeface="Calibri"/>
              <a:ea typeface="Calibri"/>
              <a:cs typeface="Calibri"/>
              <a:sym typeface="Calibri"/>
            </a:endParaRPr>
          </a:p>
        </p:txBody>
      </p:sp>
      <p:sp>
        <p:nvSpPr>
          <p:cNvPr id="142" name="Shape 142"/>
          <p:cNvSpPr txBox="1"/>
          <p:nvPr>
            <p:ph idx="1" type="body"/>
          </p:nvPr>
        </p:nvSpPr>
        <p:spPr>
          <a:xfrm>
            <a:off x="761999" y="1990683"/>
            <a:ext cx="8448675" cy="45551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Democratic elections </a:t>
            </a:r>
            <a:r>
              <a:rPr b="0" i="0" lang="en-US" sz="3000" u="none" cap="none" strike="noStrike">
                <a:solidFill>
                  <a:srgbClr val="000000"/>
                </a:solidFill>
                <a:latin typeface="Calibri"/>
                <a:ea typeface="Calibri"/>
                <a:cs typeface="Calibri"/>
                <a:sym typeface="Calibri"/>
              </a:rPr>
              <a:t>must</a:t>
            </a:r>
            <a:r>
              <a:rPr b="0" i="0" lang="en-US" sz="3000" u="none" cap="none" strike="noStrike">
                <a:solidFill>
                  <a:schemeClr val="dk1"/>
                </a:solidFill>
                <a:latin typeface="Calibri"/>
                <a:ea typeface="Calibri"/>
                <a:cs typeface="Calibri"/>
                <a:sym typeface="Calibri"/>
              </a:rPr>
              <a:t> include women’s equal participation in every phase of an election – before, during and after – as:</a:t>
            </a:r>
          </a:p>
          <a:p>
            <a:pPr indent="-215900" lvl="0" marL="457200" marR="0" rtl="0" algn="l">
              <a:lnSpc>
                <a:spcPct val="100000"/>
              </a:lnSpc>
              <a:spcBef>
                <a:spcPts val="0"/>
              </a:spcBef>
              <a:spcAft>
                <a:spcPts val="0"/>
              </a:spcAft>
              <a:buClr>
                <a:srgbClr val="C00000"/>
              </a:buClr>
              <a:buSzPct val="100000"/>
              <a:buFont typeface="Arial"/>
              <a:buChar char="•"/>
            </a:pPr>
            <a:r>
              <a:rPr b="0" i="0" lang="en-US" sz="3000" u="none" cap="none" strike="noStrike">
                <a:solidFill>
                  <a:srgbClr val="C00000"/>
                </a:solidFill>
                <a:latin typeface="Calibri"/>
                <a:ea typeface="Calibri"/>
                <a:cs typeface="Calibri"/>
                <a:sym typeface="Calibri"/>
              </a:rPr>
              <a:t>Voters</a:t>
            </a:r>
          </a:p>
          <a:p>
            <a:pPr indent="-215900" lvl="0" marL="457200" marR="0" rtl="0" algn="l">
              <a:lnSpc>
                <a:spcPct val="100000"/>
              </a:lnSpc>
              <a:spcBef>
                <a:spcPts val="0"/>
              </a:spcBef>
              <a:spcAft>
                <a:spcPts val="0"/>
              </a:spcAft>
              <a:buClr>
                <a:srgbClr val="C00000"/>
              </a:buClr>
              <a:buSzPct val="100000"/>
              <a:buFont typeface="Arial"/>
              <a:buChar char="•"/>
            </a:pPr>
            <a:r>
              <a:rPr b="0" i="0" lang="en-US" sz="3000" u="none" cap="none" strike="noStrike">
                <a:solidFill>
                  <a:srgbClr val="C00000"/>
                </a:solidFill>
                <a:latin typeface="Calibri"/>
                <a:ea typeface="Calibri"/>
                <a:cs typeface="Calibri"/>
                <a:sym typeface="Calibri"/>
              </a:rPr>
              <a:t>Candidates</a:t>
            </a:r>
          </a:p>
          <a:p>
            <a:pPr indent="-215900" lvl="0" marL="457200" marR="0" rtl="0" algn="l">
              <a:lnSpc>
                <a:spcPct val="100000"/>
              </a:lnSpc>
              <a:spcBef>
                <a:spcPts val="0"/>
              </a:spcBef>
              <a:spcAft>
                <a:spcPts val="0"/>
              </a:spcAft>
              <a:buClr>
                <a:srgbClr val="C00000"/>
              </a:buClr>
              <a:buSzPct val="100000"/>
              <a:buFont typeface="Arial"/>
              <a:buChar char="•"/>
            </a:pPr>
            <a:r>
              <a:rPr b="0" i="0" lang="en-US" sz="3000" u="none" cap="none" strike="noStrike">
                <a:solidFill>
                  <a:srgbClr val="C00000"/>
                </a:solidFill>
                <a:latin typeface="Calibri"/>
                <a:ea typeface="Calibri"/>
                <a:cs typeface="Calibri"/>
                <a:sym typeface="Calibri"/>
              </a:rPr>
              <a:t>Election administrators</a:t>
            </a:r>
          </a:p>
          <a:p>
            <a:pPr indent="-215900" lvl="0" marL="457200" marR="0" rtl="0" algn="l">
              <a:lnSpc>
                <a:spcPct val="100000"/>
              </a:lnSpc>
              <a:spcBef>
                <a:spcPts val="0"/>
              </a:spcBef>
              <a:spcAft>
                <a:spcPts val="0"/>
              </a:spcAft>
              <a:buClr>
                <a:srgbClr val="C00000"/>
              </a:buClr>
              <a:buSzPct val="100000"/>
              <a:buFont typeface="Arial"/>
              <a:buChar char="•"/>
            </a:pPr>
            <a:r>
              <a:rPr b="0" i="0" lang="en-US" sz="3000" u="none" cap="none" strike="noStrike">
                <a:solidFill>
                  <a:srgbClr val="C00000"/>
                </a:solidFill>
                <a:latin typeface="Calibri"/>
                <a:ea typeface="Calibri"/>
                <a:cs typeface="Calibri"/>
                <a:sym typeface="Calibri"/>
              </a:rPr>
              <a:t>Observers</a:t>
            </a:r>
          </a:p>
          <a:p>
            <a:pPr indent="0" lvl="0" marL="0" marR="0" rtl="0" algn="l">
              <a:lnSpc>
                <a:spcPct val="100000"/>
              </a:lnSpc>
              <a:spcBef>
                <a:spcPts val="0"/>
              </a:spcBef>
              <a:spcAft>
                <a:spcPts val="0"/>
              </a:spcAft>
              <a:buClr>
                <a:schemeClr val="dk1"/>
              </a:buClr>
              <a:buSzPct val="25000"/>
              <a:buFont typeface="Arial"/>
              <a:buNone/>
            </a:pPr>
            <a:r>
              <a:rPr b="0" i="0" lang="en-US" sz="3000" u="none" cap="none" strike="noStrike">
                <a:solidFill>
                  <a:schemeClr val="dk1"/>
                </a:solidFill>
                <a:latin typeface="Calibri"/>
                <a:ea typeface="Calibri"/>
                <a:cs typeface="Calibri"/>
                <a:sym typeface="Calibri"/>
              </a:rPr>
              <a:t>An observation can look at women’s participation in each role during every phase of an electoral cycle.</a:t>
            </a:r>
          </a:p>
        </p:txBody>
      </p:sp>
      <p:pic>
        <p:nvPicPr>
          <p:cNvPr id="143" name="Shape 143"/>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692325" y="442941"/>
            <a:ext cx="8458200"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KEY PROCESSES TO OBSERVE</a:t>
            </a:r>
          </a:p>
        </p:txBody>
      </p:sp>
      <p:sp>
        <p:nvSpPr>
          <p:cNvPr id="150" name="Shape 150"/>
          <p:cNvSpPr txBox="1"/>
          <p:nvPr>
            <p:ph idx="1" type="body"/>
          </p:nvPr>
        </p:nvSpPr>
        <p:spPr>
          <a:xfrm>
            <a:off x="752475" y="1427400"/>
            <a:ext cx="8337899" cy="51186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rgbClr val="000000"/>
                </a:solidFill>
                <a:latin typeface="Calibri"/>
                <a:ea typeface="Calibri"/>
                <a:cs typeface="Calibri"/>
                <a:sym typeface="Calibri"/>
              </a:rPr>
              <a:t>Key processes to observe during an election cycle include:</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Documentation</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Registration</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Voter education</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Voting</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Nomination process</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Campaigns</a:t>
            </a:r>
          </a:p>
          <a:p>
            <a:pPr indent="-228600" lvl="0" marL="457200" marR="0" rtl="0" algn="l">
              <a:lnSpc>
                <a:spcPct val="100000"/>
              </a:lnSpc>
              <a:spcBef>
                <a:spcPts val="0"/>
              </a:spcBef>
              <a:spcAft>
                <a:spcPts val="0"/>
              </a:spcAft>
              <a:buClr>
                <a:srgbClr val="000000"/>
              </a:buClr>
              <a:buSzPct val="100000"/>
              <a:buFont typeface="Arial"/>
              <a:buChar char="•"/>
            </a:pPr>
            <a:r>
              <a:rPr b="0" i="0" lang="en-US" sz="3200" u="none" cap="none" strike="noStrike">
                <a:solidFill>
                  <a:srgbClr val="000000"/>
                </a:solidFill>
                <a:latin typeface="Calibri"/>
                <a:ea typeface="Calibri"/>
                <a:cs typeface="Calibri"/>
                <a:sym typeface="Calibri"/>
              </a:rPr>
              <a:t>Polling operations</a:t>
            </a:r>
          </a:p>
        </p:txBody>
      </p:sp>
      <p:pic>
        <p:nvPicPr>
          <p:cNvPr id="151" name="Shape 151"/>
          <p:cNvPicPr preferRelativeResize="0"/>
          <p:nvPr/>
        </p:nvPicPr>
        <p:blipFill rotWithShape="1">
          <a:blip r:embed="rId3">
            <a:alphaModFix/>
          </a:blip>
          <a:srcRect b="0" l="0" r="0" t="0"/>
          <a:stretch/>
        </p:blipFill>
        <p:spPr>
          <a:xfrm>
            <a:off x="6648600" y="6567596"/>
            <a:ext cx="2495399" cy="290399"/>
          </a:xfrm>
          <a:prstGeom prst="rect">
            <a:avLst/>
          </a:prstGeom>
          <a:noFill/>
          <a:ln>
            <a:noFill/>
          </a:ln>
        </p:spPr>
      </p:pic>
      <p:pic>
        <p:nvPicPr>
          <p:cNvPr id="152" name="Shape 152"/>
          <p:cNvPicPr preferRelativeResize="0"/>
          <p:nvPr/>
        </p:nvPicPr>
        <p:blipFill rotWithShape="1">
          <a:blip r:embed="rId4">
            <a:alphaModFix/>
          </a:blip>
          <a:srcRect b="0" l="0" r="0" t="0"/>
          <a:stretch/>
        </p:blipFill>
        <p:spPr>
          <a:xfrm>
            <a:off x="4800600" y="2837950"/>
            <a:ext cx="4184999" cy="2783099"/>
          </a:xfrm>
          <a:prstGeom prst="rect">
            <a:avLst/>
          </a:prstGeom>
          <a:noFill/>
          <a:ln>
            <a:noFill/>
          </a:ln>
        </p:spPr>
      </p:pic>
      <p:sp>
        <p:nvSpPr>
          <p:cNvPr id="153" name="Shape 153"/>
          <p:cNvSpPr txBox="1"/>
          <p:nvPr/>
        </p:nvSpPr>
        <p:spPr>
          <a:xfrm>
            <a:off x="6096450" y="5562600"/>
            <a:ext cx="1593299" cy="228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1" lang="en-US" sz="1000" u="none" cap="none" strike="noStrike">
                <a:solidFill>
                  <a:srgbClr val="000000"/>
                </a:solidFill>
                <a:latin typeface="Arial"/>
                <a:ea typeface="Arial"/>
                <a:cs typeface="Arial"/>
                <a:sym typeface="Arial"/>
              </a:rPr>
              <a:t>Picture Source: NDI</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685800" y="348490"/>
            <a:ext cx="8458200" cy="7635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US" sz="4400" u="none" cap="none" strike="noStrike">
                <a:solidFill>
                  <a:srgbClr val="003366"/>
                </a:solidFill>
                <a:latin typeface="Calibri"/>
                <a:ea typeface="Calibri"/>
                <a:cs typeface="Calibri"/>
                <a:sym typeface="Calibri"/>
              </a:rPr>
              <a:t>WOMEN AS VOTERS</a:t>
            </a:r>
          </a:p>
        </p:txBody>
      </p:sp>
      <p:sp>
        <p:nvSpPr>
          <p:cNvPr id="160" name="Shape 160"/>
          <p:cNvSpPr txBox="1"/>
          <p:nvPr>
            <p:ph idx="1" type="body"/>
          </p:nvPr>
        </p:nvSpPr>
        <p:spPr>
          <a:xfrm>
            <a:off x="762000" y="1373749"/>
            <a:ext cx="8448600" cy="51722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n-US" sz="3200" u="none" cap="none" strike="noStrike">
                <a:solidFill>
                  <a:srgbClr val="000000"/>
                </a:solidFill>
                <a:latin typeface="Calibri"/>
                <a:ea typeface="Calibri"/>
                <a:cs typeface="Calibri"/>
                <a:sym typeface="Calibri"/>
              </a:rPr>
              <a:t>Observing the inclusiveness of voting requires assessing whether norms and policies exist to guarantee that both men and women have:</a:t>
            </a:r>
          </a:p>
          <a:p>
            <a:pPr indent="-228600" lvl="0" marL="457200" marR="0" rtl="0" algn="l">
              <a:lnSpc>
                <a:spcPct val="100000"/>
              </a:lnSpc>
              <a:spcBef>
                <a:spcPts val="0"/>
              </a:spcBef>
              <a:spcAft>
                <a:spcPts val="0"/>
              </a:spcAft>
              <a:buClr>
                <a:srgbClr val="C00000"/>
              </a:buClr>
              <a:buSzPct val="100000"/>
              <a:buFont typeface="Arial"/>
              <a:buChar char="•"/>
            </a:pPr>
            <a:r>
              <a:rPr b="0" i="0" lang="en-US" sz="3200" u="none" cap="none" strike="noStrike">
                <a:solidFill>
                  <a:srgbClr val="C00000"/>
                </a:solidFill>
                <a:latin typeface="Calibri"/>
                <a:ea typeface="Calibri"/>
                <a:cs typeface="Calibri"/>
                <a:sym typeface="Calibri"/>
              </a:rPr>
              <a:t>Equal access to registration and voting locations</a:t>
            </a:r>
          </a:p>
          <a:p>
            <a:pPr indent="-228600" lvl="0" marL="457200" marR="0" rtl="0" algn="l">
              <a:lnSpc>
                <a:spcPct val="100000"/>
              </a:lnSpc>
              <a:spcBef>
                <a:spcPts val="0"/>
              </a:spcBef>
              <a:spcAft>
                <a:spcPts val="0"/>
              </a:spcAft>
              <a:buClr>
                <a:srgbClr val="C00000"/>
              </a:buClr>
              <a:buSzPct val="100000"/>
              <a:buFont typeface="Arial"/>
              <a:buChar char="•"/>
            </a:pPr>
            <a:r>
              <a:rPr b="0" i="0" lang="en-US" sz="3200" u="none" cap="none" strike="noStrike">
                <a:solidFill>
                  <a:srgbClr val="C00000"/>
                </a:solidFill>
                <a:latin typeface="Calibri"/>
                <a:ea typeface="Calibri"/>
                <a:cs typeface="Calibri"/>
                <a:sym typeface="Calibri"/>
              </a:rPr>
              <a:t>Equal access to the voter registration and verification process</a:t>
            </a:r>
          </a:p>
          <a:p>
            <a:pPr indent="-228600" lvl="0" marL="457200" marR="0" rtl="0" algn="l">
              <a:lnSpc>
                <a:spcPct val="100000"/>
              </a:lnSpc>
              <a:spcBef>
                <a:spcPts val="0"/>
              </a:spcBef>
              <a:spcAft>
                <a:spcPts val="0"/>
              </a:spcAft>
              <a:buClr>
                <a:srgbClr val="C00000"/>
              </a:buClr>
              <a:buSzPct val="100000"/>
              <a:buFont typeface="Arial"/>
              <a:buChar char="•"/>
            </a:pPr>
            <a:r>
              <a:rPr b="0" i="0" lang="en-US" sz="3200" u="none" cap="none" strike="noStrike">
                <a:solidFill>
                  <a:srgbClr val="C00000"/>
                </a:solidFill>
                <a:latin typeface="Calibri"/>
                <a:ea typeface="Calibri"/>
                <a:cs typeface="Calibri"/>
                <a:sym typeface="Calibri"/>
              </a:rPr>
              <a:t>Equal access to the complaint process</a:t>
            </a:r>
          </a:p>
          <a:p>
            <a:pPr indent="-228600" lvl="0" marL="457200" marR="0" rtl="0" algn="l">
              <a:lnSpc>
                <a:spcPct val="100000"/>
              </a:lnSpc>
              <a:spcBef>
                <a:spcPts val="0"/>
              </a:spcBef>
              <a:spcAft>
                <a:spcPts val="0"/>
              </a:spcAft>
              <a:buClr>
                <a:srgbClr val="C00000"/>
              </a:buClr>
              <a:buSzPct val="100000"/>
              <a:buFont typeface="Arial"/>
              <a:buChar char="•"/>
            </a:pPr>
            <a:r>
              <a:rPr b="0" i="0" lang="en-US" sz="3200" u="none" cap="none" strike="noStrike">
                <a:solidFill>
                  <a:srgbClr val="C00000"/>
                </a:solidFill>
                <a:latin typeface="Calibri"/>
                <a:ea typeface="Calibri"/>
                <a:cs typeface="Calibri"/>
                <a:sym typeface="Calibri"/>
              </a:rPr>
              <a:t>Equal ability to cast their own ballot</a:t>
            </a:r>
          </a:p>
        </p:txBody>
      </p:sp>
      <p:pic>
        <p:nvPicPr>
          <p:cNvPr id="161" name="Shape 161"/>
          <p:cNvPicPr preferRelativeResize="0"/>
          <p:nvPr/>
        </p:nvPicPr>
        <p:blipFill rotWithShape="1">
          <a:blip r:embed="rId3">
            <a:alphaModFix/>
          </a:blip>
          <a:srcRect b="0" l="0" r="0" t="0"/>
          <a:stretch/>
        </p:blipFill>
        <p:spPr>
          <a:xfrm>
            <a:off x="6648600" y="6567596"/>
            <a:ext cx="2495399" cy="290398"/>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