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1100" y="696912"/>
            <a:ext cx="4649787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675" y="4416425"/>
            <a:ext cx="5608637" cy="41830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701675" y="4416425"/>
            <a:ext cx="5608637" cy="41830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i="1" lang="en-US" sz="14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tool was developed by Caroline Hubbard and Claire DeSoi for NDI's Votes Without Violence program and toolkit.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on this example, please see: http://www.vox.com/2016/4/15/11410160/hillary-clinton-media-bernie-sanders</a:t>
            </a:r>
          </a:p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(Ed. note - was originally one slide, had to be split into three)</a:t>
            </a:r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see the OSCE handbook on media monitoring for electoral observation missions</a:t>
            </a:r>
          </a:p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see the OSCE handbook on media monitoring for electoral observation missions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see ACE: The Electoral Knowledge Network: 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 and Elections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see ACE: The Electoral Knowledge Network: 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 and Elections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16510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adapted from ACE: The Electoral Knowledge Network, 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 and Elections</a:t>
            </a:r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adapted from ACE: The Electoral Knowledge Network, 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 and Elections</a:t>
            </a:r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NDI: 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 Monitoring to Promote Democratic Elections</a:t>
            </a:r>
          </a:p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81100" y="696912"/>
            <a:ext cx="4649788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701675" y="4416425"/>
            <a:ext cx="5608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54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5400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54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5400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Relationship Id="rId4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Relationship Id="rId4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png"/><Relationship Id="rId4" Type="http://schemas.openxmlformats.org/officeDocument/2006/relationships/image" Target="../media/image0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3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3.png"/><Relationship Id="rId4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3.png"/><Relationship Id="rId4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3.png"/><Relationship Id="rId4" Type="http://schemas.openxmlformats.org/officeDocument/2006/relationships/image" Target="../media/image1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5.png"/><Relationship Id="rId5" Type="http://schemas.openxmlformats.org/officeDocument/2006/relationships/image" Target="../media/image04.png"/><Relationship Id="rId6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Relationship Id="rId4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ctrTitle"/>
          </p:nvPr>
        </p:nvSpPr>
        <p:spPr>
          <a:xfrm>
            <a:off x="775854" y="1809000"/>
            <a:ext cx="8381999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VIOLENCE AGAINST WOMEN IN ELECTIONS: MONITORING MEDIA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775854" y="3594257"/>
            <a:ext cx="8381999" cy="10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25000"/>
              <a:buFont typeface="Calibri"/>
              <a:buNone/>
            </a:pPr>
            <a:r>
              <a:rPr b="0" i="1" lang="en-US" sz="2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Gender, Women and Democracy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25000"/>
              <a:buFont typeface="Calibri"/>
              <a:buNone/>
            </a:pPr>
            <a:r>
              <a:rPr b="0" i="1" lang="en-US" sz="2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NDI, 2016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2255" y="5314200"/>
            <a:ext cx="2616500" cy="1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685800" y="196091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WHY MONITOR MEDIA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FOR VAW-E?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761999" y="1940049"/>
            <a:ext cx="8448675" cy="46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Media bias can have a significant effect on a woman’s chance of being elected.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Studies show that media coverage of a candidate’s appearance or personality has an impact on her chances of election.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encourage voters see her as weaker or less electable.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Coverage can also play into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cultural stereotypes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gender.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685800" y="168341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AN EXAMPLE FROM COSTA RICA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761999" y="1174500"/>
            <a:ext cx="8448675" cy="53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2010, the PAC party released a television ad portraying presidential candidate Laura Chinchilla as a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marionette operated by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then-President Oscar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Arias.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conveyed the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that a woman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could rise to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only in the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of others.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 b="0" l="11664" r="5313" t="0"/>
          <a:stretch/>
        </p:blipFill>
        <p:spPr>
          <a:xfrm>
            <a:off x="5486400" y="2622000"/>
            <a:ext cx="3459298" cy="31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6013337" y="5746200"/>
            <a:ext cx="24054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Source: nacion.com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685800" y="216540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WHY MONITOR MEDIA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FOR VAW-E?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761999" y="1752599"/>
            <a:ext cx="8448675" cy="4793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1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absence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of women from election coverage can also encourage VAW-E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compounding other barriers women face.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Biased coverage and degrading or sexist stereotypes can incite physical violence.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Social media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increase the danger for women because it is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borderless, anonymous, amplified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permanent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3775350" y="6332150"/>
            <a:ext cx="1593299" cy="21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685799" y="205365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AN EXAMPLE FROM MALAYSIA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90075" y="1071250"/>
            <a:ext cx="5958524" cy="54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Just before Dyana Sofya Mohd</a:t>
            </a:r>
            <a:b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Daud was named a candidate in the 2014 parliamentary elections, a picture of a woman in a bikini that was falsely claimed to be her went viral.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 subsequently faced</a:t>
            </a:r>
            <a:b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 about her moral</a:t>
            </a:r>
            <a:b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character, wolf whistles at party events, and was called </a:t>
            </a:r>
            <a:b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“cheap candy” by an extremist group.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8600" y="1815686"/>
            <a:ext cx="2390699" cy="390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6318675" y="5720800"/>
            <a:ext cx="2891999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Source: Saw Siow Feng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685800" y="228600"/>
            <a:ext cx="8596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MONITORING MEDIA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FOR VAW-E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762000" y="1752600"/>
            <a:ext cx="8448673" cy="47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monitoring for VAW-E can be complementary to other media monitoring efforts.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also serve as an important complement to data collected in election observation efforts because: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provides context;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another dimension of violence; and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Brings perpetrators to light.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685800" y="216540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MONITORING MEDIA: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WHAT TO MONITOR?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90075" y="1676400"/>
            <a:ext cx="4678575" cy="4869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Traditional media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media include print and broadcast outlets, including newspapers, magazines, TV or radio.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can be some of the most accessible and trusted news sources during an election.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3775350" y="6332150"/>
            <a:ext cx="1593299" cy="21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8650" y="2614016"/>
            <a:ext cx="3711600" cy="24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6304050" y="5010000"/>
            <a:ext cx="1840800" cy="40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Source: NDI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685800" y="216540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MONITORING MEDIA: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WHAT TO MONITOR?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761999" y="1792175"/>
            <a:ext cx="8448675" cy="475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Traditional media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media are often subject to higher standards of regulation and journalistic responsibility than newer media.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these outlets can still incite VAW-E, even unintentionally.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example: they can reinforce traditional social norms that keep women out of politics.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3775350" y="6332150"/>
            <a:ext cx="1593299" cy="21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685800" y="216540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MONITORING MEDIA: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WHAT TO MONITOR?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761999" y="1752600"/>
            <a:ext cx="8448675" cy="479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Traditional media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to ask before beginning: 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information provided about women candidates, voters or election officials biased or incomplete compared to men?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media focus disproportionately on women’s appearance, personality, family or moral character instead of their political opinions?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media publish threats or harassment against them?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journalists receive any training on how to portray women participating in the election?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3775350" y="6332150"/>
            <a:ext cx="1593299" cy="21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685800" y="216540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MONITORING MEDIA: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WHAT TO MONITOR?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90000" y="1600200"/>
            <a:ext cx="8454000" cy="47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Online and social media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media and communications technologies have opened up new ways for journalists and politicians to reach different audiences.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 content can be created by many different outlets, sources and </a:t>
            </a:r>
            <a:r>
              <a:rPr b="1" i="0" lang="en-US" sz="3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this can lead to an expansion of voices and viewpoints during elections.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social media in particular can also be a platform for hate speech, misinformation, abuse and harassment.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685800" y="216540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MONITORING MEDIA: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WHAT TO MONITOR?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90075" y="1897200"/>
            <a:ext cx="8377724" cy="46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Online and social media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to ask before beginning: 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threats, harassment or hate speech against women candidates, voters, officials or observers on social media?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social media perpetuate traditional ideas about women’s “place” in society that are used to keep them out of politics?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85800" y="593366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MONITORING MEDIA TOPICS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74397"/>
            <a:ext cx="2495399" cy="2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idx="1" type="body"/>
          </p:nvPr>
        </p:nvSpPr>
        <p:spPr>
          <a:xfrm>
            <a:off x="879225" y="1536625"/>
            <a:ext cx="4683375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definitions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monitor the media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monitor the media for VAW-E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important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at different levels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2743200"/>
            <a:ext cx="2829974" cy="225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6300487" y="4953000"/>
            <a:ext cx="1811399" cy="47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Source: NDI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685800" y="216540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MONITORING MEDIA: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761999" y="1524000"/>
            <a:ext cx="8382001" cy="5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Online and social media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</a:t>
            </a:r>
            <a:r>
              <a:rPr b="1" i="1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sentiment</a:t>
            </a:r>
            <a:r>
              <a:rPr b="0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another way to gauge treatment of women candidates compared to men. 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software Crimson Hexagon evaluated coverage of candidates  during the 2016 U.S. presidential election. Hillary Clinton, the only woman candidate, received more negative coverage than any of her male counterparts. 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3014330"/>
            <a:ext cx="4644655" cy="2429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685800" y="216540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MONITORING MEDIA: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WHAT LEVEL OF COVERAGE?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09600" y="1774223"/>
            <a:ext cx="8534399" cy="47027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monitoring can be conducted at the national level, local level or both at once.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National: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a wider picture of any violence occurring and who the instigators may be on a broad scale; and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include coverage of regions or areas that are not part of an observation effort on the ground.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Local: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Captures more detailed information that would be lost to observers at a national level; and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Gathers data from local radio, posters, flyers and advertisements that are visible and important to local voters.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685800" y="216540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MONITORING MEDIA: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INITIAL GUIDING QUESTIONS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90075" y="1726450"/>
            <a:ext cx="8454000" cy="4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media monitoring be </a:t>
            </a:r>
            <a:r>
              <a:rPr b="1" i="1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quantitative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i="1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qualitative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Quantitative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monitoring could be used to measure: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 balance in the time, access or coverage each candidate is given;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women vs. men candidates, voters or election officials quoted; and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times a word or phrase is used in connection with a woman candidate or election official.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600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685800" y="216540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MONITORING MEDIA: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INITIAL GUIDING QUESTIONS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90075" y="1726450"/>
            <a:ext cx="8454000" cy="4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media monitoring be </a:t>
            </a:r>
            <a:r>
              <a:rPr b="1" i="1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quantitative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i="1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qualitative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Qualitative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monitoring could be used to measure: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 or bias in information provided;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Tone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discuss women candidates, voters or election officials: is it positive, negative or neutral?;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Omission of news or information; and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Incidents of hate speech, harassment or other acts of violence.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685800" y="216540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WHEN TO MONITOR?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PRE-ELECTION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90075" y="1897200"/>
            <a:ext cx="8520599" cy="46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Considerations for observation groups: </a:t>
            </a:r>
          </a:p>
          <a:p>
            <a:pPr indent="-1079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media monitoring observation can be extensive and intensive. Does the group have sufficient financial and human resources available?</a:t>
            </a:r>
          </a:p>
          <a:p>
            <a:pPr indent="-1079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will the monitoring last? It should be long enough to provide data and analysis for main incidents during a campaign.</a:t>
            </a:r>
          </a:p>
          <a:p>
            <a:pPr indent="-1079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does the campaign or election period tend to be most intense/competitive?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685800" y="216540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WHEN TO MONITOR?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PRE-ELECTION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90075" y="1897200"/>
            <a:ext cx="8520599" cy="46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Monitors can examine: </a:t>
            </a:r>
          </a:p>
          <a:p>
            <a:pPr indent="-1079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Coverage of the preparations for elections, including voter registration and campaigns or treatment of women candidates/voters during the campaign period;</a:t>
            </a:r>
          </a:p>
          <a:p>
            <a:pPr indent="-1079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on voter education and/or political messaging from parties/candidates that target women; and </a:t>
            </a:r>
          </a:p>
          <a:p>
            <a:pPr indent="-1079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Whether the media are required to sign codes of conduct.</a:t>
            </a:r>
          </a:p>
          <a:p>
            <a:pPr indent="-762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these codes of conduct voluntary? How many media outlets have signed them ahead of the election?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623400" y="216540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WHEN TO MONITOR?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ELECTION DAY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761999" y="1609475"/>
            <a:ext cx="8448675" cy="49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Monitors can collect data on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 of voter turnout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(especially women voters),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 counts and results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 may be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especially critical to monitor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warning signs or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incidents of election day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violence against women.</a:t>
            </a: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6397075" y="5702100"/>
            <a:ext cx="1819200" cy="29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2723" y="2331974"/>
            <a:ext cx="2495399" cy="3327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6648600" y="5602900"/>
            <a:ext cx="1801499" cy="348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Source: NDI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623400" y="216540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WHEN TO MONITOR?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ELECTION DAY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761999" y="1897200"/>
            <a:ext cx="5384479" cy="46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Considerations for monitors: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role of media may shift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election day, or there may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 blackout placed on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political reporting or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advertisements.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quickly will data from the media monitoring be collected and analyzed? Will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be any mitigation efforts based on findings?</a:t>
            </a: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6478" y="2065824"/>
            <a:ext cx="2734548" cy="341602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6741025" y="5481850"/>
            <a:ext cx="1801499" cy="348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Source: NDI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623400" y="216540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WHEN TO MONITOR?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POST-ELECTION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761999" y="1755200"/>
            <a:ext cx="8448675" cy="479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Monitors can continue to analyze coverage of women candidates, officials or voters for unequal coverage, bias or harassment that may endanger them or interfere with their continued political participation.</a:t>
            </a: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4100" y="4038600"/>
            <a:ext cx="3089100" cy="23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4107900" y="6379200"/>
            <a:ext cx="1801499" cy="348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Source: NDI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685800" y="216540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WHEN TO MONITOR?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POST-ELECTION</a:t>
            </a: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761999" y="1897200"/>
            <a:ext cx="8448675" cy="46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Considerations for monitors: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media coverage throw election results into question for women candidates?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media coverage make it more difficult for women to assume the positions to which they were elected?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women voters or election officials unfairly targeted or ignored?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685800" y="274637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KEY DEFINITIONS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758600" y="1295400"/>
            <a:ext cx="7928099" cy="4830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media monitoring?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the media during an election requires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collecting data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election-related content published by print, broadcast and online media.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could include an examination of the media laws and regulatory framework around media coverage during elections.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data gathered is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analyzed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results are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presented publicly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ctrTitle"/>
          </p:nvPr>
        </p:nvSpPr>
        <p:spPr>
          <a:xfrm>
            <a:off x="685800" y="663600"/>
            <a:ext cx="8458198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</a:p>
        </p:txBody>
      </p:sp>
      <p:sp>
        <p:nvSpPr>
          <p:cNvPr id="352" name="Shape 35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199" y="2928102"/>
            <a:ext cx="4191000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x="3581400" y="5791200"/>
            <a:ext cx="2198400" cy="348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Source: NDI</a:t>
            </a: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2075616"/>
            <a:ext cx="2914649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685800" y="274637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KEY DEFINITIONS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74725" y="1295400"/>
            <a:ext cx="8229600" cy="4793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“media”?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sources, such as television, radio print (newspapers, magazines, etc.)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Increasingly,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content and sources, including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social media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8713" l="0" r="0" t="2907"/>
          <a:stretch/>
        </p:blipFill>
        <p:spPr>
          <a:xfrm>
            <a:off x="912475" y="4170050"/>
            <a:ext cx="2622000" cy="23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6725" y="4596075"/>
            <a:ext cx="1665599" cy="13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23525" y="4463450"/>
            <a:ext cx="1730399" cy="173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685800" y="274637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WHY MONITOR MEDIA DURING ELECTIONS?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722050" y="1676399"/>
            <a:ext cx="8229600" cy="4459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play a vital role during a country’s elections.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provide important information about elections and candidates.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helps citizens make free and informed choices about their governments and who they choose to represent them.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623400" y="216540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WHY MONITOR MEDIA 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DURING ELECTIONS?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761999" y="1897200"/>
            <a:ext cx="8448675" cy="46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provide information, but it is important to assess the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that information. Is it: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Fair?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Objective?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Balanced?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Accurate?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Comprehensive?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4100" y="3065699"/>
            <a:ext cx="3826500" cy="306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6321925" y="6127800"/>
            <a:ext cx="17922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Source: NDI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685800" y="178798"/>
            <a:ext cx="8458200" cy="117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WHY MONITOR MEDIA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DURING ELECTIONS?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762000" y="1877158"/>
            <a:ext cx="8439200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the media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impartially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proficiently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with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credible methodology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establish whether media are contributing to the democratic nature of elections or if they are causing harm..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4027798"/>
            <a:ext cx="3100474" cy="232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3679350" y="6321275"/>
            <a:ext cx="1785299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Source: NDI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685800" y="196091"/>
            <a:ext cx="8458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WHY MONITOR MEDIA 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DURING ELECTIONS?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761999" y="1990683"/>
            <a:ext cx="8448675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media depends on context, but can mean measuring: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amount of coverage given to individual candidates;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Levels of bias toward or against a candidate or party;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access candidates have to media; and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Voter education or direct political information.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196091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WHY MONITOR MEDIA</a:t>
            </a:r>
            <a:b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FOR VAW-E?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90075" y="199068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Media are often major instigators of violence against women in elections.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VAW-E includes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psychological violence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is easily incited through media.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media discuss a woman’s political platform? Or her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appearance?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about her marital status? Her personality?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600" y="6567597"/>
            <a:ext cx="2495399" cy="2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