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970337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81100" y="696912"/>
            <a:ext cx="4649787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701675" y="4416425"/>
            <a:ext cx="5608637" cy="41830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libri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rIns="92425" tIns="462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idx="1" type="body"/>
          </p:nvPr>
        </p:nvSpPr>
        <p:spPr>
          <a:xfrm>
            <a:off x="701675" y="4416425"/>
            <a:ext cx="5608637" cy="41830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This tool was adapted by Caroline Hubbard and Claire DeSoi with permission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from: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Chitra Nagarajan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Nigeria Stability and Reconciliation Programme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December 2015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Shape 90"/>
          <p:cNvSpPr/>
          <p:nvPr>
            <p:ph idx="2" type="sldImg"/>
          </p:nvPr>
        </p:nvSpPr>
        <p:spPr>
          <a:xfrm>
            <a:off x="1181100" y="696912"/>
            <a:ext cx="4649788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1181100" y="696912"/>
            <a:ext cx="4649788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701675" y="4416425"/>
            <a:ext cx="56085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3970337" y="8829675"/>
            <a:ext cx="3038398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rIns="92425" tIns="46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1181100" y="696912"/>
            <a:ext cx="4649788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701675" y="4416425"/>
            <a:ext cx="56085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3970337" y="8829675"/>
            <a:ext cx="3038398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rIns="92425" tIns="46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1181100" y="696912"/>
            <a:ext cx="4649788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701675" y="4416425"/>
            <a:ext cx="56085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3970337" y="8829675"/>
            <a:ext cx="3038398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rIns="92425" tIns="46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1181100" y="696912"/>
            <a:ext cx="4649788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701675" y="4416425"/>
            <a:ext cx="56085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 txBox="1"/>
          <p:nvPr>
            <p:ph idx="12" type="sldNum"/>
          </p:nvPr>
        </p:nvSpPr>
        <p:spPr>
          <a:xfrm>
            <a:off x="3970337" y="8829675"/>
            <a:ext cx="3038398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rIns="92425" tIns="46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1181100" y="696912"/>
            <a:ext cx="4649788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701675" y="4416425"/>
            <a:ext cx="56085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Shape 130"/>
          <p:cNvSpPr txBox="1"/>
          <p:nvPr>
            <p:ph idx="12" type="sldNum"/>
          </p:nvPr>
        </p:nvSpPr>
        <p:spPr>
          <a:xfrm>
            <a:off x="3970337" y="8829675"/>
            <a:ext cx="3038398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rIns="92425" tIns="46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1181100" y="696912"/>
            <a:ext cx="4649788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701675" y="4416425"/>
            <a:ext cx="56085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Shape 139"/>
          <p:cNvSpPr txBox="1"/>
          <p:nvPr>
            <p:ph idx="12" type="sldNum"/>
          </p:nvPr>
        </p:nvSpPr>
        <p:spPr>
          <a:xfrm>
            <a:off x="3970337" y="8829675"/>
            <a:ext cx="3038398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rIns="92425" tIns="46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1181100" y="696912"/>
            <a:ext cx="4649788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701675" y="4416425"/>
            <a:ext cx="56085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Shape 147"/>
          <p:cNvSpPr txBox="1"/>
          <p:nvPr>
            <p:ph idx="12" type="sldNum"/>
          </p:nvPr>
        </p:nvSpPr>
        <p:spPr>
          <a:xfrm>
            <a:off x="3970337" y="8829675"/>
            <a:ext cx="3038398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rIns="92425" tIns="46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1181100" y="696912"/>
            <a:ext cx="4649788" cy="348615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701675" y="4416425"/>
            <a:ext cx="56085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Shape 155"/>
          <p:cNvSpPr txBox="1"/>
          <p:nvPr>
            <p:ph idx="12" type="sldNum"/>
          </p:nvPr>
        </p:nvSpPr>
        <p:spPr>
          <a:xfrm>
            <a:off x="3970337" y="8829675"/>
            <a:ext cx="3038398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rIns="92425" tIns="462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685800" y="2130425"/>
            <a:ext cx="7772400" cy="14700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1792288" y="4800600"/>
            <a:ext cx="5486399" cy="56673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71" name="Shape 71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0" type="dt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78" name="Shape 78"/>
          <p:cNvSpPr txBox="1"/>
          <p:nvPr>
            <p:ph idx="1" type="body"/>
          </p:nvPr>
        </p:nvSpPr>
        <p:spPr>
          <a:xfrm rot="5400000">
            <a:off x="2309017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 rot="5400000">
            <a:off x="4732336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541336" y="190500"/>
            <a:ext cx="5851525" cy="60197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0" type="dt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63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6217621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457200" y="1600200"/>
            <a:ext cx="4038598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971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886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x="4648200" y="1600200"/>
            <a:ext cx="4038598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971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886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57200" y="2174875"/>
            <a:ext cx="4040187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1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5400" lvl="3" marL="1600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5400" lvl="4" marL="2057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5400" lvl="5" marL="2514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5400" lvl="6" marL="2971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5400" lvl="7" marL="3429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5400" lvl="8" marL="3886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3" type="body"/>
          </p:nvPr>
        </p:nvSpPr>
        <p:spPr>
          <a:xfrm>
            <a:off x="4645025" y="1535112"/>
            <a:ext cx="4041773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4" type="body"/>
          </p:nvPr>
        </p:nvSpPr>
        <p:spPr>
          <a:xfrm>
            <a:off x="4645025" y="2174875"/>
            <a:ext cx="4041773" cy="39512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1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5400" lvl="3" marL="1600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5400" lvl="4" marL="2057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5400" lvl="5" marL="2514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5400" lvl="6" marL="2971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5400" lvl="7" marL="3429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5400" lvl="8" marL="3886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0" type="dt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273050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3575050" y="273050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0" type="dt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Font typeface="Arial"/>
              <a:buNone/>
              <a:defRPr sz="1800"/>
            </a:lvl2pPr>
            <a:lvl3pPr indent="0" lvl="2">
              <a:spcBef>
                <a:spcPts val="0"/>
              </a:spcBef>
              <a:buFont typeface="Arial"/>
              <a:buNone/>
              <a:defRPr sz="1800"/>
            </a:lvl3pPr>
            <a:lvl4pPr indent="0" lvl="3">
              <a:spcBef>
                <a:spcPts val="0"/>
              </a:spcBef>
              <a:buFont typeface="Arial"/>
              <a:buNone/>
              <a:defRPr sz="1800"/>
            </a:lvl4pPr>
            <a:lvl5pPr indent="0" lvl="4">
              <a:spcBef>
                <a:spcPts val="0"/>
              </a:spcBef>
              <a:buFont typeface="Arial"/>
              <a:buNone/>
              <a:defRPr sz="1800"/>
            </a:lvl5pPr>
            <a:lvl6pPr indent="0" lvl="5">
              <a:spcBef>
                <a:spcPts val="0"/>
              </a:spcBef>
              <a:buFont typeface="Arial"/>
              <a:buNone/>
              <a:defRPr sz="1800"/>
            </a:lvl6pPr>
            <a:lvl7pPr indent="0" lvl="6">
              <a:spcBef>
                <a:spcPts val="0"/>
              </a:spcBef>
              <a:buFont typeface="Arial"/>
              <a:buNone/>
              <a:defRPr sz="1800"/>
            </a:lvl7pPr>
            <a:lvl8pPr indent="0" lvl="7">
              <a:spcBef>
                <a:spcPts val="0"/>
              </a:spcBef>
              <a:buFont typeface="Arial"/>
              <a:buNone/>
              <a:defRPr sz="1800"/>
            </a:lvl8pPr>
            <a:lvl9pPr indent="0" lvl="8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Relationship Id="rId4" Type="http://schemas.openxmlformats.org/officeDocument/2006/relationships/image" Target="../media/image0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ctrTitle"/>
          </p:nvPr>
        </p:nvSpPr>
        <p:spPr>
          <a:xfrm>
            <a:off x="775854" y="1809000"/>
            <a:ext cx="8381999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1" i="0" lang="en-US" sz="3600" u="none" cap="none" strike="noStrike">
                <a:solidFill>
                  <a:srgbClr val="003366"/>
                </a:solidFill>
                <a:latin typeface="Trebuchet MS"/>
                <a:ea typeface="Trebuchet MS"/>
                <a:cs typeface="Trebuchet MS"/>
                <a:sym typeface="Trebuchet MS"/>
              </a:rPr>
              <a:t>VAW-E VICTIM REFERRAL SYSTEMS: </a:t>
            </a:r>
            <a:br>
              <a:rPr b="1" i="0" lang="en-US" sz="3600" u="none" cap="none" strike="noStrike">
                <a:solidFill>
                  <a:srgbClr val="003366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i="0" lang="en-US" sz="3600" u="none" cap="none" strike="noStrike">
                <a:solidFill>
                  <a:srgbClr val="003366"/>
                </a:solidFill>
                <a:latin typeface="Trebuchet MS"/>
                <a:ea typeface="Trebuchet MS"/>
                <a:cs typeface="Trebuchet MS"/>
                <a:sym typeface="Trebuchet MS"/>
              </a:rPr>
              <a:t>WHAT THEY ARE &amp; HOW THEY SHOULD WORK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775854" y="3733800"/>
            <a:ext cx="8381999" cy="10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Calibri"/>
              <a:buNone/>
            </a:pPr>
            <a:r>
              <a:rPr b="0" i="1" lang="en-US" sz="2400" u="none" cap="none" strike="noStrik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Gender, Women and Democracy, NDI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Calibri"/>
              <a:buNone/>
            </a:pPr>
            <a:r>
              <a:rPr b="0" i="1" lang="en-US" sz="2400" u="none" cap="none" strike="noStrike">
                <a:solidFill>
                  <a:srgbClr val="003366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94" name="Shape 9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62255" y="5314200"/>
            <a:ext cx="2616500" cy="140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838200" y="274625"/>
            <a:ext cx="83058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4100" u="none" cap="none" strike="noStrike">
                <a:solidFill>
                  <a:srgbClr val="003366"/>
                </a:solidFill>
                <a:latin typeface="Trebuchet MS"/>
                <a:ea typeface="Trebuchet MS"/>
                <a:cs typeface="Trebuchet MS"/>
                <a:sym typeface="Trebuchet MS"/>
              </a:rPr>
              <a:t>Introduction to This Tool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685800" y="1524000"/>
            <a:ext cx="8458198" cy="48767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This presentation was adapted from guidance developed by the Nigerian Stability and Reconciliation Programme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Font typeface="Arial"/>
              <a:buNone/>
            </a:pPr>
            <a:r>
              <a:t/>
            </a:r>
            <a:endParaRPr b="0" i="0" sz="25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 guidance was originally crafted for developing victim referral systems for survivors of gender-based violence (GBV) and has been slightly adapted to guide election observers when monitoring and dealing with victims of VAW-E</a:t>
            </a:r>
          </a:p>
        </p:txBody>
      </p:sp>
      <p:pic>
        <p:nvPicPr>
          <p:cNvPr id="102" name="Shape 10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53200" y="6480173"/>
            <a:ext cx="2495549" cy="290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/>
        </p:nvSpPr>
        <p:spPr>
          <a:xfrm>
            <a:off x="838200" y="274625"/>
            <a:ext cx="83058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4100" u="none" cap="none" strike="noStrike">
                <a:solidFill>
                  <a:srgbClr val="003366"/>
                </a:solidFill>
                <a:latin typeface="Trebuchet MS"/>
                <a:ea typeface="Trebuchet MS"/>
                <a:cs typeface="Trebuchet MS"/>
                <a:sym typeface="Trebuchet MS"/>
              </a:rPr>
              <a:t>Introduction to This Tool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685800" y="1524000"/>
            <a:ext cx="8458198" cy="48767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Before observers start recording or asking individuals to disclose information about their experiences of violence, they must develop a system to refer cases to services that will support survivors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Font typeface="Arial"/>
              <a:buNone/>
            </a:pPr>
            <a:r>
              <a:t/>
            </a:r>
            <a:endParaRPr b="0" i="0" sz="25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Referral systems are critical for coordinating service delivery and facilitating survivors’ access to services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Font typeface="Arial"/>
              <a:buNone/>
            </a:pPr>
            <a:r>
              <a:t/>
            </a:r>
            <a:endParaRPr b="0" i="0" sz="25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Observer groups have a responsibility to identify services that are available and to connect women with those services </a:t>
            </a:r>
          </a:p>
        </p:txBody>
      </p:sp>
      <p:pic>
        <p:nvPicPr>
          <p:cNvPr id="110" name="Shape 1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53200" y="6480173"/>
            <a:ext cx="2495549" cy="290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/>
        </p:nvSpPr>
        <p:spPr>
          <a:xfrm>
            <a:off x="838200" y="274625"/>
            <a:ext cx="83058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4100" u="none" cap="none" strike="noStrike">
                <a:solidFill>
                  <a:srgbClr val="003366"/>
                </a:solidFill>
                <a:latin typeface="Trebuchet MS"/>
                <a:ea typeface="Trebuchet MS"/>
                <a:cs typeface="Trebuchet MS"/>
                <a:sym typeface="Trebuchet MS"/>
              </a:rPr>
              <a:t>What Are Referral Systems?</a:t>
            </a:r>
          </a:p>
        </p:txBody>
      </p:sp>
      <p:sp>
        <p:nvSpPr>
          <p:cNvPr id="117" name="Shape 117"/>
          <p:cNvSpPr txBox="1"/>
          <p:nvPr/>
        </p:nvSpPr>
        <p:spPr>
          <a:xfrm>
            <a:off x="685800" y="1524000"/>
            <a:ext cx="8458198" cy="48767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 comprehensive system for referring cases of violence against women in elections (VAW-E) that observers witness or hear about to services that provide help to survivors. A referral system should: </a:t>
            </a:r>
          </a:p>
          <a:p>
            <a: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25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	✓ </a:t>
            </a:r>
            <a:r>
              <a:rPr b="0" i="0" lang="en-US" sz="2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Coordinate service delivery </a:t>
            </a:r>
          </a:p>
          <a:p>
            <a: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2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</a:t>
            </a:r>
            <a:r>
              <a:rPr b="0" i="0" lang="en-US" sz="25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✓ </a:t>
            </a:r>
            <a:r>
              <a:rPr b="0" i="0" lang="en-US" sz="2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Facilitate access to high quality and timely 		     services for survivors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2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</a:t>
            </a:r>
            <a:r>
              <a:rPr b="0" i="0" lang="en-US" sz="25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✓ </a:t>
            </a:r>
            <a:r>
              <a:rPr b="0" i="0" lang="en-US" sz="2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Enable survivors to define their own needs and 		     make their own decisions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Font typeface="Arial"/>
              <a:buNone/>
            </a:pPr>
            <a:r>
              <a:t/>
            </a:r>
            <a:endParaRPr b="0" i="0" sz="25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5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It is important to increase quality and timeliness of care -- not just increase the number of cases referred</a:t>
            </a:r>
          </a:p>
        </p:txBody>
      </p:sp>
      <p:pic>
        <p:nvPicPr>
          <p:cNvPr id="118" name="Shape 1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53200" y="6480173"/>
            <a:ext cx="2495549" cy="290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/>
        </p:nvSpPr>
        <p:spPr>
          <a:xfrm>
            <a:off x="838200" y="274625"/>
            <a:ext cx="83058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4100" u="none" cap="none" strike="noStrike">
                <a:solidFill>
                  <a:srgbClr val="003366"/>
                </a:solidFill>
                <a:latin typeface="Trebuchet MS"/>
                <a:ea typeface="Trebuchet MS"/>
                <a:cs typeface="Trebuchet MS"/>
                <a:sym typeface="Trebuchet MS"/>
              </a:rPr>
              <a:t>Guiding Principles for Referral Systems 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685800" y="1371600"/>
            <a:ext cx="8494867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Permission of survivor is required to take action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 safety and security of survivor must be prioritized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Ensure anonymity and confidentiality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Keep number of people who know of a case to a minimum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Do not use survivors’ names and faces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Ensure security of data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Provide a space that is safe and confidential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Follow local child protection guidelines and principles and ensure a trusted caregiver accompanies survivor if they are under 18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Do not force survivor to report incident to authorities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Offer survivors as many options as possible, and support them throughout process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Be survivor-centric (i.e. what works best for survivors)</a:t>
            </a: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53200" y="6480173"/>
            <a:ext cx="2495549" cy="290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/>
        </p:nvSpPr>
        <p:spPr>
          <a:xfrm>
            <a:off x="5734696" y="1752600"/>
            <a:ext cx="3409354" cy="3809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rebuchet MS"/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Key principles: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Anonymity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Confidentiality (including protection and security of data collected)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Child protection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Safety and security 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  <a:t>Survivors decide what course of action they want to take</a:t>
            </a:r>
          </a:p>
        </p:txBody>
      </p:sp>
      <p:pic>
        <p:nvPicPr>
          <p:cNvPr id="133" name="Shape 1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53200" y="6480173"/>
            <a:ext cx="2495549" cy="2905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ferral Pathway - Survivor Centered.JPG" id="134" name="Shape 134"/>
          <p:cNvPicPr preferRelativeResize="0"/>
          <p:nvPr/>
        </p:nvPicPr>
        <p:blipFill rotWithShape="1">
          <a:blip r:embed="rId4">
            <a:alphaModFix/>
          </a:blip>
          <a:srcRect b="3815" l="3631" r="4609" t="0"/>
          <a:stretch/>
        </p:blipFill>
        <p:spPr>
          <a:xfrm>
            <a:off x="838200" y="1143000"/>
            <a:ext cx="4744096" cy="56388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Shape 135"/>
          <p:cNvSpPr txBox="1"/>
          <p:nvPr/>
        </p:nvSpPr>
        <p:spPr>
          <a:xfrm>
            <a:off x="838200" y="274625"/>
            <a:ext cx="83058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4100" u="none" cap="none" strike="noStrike">
                <a:solidFill>
                  <a:srgbClr val="003366"/>
                </a:solidFill>
                <a:latin typeface="Trebuchet MS"/>
                <a:ea typeface="Trebuchet MS"/>
                <a:cs typeface="Trebuchet MS"/>
                <a:sym typeface="Trebuchet MS"/>
              </a:rPr>
              <a:t>Developing Referral Systems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838200" y="274625"/>
            <a:ext cx="83058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4100" u="none" cap="none" strike="noStrike">
                <a:solidFill>
                  <a:srgbClr val="003366"/>
                </a:solidFill>
                <a:latin typeface="Trebuchet MS"/>
                <a:ea typeface="Trebuchet MS"/>
                <a:cs typeface="Trebuchet MS"/>
                <a:sym typeface="Trebuchet MS"/>
              </a:rPr>
              <a:t>Developing Referral Systems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762000" y="1219200"/>
            <a:ext cx="8418667" cy="5333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3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It is important that referral systems engage women and girls, community members and service providers to regularly assess, update and change referral pathways to reflect changing contexts or needs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1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Changes may be needed if there are shifting conflict dynamics (e.g. an increase in internally displaced persons)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19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Services that are of low quality, do not abide by local protection guidelines, or are otherwise problematic should be removed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3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Educate and engage others in your constituencies and organizations about the referral system -– especially how to report and how to support survivors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3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Connect and coordinate with others -– individuals, coordination bodies, working groups 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3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Raise awareness about existence of the observation and how to report incidents among general public</a:t>
            </a:r>
          </a:p>
        </p:txBody>
      </p:sp>
      <p:pic>
        <p:nvPicPr>
          <p:cNvPr id="143" name="Shape 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53200" y="6480173"/>
            <a:ext cx="2495549" cy="290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/>
        </p:nvSpPr>
        <p:spPr>
          <a:xfrm>
            <a:off x="838200" y="274625"/>
            <a:ext cx="830585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4100" u="none" cap="none" strike="noStrike">
                <a:solidFill>
                  <a:srgbClr val="003366"/>
                </a:solidFill>
                <a:latin typeface="Trebuchet MS"/>
                <a:ea typeface="Trebuchet MS"/>
                <a:cs typeface="Trebuchet MS"/>
                <a:sym typeface="Trebuchet MS"/>
              </a:rPr>
              <a:t>Linking With Others 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649133" y="1371600"/>
            <a:ext cx="8494867" cy="373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Who else provides services that a citizen observation group can link with to develop referral systems and pathways?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- Are there other organizations?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- Individuals?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	- Institutions?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What other coordination bodies or working groups can a citizen observation group link with to ensure an effective referral system?</a:t>
            </a:r>
          </a:p>
        </p:txBody>
      </p:sp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53200" y="6480173"/>
            <a:ext cx="2495549" cy="290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/>
        </p:nvSpPr>
        <p:spPr>
          <a:xfrm>
            <a:off x="762000" y="1905000"/>
            <a:ext cx="800105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ct val="25000"/>
              <a:buFont typeface="Trebuchet MS"/>
              <a:buNone/>
            </a:pPr>
            <a:r>
              <a:rPr b="0" i="0" lang="en-US" sz="4100" u="none" cap="none" strike="noStrike">
                <a:solidFill>
                  <a:srgbClr val="003366"/>
                </a:solidFill>
                <a:latin typeface="Trebuchet MS"/>
                <a:ea typeface="Trebuchet MS"/>
                <a:cs typeface="Trebuchet MS"/>
                <a:sym typeface="Trebuchet MS"/>
              </a:rPr>
              <a:t>THANK YOU</a:t>
            </a:r>
          </a:p>
        </p:txBody>
      </p:sp>
      <p:pic>
        <p:nvPicPr>
          <p:cNvPr id="158" name="Shape 1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53200" y="6480173"/>
            <a:ext cx="2495549" cy="290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