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Calibri"/>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701675" y="4416425"/>
            <a:ext cx="5608637" cy="418306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200" lIns="92425" rIns="92425" tIns="462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arlamericas.org/en/group-of-women/political-violence.aspx"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nwomen.org/mdgf/C/Bolivia_C.html"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701675" y="4416425"/>
            <a:ext cx="5608637" cy="418306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i="1" lang="en-US"/>
              <a:t>This tool was developed by Caroline Hubbard and Claire DeSoi for NDI's Votes Without Violence program and toolkit.</a:t>
            </a:r>
          </a:p>
        </p:txBody>
      </p:sp>
      <p:sp>
        <p:nvSpPr>
          <p:cNvPr id="90" name="Shape 9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1" name="Shape 16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2" name="Shape 16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9" name="Shape 16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0" name="Shape 17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7" name="Shape 17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8" name="Shape 17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85" name="Shape 18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86" name="Shape 18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93" name="Shape 19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94" name="Shape 19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01" name="Shape 20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hlink"/>
              </a:buClr>
              <a:buSzPct val="25000"/>
              <a:buFont typeface="Calibri"/>
              <a:buNone/>
            </a:pPr>
            <a:r>
              <a:rPr b="0" i="0" lang="en-US" sz="1800" u="none" cap="none" strike="noStrike">
                <a:solidFill>
                  <a:schemeClr val="hlink"/>
                </a:solidFill>
                <a:latin typeface="Calibri"/>
                <a:ea typeface="Calibri"/>
                <a:cs typeface="Calibri"/>
                <a:sym typeface="Calibri"/>
              </a:rPr>
              <a:t>For more information, see: http://fidakenya.org/?page_id=27</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02" name="Shape 20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1" name="Shape 21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hlink"/>
              </a:buClr>
              <a:buSzPct val="25000"/>
              <a:buFont typeface="Calibri"/>
              <a:buNone/>
            </a:pPr>
            <a:r>
              <a:rPr b="0" i="0" lang="en-US" sz="1800" u="none" cap="none" strike="noStrike">
                <a:solidFill>
                  <a:schemeClr val="hlink"/>
                </a:solidFill>
                <a:latin typeface="Calibri"/>
                <a:ea typeface="Calibri"/>
                <a:cs typeface="Calibri"/>
                <a:sym typeface="Calibri"/>
              </a:rPr>
              <a:t>For more information, see: http://fidakenya.org/?page_id=27</a:t>
            </a:r>
          </a:p>
        </p:txBody>
      </p:sp>
      <p:sp>
        <p:nvSpPr>
          <p:cNvPr id="212" name="Shape 21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9" name="Shape 21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hlink"/>
              </a:solidFill>
              <a:latin typeface="Calibri"/>
              <a:ea typeface="Calibri"/>
              <a:cs typeface="Calibri"/>
              <a:sym typeface="Calibri"/>
            </a:endParaRPr>
          </a:p>
        </p:txBody>
      </p:sp>
      <p:sp>
        <p:nvSpPr>
          <p:cNvPr id="220" name="Shape 22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27" name="Shape 22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hlink"/>
              </a:solidFill>
              <a:latin typeface="Calibri"/>
              <a:ea typeface="Calibri"/>
              <a:cs typeface="Calibri"/>
              <a:sym typeface="Calibri"/>
            </a:endParaRPr>
          </a:p>
        </p:txBody>
      </p:sp>
      <p:sp>
        <p:nvSpPr>
          <p:cNvPr id="228" name="Shape 22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35" name="Shape 23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Shape 23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7" name="Shape 9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98" name="Shape 9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43" name="Shape 24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For more information, see: </a:t>
            </a:r>
            <a:r>
              <a:rPr b="0" i="0" lang="en-US" sz="1800" u="sng" cap="none" strike="noStrike">
                <a:solidFill>
                  <a:schemeClr val="hlink"/>
                </a:solidFill>
                <a:latin typeface="Calibri"/>
                <a:ea typeface="Calibri"/>
                <a:cs typeface="Calibri"/>
                <a:sym typeface="Calibri"/>
                <a:hlinkClick r:id="rId2"/>
              </a:rPr>
              <a:t>http://www.parlamericas.org/en/group-of-women/political-violence.aspx</a:t>
            </a:r>
            <a:r>
              <a:rPr b="0" i="0" lang="en-US" sz="1800" u="none" cap="none" strike="noStrike">
                <a:solidFill>
                  <a:schemeClr val="dk1"/>
                </a:solidFill>
                <a:latin typeface="Calibri"/>
                <a:ea typeface="Calibri"/>
                <a:cs typeface="Calibri"/>
                <a:sym typeface="Calibri"/>
              </a:rPr>
              <a:t> </a:t>
            </a:r>
          </a:p>
        </p:txBody>
      </p:sp>
      <p:sp>
        <p:nvSpPr>
          <p:cNvPr id="244" name="Shape 24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1" name="Shape 25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Shape 25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9" name="Shape 25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Source: Under “Objectives”: </a:t>
            </a:r>
            <a:r>
              <a:rPr b="0" i="0" lang="en-US" sz="1800" u="sng" cap="none" strike="noStrike">
                <a:solidFill>
                  <a:schemeClr val="hlink"/>
                </a:solidFill>
                <a:latin typeface="Calibri"/>
                <a:ea typeface="Calibri"/>
                <a:cs typeface="Calibri"/>
                <a:sym typeface="Calibri"/>
                <a:hlinkClick r:id="rId2"/>
              </a:rPr>
              <a:t>http://www.unwomen.org/mdgf/C/Bolivia_C.html</a:t>
            </a:r>
            <a:r>
              <a:rPr b="0" i="0" lang="en-US" sz="1800" u="none" cap="none" strike="noStrike">
                <a:solidFill>
                  <a:schemeClr val="dk1"/>
                </a:solidFill>
                <a:latin typeface="Calibri"/>
                <a:ea typeface="Calibri"/>
                <a:cs typeface="Calibri"/>
                <a:sym typeface="Calibri"/>
              </a:rPr>
              <a:t> </a:t>
            </a:r>
          </a:p>
        </p:txBody>
      </p:sp>
      <p:sp>
        <p:nvSpPr>
          <p:cNvPr id="260" name="Shape 26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67" name="Shape 26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Shape 26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75" name="Shape 27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Shape 27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83" name="Shape 28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84" name="Shape 28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5" name="Shape 10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06" name="Shape 10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3" name="Shape 11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1" sz="1800" u="none" cap="none" strike="noStrike">
              <a:solidFill>
                <a:schemeClr val="dk1"/>
              </a:solidFill>
              <a:latin typeface="Calibri"/>
              <a:ea typeface="Calibri"/>
              <a:cs typeface="Calibri"/>
              <a:sym typeface="Calibri"/>
            </a:endParaRPr>
          </a:p>
        </p:txBody>
      </p:sp>
      <p:sp>
        <p:nvSpPr>
          <p:cNvPr id="114" name="Shape 11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1" name="Shape 12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1" sz="800" u="none" cap="none" strike="noStrike">
              <a:solidFill>
                <a:schemeClr val="dk1"/>
              </a:solidFill>
              <a:latin typeface="Calibri"/>
              <a:ea typeface="Calibri"/>
              <a:cs typeface="Calibri"/>
              <a:sym typeface="Calibri"/>
            </a:endParaRPr>
          </a:p>
        </p:txBody>
      </p:sp>
      <p:sp>
        <p:nvSpPr>
          <p:cNvPr id="122" name="Shape 12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9" name="Shape 12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30" name="Shape 13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7" name="Shape 13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1" sz="1800" u="none" cap="none" strike="noStrike">
              <a:solidFill>
                <a:schemeClr val="dk1"/>
              </a:solidFill>
              <a:latin typeface="Calibri"/>
              <a:ea typeface="Calibri"/>
              <a:cs typeface="Calibri"/>
              <a:sym typeface="Calibri"/>
            </a:endParaRPr>
          </a:p>
        </p:txBody>
      </p:sp>
      <p:sp>
        <p:nvSpPr>
          <p:cNvPr id="138" name="Shape 13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5" name="Shape 14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1" sz="1800" u="none" cap="none" strike="noStrike">
              <a:solidFill>
                <a:schemeClr val="dk1"/>
              </a:solidFill>
              <a:latin typeface="Calibri"/>
              <a:ea typeface="Calibri"/>
              <a:cs typeface="Calibri"/>
              <a:sym typeface="Calibri"/>
            </a:endParaRPr>
          </a:p>
        </p:txBody>
      </p:sp>
      <p:sp>
        <p:nvSpPr>
          <p:cNvPr id="146" name="Shape 14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53" name="Shape 15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54" name="Shape 15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 name="Shape 69"/>
        <p:cNvGrpSpPr/>
        <p:nvPr/>
      </p:nvGrpSpPr>
      <p:grpSpPr>
        <a:xfrm>
          <a:off x="0" y="0"/>
          <a:ext cx="0" cy="0"/>
          <a:chOff x="0" y="0"/>
          <a:chExt cx="0" cy="0"/>
        </a:xfrm>
      </p:grpSpPr>
      <p:sp>
        <p:nvSpPr>
          <p:cNvPr id="70" name="Shape 70"/>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1" name="Shape 71"/>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2" name="Shape 7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4" name="Shape 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5" name="Shape 7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2" name="Shape 82"/>
        <p:cNvGrpSpPr/>
        <p:nvPr/>
      </p:nvGrpSpPr>
      <p:grpSpPr>
        <a:xfrm>
          <a:off x="0" y="0"/>
          <a:ext cx="0" cy="0"/>
          <a:chOff x="0" y="0"/>
          <a:chExt cx="0" cy="0"/>
        </a:xfrm>
      </p:grpSpPr>
      <p:sp>
        <p:nvSpPr>
          <p:cNvPr id="83" name="Shape 83"/>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4" name="Shape 84"/>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6" name="Shape 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7" name="Shape 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txBox="1"/>
          <p:nvPr>
            <p:ph type="title"/>
          </p:nvPr>
        </p:nvSpPr>
        <p:spPr>
          <a:xfrm>
            <a:off x="311700" y="593366"/>
            <a:ext cx="8520599" cy="7635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indent="-139700" lvl="0" marL="342900" marR="0" rtl="0" algn="l">
              <a:spcBef>
                <a:spcPts val="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8472457" y="6217621"/>
            <a:ext cx="548699" cy="5246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 name="Shape 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0" name="Shape 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2" name="Shape 62"/>
        <p:cNvGrpSpPr/>
        <p:nvPr/>
      </p:nvGrpSpPr>
      <p:grpSpPr>
        <a:xfrm>
          <a:off x="0" y="0"/>
          <a:ext cx="0" cy="0"/>
          <a:chOff x="0" y="0"/>
          <a:chExt cx="0" cy="0"/>
        </a:xfrm>
      </p:grpSpPr>
      <p:sp>
        <p:nvSpPr>
          <p:cNvPr id="63" name="Shape 63"/>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1.png"/><Relationship Id="rId4" Type="http://schemas.openxmlformats.org/officeDocument/2006/relationships/image" Target="../media/image0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1.png"/><Relationship Id="rId4" Type="http://schemas.openxmlformats.org/officeDocument/2006/relationships/image" Target="../media/image05.jpg"/><Relationship Id="rId5" Type="http://schemas.openxmlformats.org/officeDocument/2006/relationships/image" Target="../media/image0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ctrTitle"/>
          </p:nvPr>
        </p:nvSpPr>
        <p:spPr>
          <a:xfrm>
            <a:off x="685800" y="1973023"/>
            <a:ext cx="8472054" cy="1040124"/>
          </a:xfrm>
          <a:prstGeom prst="rect">
            <a:avLst/>
          </a:prstGeom>
          <a:noFill/>
          <a:ln>
            <a:noFill/>
          </a:ln>
        </p:spPr>
        <p:txBody>
          <a:bodyPr anchorCtr="0" anchor="ctr" bIns="45700" lIns="91425" rIns="91425" tIns="45700">
            <a:noAutofit/>
          </a:bodyPr>
          <a:lstStyle/>
          <a:p>
            <a:pPr indent="0" lvl="0" marL="0" marR="0" rtl="0" algn="ctr">
              <a:spcBef>
                <a:spcPts val="0"/>
              </a:spcBef>
              <a:buClr>
                <a:srgbClr val="003366"/>
              </a:buClr>
              <a:buSzPct val="25000"/>
              <a:buFont typeface="Trebuchet MS"/>
              <a:buNone/>
            </a:pPr>
            <a:r>
              <a:rPr b="1" i="0" lang="en-US" sz="4400" u="none" cap="none" strike="noStrike">
                <a:solidFill>
                  <a:srgbClr val="003366"/>
                </a:solidFill>
                <a:latin typeface="Trebuchet MS"/>
                <a:ea typeface="Trebuchet MS"/>
                <a:cs typeface="Trebuchet MS"/>
                <a:sym typeface="Trebuchet MS"/>
              </a:rPr>
              <a:t>VIOLENCE AGAINST WOMEN </a:t>
            </a:r>
            <a:br>
              <a:rPr b="1" i="0" lang="en-US" sz="4400" u="none" cap="none" strike="noStrike">
                <a:solidFill>
                  <a:srgbClr val="003366"/>
                </a:solidFill>
                <a:latin typeface="Trebuchet MS"/>
                <a:ea typeface="Trebuchet MS"/>
                <a:cs typeface="Trebuchet MS"/>
                <a:sym typeface="Trebuchet MS"/>
              </a:rPr>
            </a:br>
            <a:r>
              <a:rPr b="1" i="0" lang="en-US" sz="4400" u="none" cap="none" strike="noStrike">
                <a:solidFill>
                  <a:srgbClr val="003366"/>
                </a:solidFill>
                <a:latin typeface="Trebuchet MS"/>
                <a:ea typeface="Trebuchet MS"/>
                <a:cs typeface="Trebuchet MS"/>
                <a:sym typeface="Trebuchet MS"/>
              </a:rPr>
              <a:t>IN ELECTIONS (VAW-E)</a:t>
            </a:r>
            <a:br>
              <a:rPr b="1" i="0" lang="en-US" sz="4400" u="none" cap="none" strike="noStrike">
                <a:solidFill>
                  <a:srgbClr val="003366"/>
                </a:solidFill>
                <a:latin typeface="Trebuchet MS"/>
                <a:ea typeface="Trebuchet MS"/>
                <a:cs typeface="Trebuchet MS"/>
                <a:sym typeface="Trebuchet MS"/>
              </a:rPr>
            </a:br>
            <a:r>
              <a:rPr b="1" i="1" lang="en-US" sz="3600" u="none" cap="none" strike="noStrike">
                <a:solidFill>
                  <a:srgbClr val="B00002"/>
                </a:solidFill>
                <a:latin typeface="Trebuchet MS"/>
                <a:ea typeface="Trebuchet MS"/>
                <a:cs typeface="Trebuchet MS"/>
                <a:sym typeface="Trebuchet MS"/>
              </a:rPr>
              <a:t>Strategies for Change</a:t>
            </a:r>
          </a:p>
        </p:txBody>
      </p:sp>
      <p:sp>
        <p:nvSpPr>
          <p:cNvPr id="93" name="Shape 93"/>
          <p:cNvSpPr txBox="1"/>
          <p:nvPr/>
        </p:nvSpPr>
        <p:spPr>
          <a:xfrm>
            <a:off x="775854" y="3997010"/>
            <a:ext cx="8381999" cy="498788"/>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Gender, Women and Democracy</a:t>
            </a:r>
          </a:p>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NDI, 2016</a:t>
            </a:r>
          </a:p>
        </p:txBody>
      </p:sp>
      <p:pic>
        <p:nvPicPr>
          <p:cNvPr id="94" name="Shape 94"/>
          <p:cNvPicPr preferRelativeResize="0"/>
          <p:nvPr/>
        </p:nvPicPr>
        <p:blipFill rotWithShape="1">
          <a:blip r:embed="rId3">
            <a:alphaModFix/>
          </a:blip>
          <a:srcRect b="0" l="0" r="0" t="0"/>
          <a:stretch/>
        </p:blipFill>
        <p:spPr>
          <a:xfrm>
            <a:off x="6262255" y="5314200"/>
            <a:ext cx="2616500" cy="140322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Electoral Framework</a:t>
            </a:r>
          </a:p>
        </p:txBody>
      </p:sp>
      <p:sp>
        <p:nvSpPr>
          <p:cNvPr id="165" name="Shape 165"/>
          <p:cNvSpPr txBox="1"/>
          <p:nvPr/>
        </p:nvSpPr>
        <p:spPr>
          <a:xfrm>
            <a:off x="914400"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1" i="0" lang="en-US" sz="2800" u="none" cap="none" strike="noStrike">
                <a:solidFill>
                  <a:schemeClr val="dk1"/>
                </a:solidFill>
                <a:latin typeface="Trebuchet MS"/>
                <a:ea typeface="Trebuchet MS"/>
                <a:cs typeface="Trebuchet MS"/>
                <a:sym typeface="Trebuchet MS"/>
              </a:rPr>
              <a:t>Electoral framework</a:t>
            </a:r>
            <a:r>
              <a:rPr b="0" i="0" lang="en-US" sz="2800" u="none" cap="none" strike="noStrike">
                <a:solidFill>
                  <a:schemeClr val="dk1"/>
                </a:solidFill>
                <a:latin typeface="Trebuchet MS"/>
                <a:ea typeface="Trebuchet MS"/>
                <a:cs typeface="Trebuchet MS"/>
                <a:sym typeface="Trebuchet MS"/>
              </a:rPr>
              <a:t> refers to the full set of legislation that relates to and influences elections </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It is not only election law and EMB policies, but also the constitution, political party law and other legislation that impacts how candidates and media function or are regulated (for example, campaign finance regulations) </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These are all part of the overall electoral framework and have a gendered impact</a:t>
            </a:r>
          </a:p>
        </p:txBody>
      </p:sp>
      <p:pic>
        <p:nvPicPr>
          <p:cNvPr id="166" name="Shape 166"/>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Electoral Processes and Actors</a:t>
            </a:r>
          </a:p>
        </p:txBody>
      </p:sp>
      <p:sp>
        <p:nvSpPr>
          <p:cNvPr id="173" name="Shape 173"/>
          <p:cNvSpPr txBox="1"/>
          <p:nvPr/>
        </p:nvSpPr>
        <p:spPr>
          <a:xfrm>
            <a:off x="914400" y="1588946"/>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EMBs (such as electoral commissions) should implement electoral policies and procedures to counter VAW-E and to empower women in electoral administration and process</a:t>
            </a:r>
          </a:p>
          <a:p>
            <a:pPr indent="-457200" lvl="0" marL="457200" marR="0" rtl="0" algn="l">
              <a:lnSpc>
                <a:spcPct val="100000"/>
              </a:lnSpc>
              <a:spcBef>
                <a:spcPts val="60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Civil society has an important role to hold EMBs accountable and to advocate for changes in the electoral framework to ensure women’s safe participation</a:t>
            </a:r>
          </a:p>
        </p:txBody>
      </p:sp>
      <p:pic>
        <p:nvPicPr>
          <p:cNvPr id="174" name="Shape 174"/>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Electoral Processes and Actors</a:t>
            </a:r>
          </a:p>
        </p:txBody>
      </p:sp>
      <p:sp>
        <p:nvSpPr>
          <p:cNvPr id="181" name="Shape 181"/>
          <p:cNvSpPr txBox="1"/>
          <p:nvPr/>
        </p:nvSpPr>
        <p:spPr>
          <a:xfrm>
            <a:off x="990600"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500" u="none" cap="none" strike="noStrike">
                <a:solidFill>
                  <a:schemeClr val="dk1"/>
                </a:solidFill>
                <a:latin typeface="Trebuchet MS"/>
                <a:ea typeface="Trebuchet MS"/>
                <a:cs typeface="Trebuchet MS"/>
                <a:sym typeface="Trebuchet MS"/>
              </a:rPr>
              <a:t>Civil society can advocate for EMBs to have policies in place to protect women observers, election administrators and voters from violence during the registration process</a:t>
            </a:r>
          </a:p>
          <a:p>
            <a:pPr indent="-457200" lvl="0" marL="457200" marR="0" rtl="0" algn="l">
              <a:lnSpc>
                <a:spcPct val="100000"/>
              </a:lnSpc>
              <a:spcBef>
                <a:spcPts val="0"/>
              </a:spcBef>
              <a:spcAft>
                <a:spcPts val="0"/>
              </a:spcAft>
              <a:buClr>
                <a:srgbClr val="003366"/>
              </a:buClr>
              <a:buSzPct val="100000"/>
              <a:buFont typeface="Arial"/>
              <a:buChar char="•"/>
            </a:pPr>
            <a:r>
              <a:rPr b="0" i="0" lang="en-US" sz="2500" u="none" cap="none" strike="noStrike">
                <a:solidFill>
                  <a:schemeClr val="dk1"/>
                </a:solidFill>
                <a:latin typeface="Trebuchet MS"/>
                <a:ea typeface="Trebuchet MS"/>
                <a:cs typeface="Trebuchet MS"/>
                <a:sym typeface="Trebuchet MS"/>
              </a:rPr>
              <a:t>Organizations can evaluate what is needed by investigating key questions, such as: </a:t>
            </a:r>
          </a:p>
          <a:p>
            <a:pPr indent="-460375" lvl="0" marL="917575" marR="0" rtl="0" algn="l">
              <a:lnSpc>
                <a:spcPct val="100000"/>
              </a:lnSpc>
              <a:spcBef>
                <a:spcPts val="600"/>
              </a:spcBef>
              <a:spcAft>
                <a:spcPts val="0"/>
              </a:spcAft>
              <a:buClr>
                <a:srgbClr val="003366"/>
              </a:buClr>
              <a:buSzPct val="100000"/>
              <a:buFont typeface="Merriweather Sans"/>
              <a:buChar char="•"/>
            </a:pPr>
            <a:r>
              <a:rPr b="0" i="0" lang="en-US" sz="2400" u="none" cap="none" strike="noStrike">
                <a:solidFill>
                  <a:schemeClr val="dk1"/>
                </a:solidFill>
                <a:latin typeface="Trebuchet MS"/>
                <a:ea typeface="Trebuchet MS"/>
                <a:cs typeface="Trebuchet MS"/>
                <a:sym typeface="Trebuchet MS"/>
              </a:rPr>
              <a:t>Are there mechanisms to enforce policies to protect women’s participation? </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400" u="none" cap="none" strike="noStrike">
                <a:solidFill>
                  <a:schemeClr val="dk1"/>
                </a:solidFill>
                <a:latin typeface="Trebuchet MS"/>
                <a:ea typeface="Trebuchet MS"/>
                <a:cs typeface="Trebuchet MS"/>
                <a:sym typeface="Trebuchet MS"/>
              </a:rPr>
              <a:t>Are there reporting procedures in place?</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400" u="none" cap="none" strike="noStrike">
                <a:solidFill>
                  <a:schemeClr val="dk1"/>
                </a:solidFill>
                <a:latin typeface="Trebuchet MS"/>
                <a:ea typeface="Trebuchet MS"/>
                <a:cs typeface="Trebuchet MS"/>
                <a:sym typeface="Trebuchet MS"/>
              </a:rPr>
              <a:t>Do these procedures provide for timely resolution of issues or complaints?</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400" u="none" cap="none" strike="noStrike">
                <a:solidFill>
                  <a:schemeClr val="dk1"/>
                </a:solidFill>
                <a:latin typeface="Trebuchet MS"/>
                <a:ea typeface="Trebuchet MS"/>
                <a:cs typeface="Trebuchet MS"/>
                <a:sym typeface="Trebuchet MS"/>
              </a:rPr>
              <a:t>Are there requirements to release public reports and statistics about such procedures and their operation?</a:t>
            </a:r>
          </a:p>
        </p:txBody>
      </p:sp>
      <p:pic>
        <p:nvPicPr>
          <p:cNvPr id="182" name="Shape 18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Electoral Processes and Actors</a:t>
            </a:r>
          </a:p>
        </p:txBody>
      </p:sp>
      <p:sp>
        <p:nvSpPr>
          <p:cNvPr id="189" name="Shape 189"/>
          <p:cNvSpPr txBox="1"/>
          <p:nvPr/>
        </p:nvSpPr>
        <p:spPr>
          <a:xfrm>
            <a:off x="914400"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Political parties can be platforms for VAW-E to occur, but can also take action against it</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Internal party policy should be revised to counter VAW-E and promote women’s participation</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Political parties should implement internal rules to counter VAW-E and to promote women’s participation.</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800" u="none" cap="none" strike="noStrike">
                <a:solidFill>
                  <a:schemeClr val="dk1"/>
                </a:solidFill>
                <a:latin typeface="Trebuchet MS"/>
                <a:ea typeface="Trebuchet MS"/>
                <a:cs typeface="Trebuchet MS"/>
                <a:sym typeface="Trebuchet MS"/>
              </a:rPr>
              <a:t>Recognize and penalize behavior</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800" u="none" cap="none" strike="noStrike">
                <a:solidFill>
                  <a:schemeClr val="dk1"/>
                </a:solidFill>
                <a:latin typeface="Trebuchet MS"/>
                <a:ea typeface="Trebuchet MS"/>
                <a:cs typeface="Trebuchet MS"/>
                <a:sym typeface="Trebuchet MS"/>
              </a:rPr>
              <a:t>Create safe reporting mechanisms for victims</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800" u="none" cap="none" strike="noStrike">
                <a:solidFill>
                  <a:schemeClr val="dk1"/>
                </a:solidFill>
                <a:latin typeface="Trebuchet MS"/>
                <a:ea typeface="Trebuchet MS"/>
                <a:cs typeface="Trebuchet MS"/>
                <a:sym typeface="Trebuchet MS"/>
              </a:rPr>
              <a:t>Punish perpetrators</a:t>
            </a:r>
          </a:p>
        </p:txBody>
      </p:sp>
      <p:pic>
        <p:nvPicPr>
          <p:cNvPr id="190" name="Shape 19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Voluntary and Individual Actions</a:t>
            </a:r>
          </a:p>
        </p:txBody>
      </p:sp>
      <p:sp>
        <p:nvSpPr>
          <p:cNvPr id="197" name="Shape 197"/>
          <p:cNvSpPr txBox="1"/>
          <p:nvPr/>
        </p:nvSpPr>
        <p:spPr>
          <a:xfrm>
            <a:off x="940904"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3200" u="none" cap="none" strike="noStrike">
                <a:solidFill>
                  <a:schemeClr val="dk1"/>
                </a:solidFill>
                <a:latin typeface="Trebuchet MS"/>
                <a:ea typeface="Trebuchet MS"/>
                <a:cs typeface="Trebuchet MS"/>
                <a:sym typeface="Trebuchet MS"/>
              </a:rPr>
              <a:t>Candidates can take public pledges to denounce violence and ensure women’s safety during elections as voters, workers and candidates</a:t>
            </a:r>
          </a:p>
          <a:p>
            <a:pPr indent="-457200" lvl="0" marL="457200" marR="0" rtl="0" algn="l">
              <a:lnSpc>
                <a:spcPct val="100000"/>
              </a:lnSpc>
              <a:spcBef>
                <a:spcPts val="0"/>
              </a:spcBef>
              <a:spcAft>
                <a:spcPts val="0"/>
              </a:spcAft>
              <a:buClr>
                <a:srgbClr val="003366"/>
              </a:buClr>
              <a:buSzPct val="100000"/>
              <a:buFont typeface="Arial"/>
              <a:buChar char="•"/>
            </a:pPr>
            <a:r>
              <a:rPr b="0" i="0" lang="en-US" sz="3200" u="none" cap="none" strike="noStrike">
                <a:solidFill>
                  <a:schemeClr val="dk1"/>
                </a:solidFill>
                <a:latin typeface="Trebuchet MS"/>
                <a:ea typeface="Trebuchet MS"/>
                <a:cs typeface="Trebuchet MS"/>
                <a:sym typeface="Trebuchet MS"/>
              </a:rPr>
              <a:t>Political parties can also make public pledges or agree to abide by voluntary codes of conduct: these can be across party lines or made individually by political leaders</a:t>
            </a:r>
          </a:p>
        </p:txBody>
      </p:sp>
      <p:pic>
        <p:nvPicPr>
          <p:cNvPr id="198" name="Shape 198"/>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Voluntary and Individual Actions</a:t>
            </a:r>
          </a:p>
        </p:txBody>
      </p:sp>
      <p:sp>
        <p:nvSpPr>
          <p:cNvPr id="205" name="Shape 205"/>
          <p:cNvSpPr txBox="1"/>
          <p:nvPr/>
        </p:nvSpPr>
        <p:spPr>
          <a:xfrm>
            <a:off x="930965" y="1741486"/>
            <a:ext cx="37338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In </a:t>
            </a:r>
            <a:r>
              <a:rPr b="1" i="0" lang="en-US" sz="2600" u="none" cap="none" strike="noStrike">
                <a:solidFill>
                  <a:schemeClr val="dk1"/>
                </a:solidFill>
                <a:latin typeface="Trebuchet MS"/>
                <a:ea typeface="Trebuchet MS"/>
                <a:cs typeface="Trebuchet MS"/>
                <a:sym typeface="Trebuchet MS"/>
              </a:rPr>
              <a:t>Sierra Leone</a:t>
            </a:r>
            <a:r>
              <a:rPr b="0" i="0" lang="en-US" sz="2600" u="none" cap="none" strike="noStrike">
                <a:solidFill>
                  <a:schemeClr val="dk1"/>
                </a:solidFill>
                <a:latin typeface="Trebuchet MS"/>
                <a:ea typeface="Trebuchet MS"/>
                <a:cs typeface="Trebuchet MS"/>
                <a:sym typeface="Trebuchet MS"/>
              </a:rPr>
              <a:t>, eight parties signed an “open and safe election pledge” that strictly opposed all forms of violence and intimidation so that all women would be free to participate in the elections</a:t>
            </a:r>
          </a:p>
          <a:p>
            <a:pPr indent="-457200" lvl="0" marL="457200" marR="0" rtl="0" algn="l">
              <a:lnSpc>
                <a:spcPct val="100000"/>
              </a:lnSpc>
              <a:spcBef>
                <a:spcPts val="0"/>
              </a:spcBef>
              <a:spcAft>
                <a:spcPts val="0"/>
              </a:spcAft>
              <a:buClr>
                <a:srgbClr val="003366"/>
              </a:buClr>
              <a:buFont typeface="Arial"/>
              <a:buNone/>
            </a:pPr>
            <a:r>
              <a:t/>
            </a:r>
            <a:endParaRPr b="0" i="0" sz="26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26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26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2600" u="none" cap="none" strike="noStrike">
              <a:solidFill>
                <a:schemeClr val="dk1"/>
              </a:solidFill>
              <a:latin typeface="Trebuchet MS"/>
              <a:ea typeface="Trebuchet MS"/>
              <a:cs typeface="Trebuchet MS"/>
              <a:sym typeface="Trebuchet MS"/>
            </a:endParaRPr>
          </a:p>
        </p:txBody>
      </p:sp>
      <p:pic>
        <p:nvPicPr>
          <p:cNvPr id="206" name="Shape 206"/>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207" name="Shape 207"/>
          <p:cNvPicPr preferRelativeResize="0"/>
          <p:nvPr/>
        </p:nvPicPr>
        <p:blipFill rotWithShape="1">
          <a:blip r:embed="rId4">
            <a:alphaModFix/>
          </a:blip>
          <a:srcRect b="1" l="9030" r="4904" t="6613"/>
          <a:stretch/>
        </p:blipFill>
        <p:spPr>
          <a:xfrm>
            <a:off x="4876800" y="1981200"/>
            <a:ext cx="3704083" cy="3375025"/>
          </a:xfrm>
          <a:prstGeom prst="rect">
            <a:avLst/>
          </a:prstGeom>
          <a:noFill/>
          <a:ln>
            <a:noFill/>
          </a:ln>
        </p:spPr>
      </p:pic>
      <p:sp>
        <p:nvSpPr>
          <p:cNvPr id="208" name="Shape 208"/>
          <p:cNvSpPr txBox="1"/>
          <p:nvPr/>
        </p:nvSpPr>
        <p:spPr>
          <a:xfrm>
            <a:off x="4916333" y="5334000"/>
            <a:ext cx="3664549"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Electoral Processes and Actors:</a:t>
            </a:r>
            <a:br>
              <a:rPr b="0" i="0" lang="en-US" sz="4000" u="none" cap="none" strike="noStrike">
                <a:solidFill>
                  <a:srgbClr val="003366"/>
                </a:solidFill>
                <a:latin typeface="Trebuchet MS"/>
                <a:ea typeface="Trebuchet MS"/>
                <a:cs typeface="Trebuchet MS"/>
                <a:sym typeface="Trebuchet MS"/>
              </a:rPr>
            </a:br>
            <a:r>
              <a:rPr b="0" i="0" lang="en-US" sz="3600" u="none" cap="none" strike="noStrike">
                <a:solidFill>
                  <a:srgbClr val="B00002"/>
                </a:solidFill>
                <a:latin typeface="Trebuchet MS"/>
                <a:ea typeface="Trebuchet MS"/>
                <a:cs typeface="Trebuchet MS"/>
                <a:sym typeface="Trebuchet MS"/>
              </a:rPr>
              <a:t>Voluntary and Individual Actions</a:t>
            </a:r>
          </a:p>
        </p:txBody>
      </p:sp>
      <p:sp>
        <p:nvSpPr>
          <p:cNvPr id="215" name="Shape 215"/>
          <p:cNvSpPr txBox="1"/>
          <p:nvPr/>
        </p:nvSpPr>
        <p:spPr>
          <a:xfrm>
            <a:off x="990600"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3200" u="none" cap="none" strike="noStrike">
                <a:solidFill>
                  <a:schemeClr val="dk1"/>
                </a:solidFill>
                <a:latin typeface="Trebuchet MS"/>
                <a:ea typeface="Trebuchet MS"/>
                <a:cs typeface="Trebuchet MS"/>
                <a:sym typeface="Trebuchet MS"/>
              </a:rPr>
              <a:t>Codes of conduct:</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3200" u="none" cap="none" strike="noStrike">
                <a:solidFill>
                  <a:schemeClr val="dk1"/>
                </a:solidFill>
                <a:latin typeface="Trebuchet MS"/>
                <a:ea typeface="Trebuchet MS"/>
                <a:cs typeface="Trebuchet MS"/>
                <a:sym typeface="Trebuchet MS"/>
              </a:rPr>
              <a:t>Can be created inside parties or across parties</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3200" u="none" cap="none" strike="noStrike">
                <a:solidFill>
                  <a:schemeClr val="dk1"/>
                </a:solidFill>
                <a:latin typeface="Trebuchet MS"/>
                <a:ea typeface="Trebuchet MS"/>
                <a:cs typeface="Trebuchet MS"/>
                <a:sym typeface="Trebuchet MS"/>
              </a:rPr>
              <a:t>Can be created by EMBs</a:t>
            </a:r>
          </a:p>
          <a:p>
            <a:pPr indent="-457200" lvl="0" marL="457200" marR="0" rtl="0" algn="l">
              <a:lnSpc>
                <a:spcPct val="100000"/>
              </a:lnSpc>
              <a:spcBef>
                <a:spcPts val="0"/>
              </a:spcBef>
              <a:spcAft>
                <a:spcPts val="0"/>
              </a:spcAft>
              <a:buClr>
                <a:srgbClr val="003366"/>
              </a:buClr>
              <a:buSzPct val="100000"/>
              <a:buFont typeface="Arial"/>
              <a:buChar char="•"/>
            </a:pPr>
            <a:r>
              <a:rPr b="0" i="0" lang="en-US" sz="3200" u="none" cap="none" strike="noStrike">
                <a:solidFill>
                  <a:schemeClr val="dk1"/>
                </a:solidFill>
                <a:latin typeface="Trebuchet MS"/>
                <a:ea typeface="Trebuchet MS"/>
                <a:cs typeface="Trebuchet MS"/>
                <a:sym typeface="Trebuchet MS"/>
              </a:rPr>
              <a:t>Aim to prohibit VAW-E</a:t>
            </a:r>
          </a:p>
          <a:p>
            <a:pPr indent="-457200" lvl="0" marL="457200" marR="0" rtl="0" algn="l">
              <a:lnSpc>
                <a:spcPct val="100000"/>
              </a:lnSpc>
              <a:spcBef>
                <a:spcPts val="0"/>
              </a:spcBef>
              <a:spcAft>
                <a:spcPts val="0"/>
              </a:spcAft>
              <a:buClr>
                <a:srgbClr val="003366"/>
              </a:buClr>
              <a:buSzPct val="100000"/>
              <a:buFont typeface="Arial"/>
              <a:buChar char="•"/>
            </a:pPr>
            <a:r>
              <a:rPr b="0" i="0" lang="en-US" sz="3200" u="none" cap="none" strike="noStrike">
                <a:solidFill>
                  <a:schemeClr val="dk1"/>
                </a:solidFill>
                <a:latin typeface="Trebuchet MS"/>
                <a:ea typeface="Trebuchet MS"/>
                <a:cs typeface="Trebuchet MS"/>
                <a:sym typeface="Trebuchet MS"/>
              </a:rPr>
              <a:t>These codes can oblige parties or EMBs to have internal reporting and resolution mechanisms, or direct complaints to external actors to consider and adjudicate</a:t>
            </a:r>
          </a:p>
        </p:txBody>
      </p:sp>
      <p:pic>
        <p:nvPicPr>
          <p:cNvPr id="216" name="Shape 216"/>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VAW-E/P Legislation</a:t>
            </a:r>
          </a:p>
        </p:txBody>
      </p:sp>
      <p:sp>
        <p:nvSpPr>
          <p:cNvPr id="223" name="Shape 223"/>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Specific legal protections can be developed to respond to VAW-E/P, including the modification and implementation of related laws</a:t>
            </a:r>
          </a:p>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There is a need for legal protections that recognize and prohibit gendered political violence</a:t>
            </a:r>
          </a:p>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To implement these laws properly, police officers, judges and other electoral stakeholders, such as poll workers may require training on identifying VAW-P and how to respond to incidents</a:t>
            </a:r>
          </a:p>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In the absence of a specific law on VAW-P, existing laws that do not mention political violence but prohibit domestic or gender-based violence offer a precedent for gender-sensitive electoral security</a:t>
            </a:r>
          </a:p>
          <a:p>
            <a:pPr indent="-457200" lvl="0" marL="457200" marR="0" rtl="0" algn="l">
              <a:lnSpc>
                <a:spcPct val="100000"/>
              </a:lnSpc>
              <a:spcBef>
                <a:spcPts val="0"/>
              </a:spcBef>
              <a:spcAft>
                <a:spcPts val="0"/>
              </a:spcAft>
              <a:buClr>
                <a:srgbClr val="003366"/>
              </a:buClr>
              <a:buFont typeface="Arial"/>
              <a:buNone/>
            </a:pPr>
            <a:r>
              <a:t/>
            </a:r>
            <a:endParaRPr b="0" i="0" sz="2400" u="none" cap="none" strike="noStrike">
              <a:solidFill>
                <a:schemeClr val="dk1"/>
              </a:solidFill>
              <a:latin typeface="Trebuchet MS"/>
              <a:ea typeface="Trebuchet MS"/>
              <a:cs typeface="Trebuchet MS"/>
              <a:sym typeface="Trebuchet MS"/>
            </a:endParaRPr>
          </a:p>
        </p:txBody>
      </p:sp>
      <p:pic>
        <p:nvPicPr>
          <p:cNvPr id="224" name="Shape 224"/>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VAW-P Legislation: Example</a:t>
            </a:r>
          </a:p>
        </p:txBody>
      </p:sp>
      <p:sp>
        <p:nvSpPr>
          <p:cNvPr id="231" name="Shape 231"/>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1" i="0" lang="en-US" sz="2300" u="none" cap="none" strike="noStrike">
                <a:solidFill>
                  <a:schemeClr val="dk1"/>
                </a:solidFill>
                <a:latin typeface="Trebuchet MS"/>
                <a:ea typeface="Trebuchet MS"/>
                <a:cs typeface="Trebuchet MS"/>
                <a:sym typeface="Trebuchet MS"/>
              </a:rPr>
              <a:t>Bolivia</a:t>
            </a:r>
            <a:r>
              <a:rPr b="0" i="0" lang="en-US" sz="2300" u="none" cap="none" strike="noStrike">
                <a:solidFill>
                  <a:schemeClr val="dk1"/>
                </a:solidFill>
                <a:latin typeface="Trebuchet MS"/>
                <a:ea typeface="Trebuchet MS"/>
                <a:cs typeface="Trebuchet MS"/>
                <a:sym typeface="Trebuchet MS"/>
              </a:rPr>
              <a:t> has the first and only laws prohibiting violence against politically active women</a:t>
            </a:r>
          </a:p>
          <a:p>
            <a:pPr indent="-457200" lvl="0" marL="4572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It was passed in response to a 12-year campaign led by the Association of Female Councilors and Mayors of Bolivia (ACOBOL)</a:t>
            </a:r>
          </a:p>
          <a:p>
            <a:pPr indent="-457200" lvl="0" marL="4572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During the campaign, ACOBOL collected more than 4,000 claims of harassment filed by elected women over eight years</a:t>
            </a:r>
          </a:p>
          <a:p>
            <a:pPr indent="-457200" lvl="0" marL="4572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 law defines crimes and offenses considered to be acts of political harassment and violence, and obliges the state to prevent these behaviors</a:t>
            </a:r>
          </a:p>
          <a:p>
            <a:pPr indent="-457200" lvl="0" marL="4572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It explains how victims, their relatives or any other person can denounce these acts, verbally or in writing, and stipulates punishments for offenses</a:t>
            </a:r>
          </a:p>
        </p:txBody>
      </p:sp>
      <p:pic>
        <p:nvPicPr>
          <p:cNvPr id="232" name="Shape 23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nvSpPr>
        <p:spPr>
          <a:xfrm>
            <a:off x="761975" y="292846"/>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VAW-P Legislation: Example</a:t>
            </a:r>
          </a:p>
        </p:txBody>
      </p:sp>
      <p:sp>
        <p:nvSpPr>
          <p:cNvPr id="239" name="Shape 239"/>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Proposed legislation in several countries has sought to highlight problems of violence in the culture of elected bodies themselves</a:t>
            </a:r>
          </a:p>
          <a:p>
            <a:pPr indent="-457200" lvl="0" marL="457200" marR="0" rtl="0" algn="l">
              <a:lnSpc>
                <a:spcPct val="100000"/>
              </a:lnSpc>
              <a:spcBef>
                <a:spcPts val="0"/>
              </a:spcBef>
              <a:spcAft>
                <a:spcPts val="0"/>
              </a:spcAft>
              <a:buClr>
                <a:srgbClr val="003366"/>
              </a:buClr>
              <a:buSzPct val="100000"/>
              <a:buFont typeface="Arial"/>
              <a:buChar char="•"/>
            </a:pPr>
            <a:r>
              <a:rPr b="1" i="0" lang="en-US" sz="2400" u="none" cap="none" strike="noStrike">
                <a:solidFill>
                  <a:schemeClr val="dk1"/>
                </a:solidFill>
                <a:latin typeface="Trebuchet MS"/>
                <a:ea typeface="Trebuchet MS"/>
                <a:cs typeface="Trebuchet MS"/>
                <a:sym typeface="Trebuchet MS"/>
              </a:rPr>
              <a:t>Costa Rica</a:t>
            </a:r>
          </a:p>
          <a:p>
            <a:pPr indent="-460375" lvl="5" marL="917575"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A female staff member accused a male deputy of sexual harassment and tried to sue him, but parliamentary immunity was invoked</a:t>
            </a:r>
          </a:p>
          <a:p>
            <a:pPr indent="-460375" lvl="1" marL="917575"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Female deputies from two parties introduced a bill to remove immunity in cases of harassment, proposing to extend existing laws against sexual harassment in the workplace to elected officials</a:t>
            </a:r>
          </a:p>
          <a:p>
            <a:pPr indent="-460375" lvl="1" marL="917575"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Under the proposal, those convicted of VAW-P would not be able to serve in public office in the future</a:t>
            </a:r>
          </a:p>
        </p:txBody>
      </p:sp>
      <p:pic>
        <p:nvPicPr>
          <p:cNvPr id="240" name="Shape 24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VAW-E within VAW-P</a:t>
            </a:r>
          </a:p>
        </p:txBody>
      </p:sp>
      <p:sp>
        <p:nvSpPr>
          <p:cNvPr id="101" name="Shape 101"/>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When developing an advocacy strategy for VAW-E, it is important to understand that the issue of violence toward women in the electoral cycle sits within the broader problem of violence against women in politics (VAW-P).</a:t>
            </a:r>
          </a:p>
          <a:p>
            <a:pPr indent="-457200" lvl="0" marL="457200" marR="0" rtl="0" algn="l">
              <a:lnSpc>
                <a:spcPct val="100000"/>
              </a:lnSpc>
              <a:spcBef>
                <a:spcPts val="60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Short and long term advocacy strategies need to be developed to address the problem, which is a key barrier to women’s political participation. </a:t>
            </a:r>
          </a:p>
          <a:p>
            <a:pPr indent="-457200" lvl="0" marL="457200" marR="0" rtl="0" algn="l">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p:txBody>
      </p:sp>
      <p:pic>
        <p:nvPicPr>
          <p:cNvPr id="102" name="Shape 10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Proposed Bills</a:t>
            </a:r>
          </a:p>
        </p:txBody>
      </p:sp>
      <p:sp>
        <p:nvSpPr>
          <p:cNvPr id="247" name="Shape 247"/>
          <p:cNvSpPr txBox="1"/>
          <p:nvPr/>
        </p:nvSpPr>
        <p:spPr>
          <a:xfrm>
            <a:off x="914400"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To date, three other countries in Latin America have considered bills on violence against women in politics:</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800" u="none" cap="none" strike="noStrike">
                <a:solidFill>
                  <a:schemeClr val="dk1"/>
                </a:solidFill>
                <a:latin typeface="Trebuchet MS"/>
                <a:ea typeface="Trebuchet MS"/>
                <a:cs typeface="Trebuchet MS"/>
                <a:sym typeface="Trebuchet MS"/>
              </a:rPr>
              <a:t>Ecuador (2011)</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800" u="none" cap="none" strike="noStrike">
                <a:solidFill>
                  <a:schemeClr val="dk1"/>
                </a:solidFill>
                <a:latin typeface="Trebuchet MS"/>
                <a:ea typeface="Trebuchet MS"/>
                <a:cs typeface="Trebuchet MS"/>
                <a:sym typeface="Trebuchet MS"/>
              </a:rPr>
              <a:t>Mexico (2014)</a:t>
            </a:r>
          </a:p>
          <a:p>
            <a:pPr indent="-460375" lvl="0" marL="917575" marR="0" rtl="0" algn="l">
              <a:lnSpc>
                <a:spcPct val="100000"/>
              </a:lnSpc>
              <a:spcBef>
                <a:spcPts val="0"/>
              </a:spcBef>
              <a:spcAft>
                <a:spcPts val="0"/>
              </a:spcAft>
              <a:buClr>
                <a:srgbClr val="003366"/>
              </a:buClr>
              <a:buSzPct val="100000"/>
              <a:buFont typeface="Merriweather Sans"/>
              <a:buChar char="•"/>
            </a:pPr>
            <a:r>
              <a:rPr b="0" i="0" lang="en-US" sz="2800" u="none" cap="none" strike="noStrike">
                <a:solidFill>
                  <a:schemeClr val="dk1"/>
                </a:solidFill>
                <a:latin typeface="Trebuchet MS"/>
                <a:ea typeface="Trebuchet MS"/>
                <a:cs typeface="Trebuchet MS"/>
                <a:sym typeface="Trebuchet MS"/>
              </a:rPr>
              <a:t>Peru (2015)</a:t>
            </a:r>
            <a:br>
              <a:rPr b="0" i="0" lang="en-US" sz="2800" u="none" cap="none" strike="noStrike">
                <a:solidFill>
                  <a:schemeClr val="dk1"/>
                </a:solidFill>
                <a:latin typeface="Trebuchet MS"/>
                <a:ea typeface="Trebuchet MS"/>
                <a:cs typeface="Trebuchet MS"/>
                <a:sym typeface="Trebuchet MS"/>
              </a:rPr>
            </a:b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Mexico has not passed a law, but has established a protocol to guide reporting procedures and generate coordination between institutions in responding</a:t>
            </a:r>
          </a:p>
        </p:txBody>
      </p:sp>
      <p:pic>
        <p:nvPicPr>
          <p:cNvPr id="248" name="Shape 248"/>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200" u="none" cap="none" strike="noStrike">
                <a:solidFill>
                  <a:srgbClr val="003366"/>
                </a:solidFill>
                <a:latin typeface="Trebuchet MS"/>
                <a:ea typeface="Trebuchet MS"/>
                <a:cs typeface="Trebuchet MS"/>
                <a:sym typeface="Trebuchet MS"/>
              </a:rPr>
              <a:t>Common Elements of Bills and Laws on VAW-P</a:t>
            </a:r>
          </a:p>
        </p:txBody>
      </p:sp>
      <p:sp>
        <p:nvSpPr>
          <p:cNvPr id="255" name="Shape 255"/>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1" i="0" lang="en-US" sz="2800" u="none" cap="none" strike="noStrike">
                <a:solidFill>
                  <a:schemeClr val="dk1"/>
                </a:solidFill>
                <a:latin typeface="Trebuchet MS"/>
                <a:ea typeface="Trebuchet MS"/>
                <a:cs typeface="Trebuchet MS"/>
                <a:sym typeface="Trebuchet MS"/>
              </a:rPr>
              <a:t>Aims:</a:t>
            </a:r>
            <a:r>
              <a:rPr b="0" i="0" lang="en-US" sz="2800" u="none" cap="none" strike="noStrike">
                <a:solidFill>
                  <a:schemeClr val="dk1"/>
                </a:solidFill>
                <a:latin typeface="Trebuchet MS"/>
                <a:ea typeface="Trebuchet MS"/>
                <a:cs typeface="Trebuchet MS"/>
                <a:sym typeface="Trebuchet MS"/>
              </a:rPr>
              <a:t> What the bill/law is trying to achieve</a:t>
            </a:r>
          </a:p>
          <a:p>
            <a:pPr indent="-457200" lvl="0" marL="457200" marR="0" rtl="0" algn="l">
              <a:lnSpc>
                <a:spcPct val="100000"/>
              </a:lnSpc>
              <a:spcBef>
                <a:spcPts val="0"/>
              </a:spcBef>
              <a:spcAft>
                <a:spcPts val="0"/>
              </a:spcAft>
              <a:buClr>
                <a:srgbClr val="003366"/>
              </a:buClr>
              <a:buSzPct val="100000"/>
              <a:buFont typeface="Arial"/>
              <a:buChar char="•"/>
            </a:pPr>
            <a:r>
              <a:rPr b="1" i="0" lang="en-US" sz="2800" u="none" cap="none" strike="noStrike">
                <a:solidFill>
                  <a:schemeClr val="dk1"/>
                </a:solidFill>
                <a:latin typeface="Trebuchet MS"/>
                <a:ea typeface="Trebuchet MS"/>
                <a:cs typeface="Trebuchet MS"/>
                <a:sym typeface="Trebuchet MS"/>
              </a:rPr>
              <a:t>Justification:</a:t>
            </a:r>
            <a:r>
              <a:rPr b="0" i="0" lang="en-US" sz="2800" u="none" cap="none" strike="noStrike">
                <a:solidFill>
                  <a:schemeClr val="dk1"/>
                </a:solidFill>
                <a:latin typeface="Trebuchet MS"/>
                <a:ea typeface="Trebuchet MS"/>
                <a:cs typeface="Trebuchet MS"/>
                <a:sym typeface="Trebuchet MS"/>
              </a:rPr>
              <a:t> What national and international provisions it is based on</a:t>
            </a:r>
          </a:p>
          <a:p>
            <a:pPr indent="-457200" lvl="0" marL="457200" marR="0" rtl="0" algn="l">
              <a:lnSpc>
                <a:spcPct val="100000"/>
              </a:lnSpc>
              <a:spcBef>
                <a:spcPts val="0"/>
              </a:spcBef>
              <a:spcAft>
                <a:spcPts val="0"/>
              </a:spcAft>
              <a:buClr>
                <a:srgbClr val="003366"/>
              </a:buClr>
              <a:buSzPct val="100000"/>
              <a:buFont typeface="Arial"/>
              <a:buChar char="•"/>
            </a:pPr>
            <a:r>
              <a:rPr b="1" i="0" lang="en-US" sz="2800" u="none" cap="none" strike="noStrike">
                <a:solidFill>
                  <a:schemeClr val="dk1"/>
                </a:solidFill>
                <a:latin typeface="Trebuchet MS"/>
                <a:ea typeface="Trebuchet MS"/>
                <a:cs typeface="Trebuchet MS"/>
                <a:sym typeface="Trebuchet MS"/>
              </a:rPr>
              <a:t>Definitions</a:t>
            </a:r>
            <a:r>
              <a:rPr b="0" i="0" lang="en-US" sz="2800" u="none" cap="none" strike="noStrike">
                <a:solidFill>
                  <a:schemeClr val="dk1"/>
                </a:solidFill>
                <a:latin typeface="Trebuchet MS"/>
                <a:ea typeface="Trebuchet MS"/>
                <a:cs typeface="Trebuchet MS"/>
                <a:sym typeface="Trebuchet MS"/>
              </a:rPr>
              <a:t>: How it defines political violence and harassment against women</a:t>
            </a:r>
          </a:p>
          <a:p>
            <a:pPr indent="-457200" lvl="0" marL="457200" marR="0" rtl="0" algn="l">
              <a:lnSpc>
                <a:spcPct val="100000"/>
              </a:lnSpc>
              <a:spcBef>
                <a:spcPts val="0"/>
              </a:spcBef>
              <a:spcAft>
                <a:spcPts val="0"/>
              </a:spcAft>
              <a:buClr>
                <a:srgbClr val="003366"/>
              </a:buClr>
              <a:buSzPct val="100000"/>
              <a:buFont typeface="Arial"/>
              <a:buChar char="•"/>
            </a:pPr>
            <a:r>
              <a:rPr b="1" i="0" lang="en-US" sz="2800" u="none" cap="none" strike="noStrike">
                <a:solidFill>
                  <a:schemeClr val="dk1"/>
                </a:solidFill>
                <a:latin typeface="Trebuchet MS"/>
                <a:ea typeface="Trebuchet MS"/>
                <a:cs typeface="Trebuchet MS"/>
                <a:sym typeface="Trebuchet MS"/>
              </a:rPr>
              <a:t>Examples</a:t>
            </a:r>
            <a:r>
              <a:rPr b="0" i="0" lang="en-US" sz="2800" u="none" cap="none" strike="noStrike">
                <a:solidFill>
                  <a:schemeClr val="dk1"/>
                </a:solidFill>
                <a:latin typeface="Trebuchet MS"/>
                <a:ea typeface="Trebuchet MS"/>
                <a:cs typeface="Trebuchet MS"/>
                <a:sym typeface="Trebuchet MS"/>
              </a:rPr>
              <a:t>: How it explains what constitutes violence against women in politics</a:t>
            </a:r>
          </a:p>
          <a:p>
            <a:pPr indent="-457200" lvl="0" marL="457200" marR="0" rtl="0" algn="l">
              <a:lnSpc>
                <a:spcPct val="100000"/>
              </a:lnSpc>
              <a:spcBef>
                <a:spcPts val="0"/>
              </a:spcBef>
              <a:spcAft>
                <a:spcPts val="0"/>
              </a:spcAft>
              <a:buClr>
                <a:srgbClr val="003366"/>
              </a:buClr>
              <a:buSzPct val="100000"/>
              <a:buFont typeface="Arial"/>
              <a:buChar char="•"/>
            </a:pPr>
            <a:r>
              <a:rPr b="1" i="0" lang="en-US" sz="2800" u="none" cap="none" strike="noStrike">
                <a:solidFill>
                  <a:schemeClr val="dk1"/>
                </a:solidFill>
                <a:latin typeface="Trebuchet MS"/>
                <a:ea typeface="Trebuchet MS"/>
                <a:cs typeface="Trebuchet MS"/>
                <a:sym typeface="Trebuchet MS"/>
              </a:rPr>
              <a:t>Penalties</a:t>
            </a:r>
            <a:r>
              <a:rPr b="0" i="0" lang="en-US" sz="2800" u="none" cap="none" strike="noStrike">
                <a:solidFill>
                  <a:schemeClr val="dk1"/>
                </a:solidFill>
                <a:latin typeface="Trebuchet MS"/>
                <a:ea typeface="Trebuchet MS"/>
                <a:cs typeface="Trebuchet MS"/>
                <a:sym typeface="Trebuchet MS"/>
              </a:rPr>
              <a:t>: How perpetrators of violence against women are punished</a:t>
            </a:r>
          </a:p>
        </p:txBody>
      </p:sp>
      <p:pic>
        <p:nvPicPr>
          <p:cNvPr id="256" name="Shape 256"/>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200" u="none" cap="none" strike="noStrike">
                <a:solidFill>
                  <a:srgbClr val="003366"/>
                </a:solidFill>
                <a:latin typeface="Trebuchet MS"/>
                <a:ea typeface="Trebuchet MS"/>
                <a:cs typeface="Trebuchet MS"/>
                <a:sym typeface="Trebuchet MS"/>
              </a:rPr>
              <a:t>Common Elements: Aims and Justification</a:t>
            </a:r>
          </a:p>
        </p:txBody>
      </p:sp>
      <p:sp>
        <p:nvSpPr>
          <p:cNvPr id="263" name="Shape 263"/>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The aims of these VAW-P laws are in line with many previous national or regional agreements created to prevent the problem</a:t>
            </a:r>
          </a:p>
          <a:p>
            <a:pPr indent="-457200" lvl="0" marL="457200" marR="0" rtl="0" algn="l">
              <a:lnSpc>
                <a:spcPct val="100000"/>
              </a:lnSpc>
              <a:spcBef>
                <a:spcPts val="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The justifications for these bills/laws can also be traced to state constitutions and international laws that guarantee equal rights for all citizens, regardless of gender</a:t>
            </a:r>
          </a:p>
          <a:p>
            <a:pPr indent="-457200" lvl="0" marL="457200" marR="0" rtl="0" algn="l">
              <a:lnSpc>
                <a:spcPct val="100000"/>
              </a:lnSpc>
              <a:spcBef>
                <a:spcPts val="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Laws against VAW-P can be in response to advocacy efforts such as in Bolivia, and advance the goals of civil society organizations to defend against VAW-P and maintain women’s political, civic and civil rights</a:t>
            </a:r>
          </a:p>
        </p:txBody>
      </p:sp>
      <p:pic>
        <p:nvPicPr>
          <p:cNvPr id="264" name="Shape 264"/>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100" u="none" cap="none" strike="noStrike">
                <a:solidFill>
                  <a:srgbClr val="003366"/>
                </a:solidFill>
                <a:latin typeface="Trebuchet MS"/>
                <a:ea typeface="Trebuchet MS"/>
                <a:cs typeface="Trebuchet MS"/>
                <a:sym typeface="Trebuchet MS"/>
              </a:rPr>
              <a:t>Common Elements: Definitions and Examples</a:t>
            </a:r>
          </a:p>
        </p:txBody>
      </p:sp>
      <p:sp>
        <p:nvSpPr>
          <p:cNvPr id="271" name="Shape 271"/>
          <p:cNvSpPr txBox="1"/>
          <p:nvPr/>
        </p:nvSpPr>
        <p:spPr>
          <a:xfrm>
            <a:off x="901148"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500" u="none" cap="none" strike="noStrike">
                <a:solidFill>
                  <a:schemeClr val="dk1"/>
                </a:solidFill>
                <a:latin typeface="Trebuchet MS"/>
                <a:ea typeface="Trebuchet MS"/>
                <a:cs typeface="Trebuchet MS"/>
                <a:sym typeface="Trebuchet MS"/>
              </a:rPr>
              <a:t>Violence against women in politics differs from violence against women or political violence</a:t>
            </a:r>
          </a:p>
          <a:p>
            <a:pPr indent="-457200" lvl="0" marL="457200" marR="0" rtl="0" algn="l">
              <a:lnSpc>
                <a:spcPct val="100000"/>
              </a:lnSpc>
              <a:spcBef>
                <a:spcPts val="0"/>
              </a:spcBef>
              <a:spcAft>
                <a:spcPts val="0"/>
              </a:spcAft>
              <a:buClr>
                <a:srgbClr val="003366"/>
              </a:buClr>
              <a:buSzPct val="100000"/>
              <a:buFont typeface="Arial"/>
              <a:buChar char="•"/>
            </a:pPr>
            <a:r>
              <a:rPr b="0" i="0" lang="en-US" sz="2500" u="none" cap="none" strike="noStrike">
                <a:solidFill>
                  <a:schemeClr val="dk1"/>
                </a:solidFill>
                <a:latin typeface="Trebuchet MS"/>
                <a:ea typeface="Trebuchet MS"/>
                <a:cs typeface="Trebuchet MS"/>
                <a:sym typeface="Trebuchet MS"/>
              </a:rPr>
              <a:t>VAW-P is a distinct form of violence because it targets women </a:t>
            </a:r>
            <a:r>
              <a:rPr b="1" i="0" lang="en-US" sz="2500" u="none" cap="none" strike="noStrike">
                <a:solidFill>
                  <a:schemeClr val="dk1"/>
                </a:solidFill>
                <a:latin typeface="Trebuchet MS"/>
                <a:ea typeface="Trebuchet MS"/>
                <a:cs typeface="Trebuchet MS"/>
                <a:sym typeface="Trebuchet MS"/>
              </a:rPr>
              <a:t>because they are women</a:t>
            </a:r>
            <a:r>
              <a:rPr b="0" i="0" lang="en-US" sz="2500" u="none" cap="none" strike="noStrike">
                <a:solidFill>
                  <a:schemeClr val="dk1"/>
                </a:solidFill>
                <a:latin typeface="Trebuchet MS"/>
                <a:ea typeface="Trebuchet MS"/>
                <a:cs typeface="Trebuchet MS"/>
                <a:sym typeface="Trebuchet MS"/>
              </a:rPr>
              <a:t> to deter their political participation</a:t>
            </a:r>
          </a:p>
          <a:p>
            <a:pPr indent="-457200" lvl="0" marL="457200" marR="0" rtl="0" algn="l">
              <a:lnSpc>
                <a:spcPct val="100000"/>
              </a:lnSpc>
              <a:spcBef>
                <a:spcPts val="0"/>
              </a:spcBef>
              <a:spcAft>
                <a:spcPts val="0"/>
              </a:spcAft>
              <a:buClr>
                <a:srgbClr val="003366"/>
              </a:buClr>
              <a:buSzPct val="100000"/>
              <a:buFont typeface="Arial"/>
              <a:buChar char="•"/>
            </a:pPr>
            <a:r>
              <a:rPr b="0" i="0" lang="en-US" sz="2500" u="none" cap="none" strike="noStrike">
                <a:solidFill>
                  <a:schemeClr val="dk1"/>
                </a:solidFill>
                <a:latin typeface="Trebuchet MS"/>
                <a:ea typeface="Trebuchet MS"/>
                <a:cs typeface="Trebuchet MS"/>
                <a:sym typeface="Trebuchet MS"/>
              </a:rPr>
              <a:t>As a result, defining what VAW-P is and looks like has become a prominent feature of these laws</a:t>
            </a:r>
          </a:p>
          <a:p>
            <a:pPr indent="-457200" lvl="0" marL="457200" marR="0" rtl="0" algn="l">
              <a:lnSpc>
                <a:spcPct val="100000"/>
              </a:lnSpc>
              <a:spcBef>
                <a:spcPts val="0"/>
              </a:spcBef>
              <a:spcAft>
                <a:spcPts val="0"/>
              </a:spcAft>
              <a:buClr>
                <a:srgbClr val="003366"/>
              </a:buClr>
              <a:buSzPct val="100000"/>
              <a:buFont typeface="Arial"/>
              <a:buChar char="•"/>
            </a:pPr>
            <a:r>
              <a:rPr b="0" i="0" lang="en-US" sz="2500" u="none" cap="none" strike="noStrike">
                <a:solidFill>
                  <a:schemeClr val="dk1"/>
                </a:solidFill>
                <a:latin typeface="Trebuchet MS"/>
                <a:ea typeface="Trebuchet MS"/>
                <a:cs typeface="Trebuchet MS"/>
                <a:sym typeface="Trebuchet MS"/>
              </a:rPr>
              <a:t>Providing examples is also a good way to describe forms of violence that are less commonly thought of, such as economic violence</a:t>
            </a:r>
          </a:p>
        </p:txBody>
      </p:sp>
      <p:pic>
        <p:nvPicPr>
          <p:cNvPr id="272" name="Shape 27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200" u="none" cap="none" strike="noStrike">
                <a:solidFill>
                  <a:srgbClr val="003366"/>
                </a:solidFill>
                <a:latin typeface="Trebuchet MS"/>
                <a:ea typeface="Trebuchet MS"/>
                <a:cs typeface="Trebuchet MS"/>
                <a:sym typeface="Trebuchet MS"/>
              </a:rPr>
              <a:t>Common Elements: Punishments</a:t>
            </a:r>
          </a:p>
        </p:txBody>
      </p:sp>
      <p:sp>
        <p:nvSpPr>
          <p:cNvPr id="279" name="Shape 279"/>
          <p:cNvSpPr txBox="1"/>
          <p:nvPr/>
        </p:nvSpPr>
        <p:spPr>
          <a:xfrm>
            <a:off x="917712"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Violence is often seen as a normal part of life. In politics, it is seen as a “price to pay” to become involved in political systems.</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Because these laws and bills aim to reduce and eventually eliminate all forms of VAW-P, a critical element includes punishment for these acts.</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Many of these laws prescribe jail sentences for an offender, varying from a few months to a several years.</a:t>
            </a:r>
          </a:p>
        </p:txBody>
      </p:sp>
      <p:pic>
        <p:nvPicPr>
          <p:cNvPr id="280" name="Shape 28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nvSpPr>
        <p:spPr>
          <a:xfrm>
            <a:off x="838200" y="4495800"/>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C00000"/>
                </a:solidFill>
                <a:latin typeface="Trebuchet MS"/>
                <a:ea typeface="Trebuchet MS"/>
                <a:cs typeface="Trebuchet MS"/>
                <a:sym typeface="Trebuchet MS"/>
              </a:rPr>
              <a:t>Thank you </a:t>
            </a:r>
          </a:p>
        </p:txBody>
      </p:sp>
      <p:pic>
        <p:nvPicPr>
          <p:cNvPr id="287" name="Shape 28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Nicaragua 3.jpg" id="288" name="Shape 288"/>
          <p:cNvPicPr preferRelativeResize="0"/>
          <p:nvPr/>
        </p:nvPicPr>
        <p:blipFill rotWithShape="1">
          <a:blip r:embed="rId4">
            <a:alphaModFix/>
          </a:blip>
          <a:srcRect b="0" l="0" r="0" t="0"/>
          <a:stretch/>
        </p:blipFill>
        <p:spPr>
          <a:xfrm>
            <a:off x="1657350" y="1005421"/>
            <a:ext cx="3981449" cy="3185578"/>
          </a:xfrm>
          <a:prstGeom prst="rect">
            <a:avLst/>
          </a:prstGeom>
          <a:noFill/>
          <a:ln>
            <a:noFill/>
          </a:ln>
        </p:spPr>
      </p:pic>
      <p:pic>
        <p:nvPicPr>
          <p:cNvPr descr="Eman voting (4).jpg" id="289" name="Shape 289"/>
          <p:cNvPicPr preferRelativeResize="0"/>
          <p:nvPr/>
        </p:nvPicPr>
        <p:blipFill rotWithShape="1">
          <a:blip r:embed="rId5">
            <a:alphaModFix/>
          </a:blip>
          <a:srcRect b="0" l="0" r="0" t="0"/>
          <a:stretch/>
        </p:blipFill>
        <p:spPr>
          <a:xfrm>
            <a:off x="5829300" y="977900"/>
            <a:ext cx="2400300" cy="3200399"/>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p:txBody>
      </p:sp>
      <p:sp>
        <p:nvSpPr>
          <p:cNvPr id="109" name="Shape 109"/>
          <p:cNvSpPr txBox="1"/>
          <p:nvPr/>
        </p:nvSpPr>
        <p:spPr>
          <a:xfrm>
            <a:off x="914400" y="1143000"/>
            <a:ext cx="8001000" cy="5257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1" i="0" lang="en-US" sz="2800" u="none" cap="none" strike="noStrike">
                <a:solidFill>
                  <a:srgbClr val="000000"/>
                </a:solidFill>
                <a:latin typeface="Trebuchet MS"/>
                <a:ea typeface="Trebuchet MS"/>
                <a:cs typeface="Trebuchet MS"/>
                <a:sym typeface="Trebuchet MS"/>
              </a:rPr>
              <a:t>Observation</a:t>
            </a:r>
            <a:r>
              <a:rPr b="0" i="0" lang="en-US" sz="2800" u="none" cap="none" strike="noStrike">
                <a:solidFill>
                  <a:srgbClr val="000000"/>
                </a:solidFill>
                <a:latin typeface="Trebuchet MS"/>
                <a:ea typeface="Trebuchet MS"/>
                <a:cs typeface="Trebuchet MS"/>
                <a:sym typeface="Trebuchet MS"/>
              </a:rPr>
              <a:t>:</a:t>
            </a:r>
          </a:p>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rgbClr val="000000"/>
                </a:solidFill>
                <a:latin typeface="Trebuchet MS"/>
                <a:ea typeface="Trebuchet MS"/>
                <a:cs typeface="Trebuchet MS"/>
                <a:sym typeface="Trebuchet MS"/>
              </a:rPr>
              <a:t>Data collection, awareness raising and education</a:t>
            </a:r>
          </a:p>
          <a:p>
            <a:pPr indent="0" lvl="1" marL="457200" marR="0" rtl="0" algn="l">
              <a:lnSpc>
                <a:spcPct val="100000"/>
              </a:lnSpc>
              <a:spcBef>
                <a:spcPts val="0"/>
              </a:spcBef>
              <a:spcAft>
                <a:spcPts val="0"/>
              </a:spcAft>
              <a:buClr>
                <a:srgbClr val="003366"/>
              </a:buClr>
              <a:buSzPct val="25000"/>
              <a:buFont typeface="Trebuchet MS"/>
              <a:buNone/>
            </a:pPr>
            <a:r>
              <a:rPr b="1" i="0" lang="en-US" sz="2800" u="none" cap="none" strike="noStrike">
                <a:solidFill>
                  <a:srgbClr val="000000"/>
                </a:solidFill>
                <a:latin typeface="Trebuchet MS"/>
                <a:ea typeface="Trebuchet MS"/>
                <a:cs typeface="Trebuchet MS"/>
                <a:sym typeface="Trebuchet MS"/>
              </a:rPr>
              <a:t>Electoral Frameworks</a:t>
            </a:r>
            <a:r>
              <a:rPr b="0" i="0" lang="en-US" sz="2800" u="none" cap="none" strike="noStrike">
                <a:solidFill>
                  <a:srgbClr val="000000"/>
                </a:solidFill>
                <a:latin typeface="Trebuchet MS"/>
                <a:ea typeface="Trebuchet MS"/>
                <a:cs typeface="Trebuchet MS"/>
                <a:sym typeface="Trebuchet MS"/>
              </a:rPr>
              <a:t>: </a:t>
            </a:r>
          </a:p>
          <a:p>
            <a:pPr indent="-457200" lvl="1"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rgbClr val="000000"/>
                </a:solidFill>
                <a:latin typeface="Trebuchet MS"/>
                <a:ea typeface="Trebuchet MS"/>
                <a:cs typeface="Trebuchet MS"/>
                <a:sym typeface="Trebuchet MS"/>
              </a:rPr>
              <a:t>Implementing institutional change to processes, rules and actors</a:t>
            </a:r>
          </a:p>
          <a:p>
            <a:pPr indent="0" lvl="1" marL="457200" marR="0" rtl="0" algn="l">
              <a:lnSpc>
                <a:spcPct val="100000"/>
              </a:lnSpc>
              <a:spcBef>
                <a:spcPts val="0"/>
              </a:spcBef>
              <a:spcAft>
                <a:spcPts val="0"/>
              </a:spcAft>
              <a:buClr>
                <a:srgbClr val="003366"/>
              </a:buClr>
              <a:buSzPct val="25000"/>
              <a:buFont typeface="Trebuchet MS"/>
              <a:buNone/>
            </a:pPr>
            <a:r>
              <a:rPr b="1" i="0" lang="en-US" sz="2800" u="none" cap="none" strike="noStrike">
                <a:solidFill>
                  <a:srgbClr val="000000"/>
                </a:solidFill>
                <a:latin typeface="Trebuchet MS"/>
                <a:ea typeface="Trebuchet MS"/>
                <a:cs typeface="Trebuchet MS"/>
                <a:sym typeface="Trebuchet MS"/>
              </a:rPr>
              <a:t>Political Parties</a:t>
            </a:r>
            <a:r>
              <a:rPr b="0" i="0" lang="en-US" sz="2800" u="none" cap="none" strike="noStrike">
                <a:solidFill>
                  <a:srgbClr val="000000"/>
                </a:solidFill>
                <a:latin typeface="Trebuchet MS"/>
                <a:ea typeface="Trebuchet MS"/>
                <a:cs typeface="Trebuchet MS"/>
                <a:sym typeface="Trebuchet MS"/>
              </a:rPr>
              <a:t>:</a:t>
            </a:r>
          </a:p>
          <a:p>
            <a:pPr indent="-342900" lvl="1" marL="342900" marR="0" rtl="0" algn="l">
              <a:lnSpc>
                <a:spcPct val="100000"/>
              </a:lnSpc>
              <a:spcBef>
                <a:spcPts val="0"/>
              </a:spcBef>
              <a:spcAft>
                <a:spcPts val="0"/>
              </a:spcAft>
              <a:buClr>
                <a:srgbClr val="003366"/>
              </a:buClr>
              <a:buSzPct val="100000"/>
              <a:buFont typeface="Arial"/>
              <a:buChar char="•"/>
            </a:pPr>
            <a:r>
              <a:rPr b="0" i="0" lang="en-US" sz="2400" u="none" cap="none" strike="noStrike">
                <a:solidFill>
                  <a:srgbClr val="000000"/>
                </a:solidFill>
                <a:latin typeface="Trebuchet MS"/>
                <a:ea typeface="Trebuchet MS"/>
                <a:cs typeface="Trebuchet MS"/>
                <a:sym typeface="Trebuchet MS"/>
              </a:rPr>
              <a:t>Shifting norms and protocols within political parties</a:t>
            </a:r>
          </a:p>
          <a:p>
            <a:pPr indent="0" lvl="0" marL="0" marR="0" rtl="0" algn="l">
              <a:lnSpc>
                <a:spcPct val="100000"/>
              </a:lnSpc>
              <a:spcBef>
                <a:spcPts val="0"/>
              </a:spcBef>
              <a:spcAft>
                <a:spcPts val="0"/>
              </a:spcAft>
              <a:buClr>
                <a:srgbClr val="003366"/>
              </a:buClr>
              <a:buSzPct val="25000"/>
              <a:buFont typeface="Trebuchet MS"/>
              <a:buNone/>
            </a:pPr>
            <a:r>
              <a:rPr b="1" i="0" lang="en-US" sz="2800" u="none" cap="none" strike="noStrike">
                <a:solidFill>
                  <a:srgbClr val="000000"/>
                </a:solidFill>
                <a:latin typeface="Trebuchet MS"/>
                <a:ea typeface="Trebuchet MS"/>
                <a:cs typeface="Trebuchet MS"/>
                <a:sym typeface="Trebuchet MS"/>
              </a:rPr>
              <a:t>Legal Instruments</a:t>
            </a:r>
            <a:r>
              <a:rPr b="0" i="0" lang="en-US" sz="2800" u="none" cap="none" strike="noStrike">
                <a:solidFill>
                  <a:srgbClr val="000000"/>
                </a:solidFill>
                <a:latin typeface="Trebuchet MS"/>
                <a:ea typeface="Trebuchet MS"/>
                <a:cs typeface="Trebuchet MS"/>
                <a:sym typeface="Trebuchet MS"/>
              </a:rPr>
              <a:t>:</a:t>
            </a:r>
          </a:p>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rgbClr val="000000"/>
                </a:solidFill>
                <a:latin typeface="Trebuchet MS"/>
                <a:ea typeface="Trebuchet MS"/>
                <a:cs typeface="Trebuchet MS"/>
                <a:sym typeface="Trebuchet MS"/>
              </a:rPr>
              <a:t>Creating new legal frameworks or building upon existing instruments</a:t>
            </a:r>
          </a:p>
          <a:p>
            <a:pPr indent="0" lvl="0" marL="0" marR="0" rtl="0" algn="l">
              <a:lnSpc>
                <a:spcPct val="100000"/>
              </a:lnSpc>
              <a:spcBef>
                <a:spcPts val="0"/>
              </a:spcBef>
              <a:spcAft>
                <a:spcPts val="0"/>
              </a:spcAft>
              <a:buClr>
                <a:srgbClr val="003366"/>
              </a:buClr>
              <a:buSzPct val="25000"/>
              <a:buFont typeface="Trebuchet MS"/>
              <a:buNone/>
            </a:pPr>
            <a:r>
              <a:rPr b="1" i="0" lang="en-US" sz="2800" u="none" cap="none" strike="noStrike">
                <a:solidFill>
                  <a:srgbClr val="000000"/>
                </a:solidFill>
                <a:latin typeface="Trebuchet MS"/>
                <a:ea typeface="Trebuchet MS"/>
                <a:cs typeface="Trebuchet MS"/>
                <a:sym typeface="Trebuchet MS"/>
              </a:rPr>
              <a:t>Sociocultural Norms</a:t>
            </a:r>
            <a:r>
              <a:rPr b="0" i="0" lang="en-US" sz="2800" u="none" cap="none" strike="noStrike">
                <a:solidFill>
                  <a:srgbClr val="000000"/>
                </a:solidFill>
                <a:latin typeface="Trebuchet MS"/>
                <a:ea typeface="Trebuchet MS"/>
                <a:cs typeface="Trebuchet MS"/>
                <a:sym typeface="Trebuchet MS"/>
              </a:rPr>
              <a:t>:</a:t>
            </a:r>
          </a:p>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rgbClr val="000000"/>
                </a:solidFill>
                <a:latin typeface="Trebuchet MS"/>
                <a:ea typeface="Trebuchet MS"/>
                <a:cs typeface="Trebuchet MS"/>
                <a:sym typeface="Trebuchet MS"/>
              </a:rPr>
              <a:t>Advocating for change in gender norms that reinforce women’s subordinate status</a:t>
            </a:r>
          </a:p>
        </p:txBody>
      </p:sp>
      <p:pic>
        <p:nvPicPr>
          <p:cNvPr id="110" name="Shape 11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Data, Awareness, Education</a:t>
            </a:r>
          </a:p>
        </p:txBody>
      </p:sp>
      <p:sp>
        <p:nvSpPr>
          <p:cNvPr id="117" name="Shape 117"/>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Law enforcement, election officials, political parties and the public need to know VAW-E is an issue </a:t>
            </a:r>
          </a:p>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They should know that it impacts not only women’s electoral participation but also the democratic quality of elections</a:t>
            </a:r>
          </a:p>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There is a need to build understanding among stakeholders of an expanded definition of electoral violence that includes gender-based electoral violence.</a:t>
            </a:r>
          </a:p>
          <a:p>
            <a:pPr indent="-457200" lvl="0" marL="457200" marR="0" rtl="0" algn="l">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p:txBody>
      </p:sp>
      <p:pic>
        <p:nvPicPr>
          <p:cNvPr id="118" name="Shape 118"/>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Increase Data Collection</a:t>
            </a:r>
          </a:p>
        </p:txBody>
      </p:sp>
      <p:sp>
        <p:nvSpPr>
          <p:cNvPr id="125" name="Shape 125"/>
          <p:cNvSpPr txBox="1"/>
          <p:nvPr/>
        </p:nvSpPr>
        <p:spPr>
          <a:xfrm>
            <a:off x="914400" y="1417624"/>
            <a:ext cx="8001000" cy="5062548"/>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0000"/>
              </a:buClr>
              <a:buSzPct val="100000"/>
              <a:buFont typeface="Arial"/>
              <a:buChar char="•"/>
            </a:pPr>
            <a:r>
              <a:rPr b="1" i="0" lang="en-US" sz="2300" u="none" cap="none" strike="noStrike">
                <a:solidFill>
                  <a:srgbClr val="000000"/>
                </a:solidFill>
                <a:latin typeface="Trebuchet MS"/>
                <a:ea typeface="Trebuchet MS"/>
                <a:cs typeface="Trebuchet MS"/>
                <a:sym typeface="Trebuchet MS"/>
              </a:rPr>
              <a:t>Election observation</a:t>
            </a:r>
            <a:r>
              <a:rPr b="0" i="0" lang="en-US" sz="2300" u="none" cap="none" strike="noStrike">
                <a:solidFill>
                  <a:srgbClr val="000000"/>
                </a:solidFill>
                <a:latin typeface="Trebuchet MS"/>
                <a:ea typeface="Trebuchet MS"/>
                <a:cs typeface="Trebuchet MS"/>
                <a:sym typeface="Trebuchet MS"/>
              </a:rPr>
              <a:t>: Citizen election observers can collect and distribute important data about VAW-E</a:t>
            </a:r>
          </a:p>
          <a:p>
            <a:pPr indent="-285750" lvl="1" marL="742950"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Trebuchet MS"/>
                <a:ea typeface="Trebuchet MS"/>
                <a:cs typeface="Trebuchet MS"/>
                <a:sym typeface="Trebuchet MS"/>
              </a:rPr>
              <a:t>Observer groups can also create partnerships and networks to monitor, document and address issues of violence against women in politics at the local, national and regional levels </a:t>
            </a:r>
          </a:p>
          <a:p>
            <a:pPr indent="-342900" lvl="0" marL="342900" marR="0" rtl="0" algn="l">
              <a:lnSpc>
                <a:spcPct val="100000"/>
              </a:lnSpc>
              <a:spcBef>
                <a:spcPts val="460"/>
              </a:spcBef>
              <a:spcAft>
                <a:spcPts val="0"/>
              </a:spcAft>
              <a:buClr>
                <a:srgbClr val="000000"/>
              </a:buClr>
              <a:buSzPct val="100000"/>
              <a:buFont typeface="Arial"/>
              <a:buChar char="•"/>
            </a:pPr>
            <a:r>
              <a:rPr b="1" i="0" lang="en-US" sz="2300" u="none" cap="none" strike="noStrike">
                <a:solidFill>
                  <a:srgbClr val="000000"/>
                </a:solidFill>
                <a:latin typeface="Trebuchet MS"/>
                <a:ea typeface="Trebuchet MS"/>
                <a:cs typeface="Trebuchet MS"/>
                <a:sym typeface="Trebuchet MS"/>
              </a:rPr>
              <a:t>Technology</a:t>
            </a:r>
            <a:r>
              <a:rPr b="0" i="0" lang="en-US" sz="2300" u="none" cap="none" strike="noStrike">
                <a:solidFill>
                  <a:srgbClr val="000000"/>
                </a:solidFill>
                <a:latin typeface="Trebuchet MS"/>
                <a:ea typeface="Trebuchet MS"/>
                <a:cs typeface="Trebuchet MS"/>
                <a:sym typeface="Trebuchet MS"/>
              </a:rPr>
              <a:t>: The use of internet and communications tools can encourage anonymous reporting of incidents</a:t>
            </a:r>
          </a:p>
          <a:p>
            <a:pPr indent="-285750" lvl="1" marL="742950"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Trebuchet MS"/>
                <a:ea typeface="Trebuchet MS"/>
                <a:cs typeface="Trebuchet MS"/>
                <a:sym typeface="Trebuchet MS"/>
              </a:rPr>
              <a:t>Anonymity is critical for data collection on violence against women</a:t>
            </a:r>
          </a:p>
          <a:p>
            <a:pPr indent="-342900" lvl="0" marL="342900" marR="0" rtl="0" algn="l">
              <a:lnSpc>
                <a:spcPct val="100000"/>
              </a:lnSpc>
              <a:spcBef>
                <a:spcPts val="460"/>
              </a:spcBef>
              <a:spcAft>
                <a:spcPts val="0"/>
              </a:spcAft>
              <a:buClr>
                <a:srgbClr val="000000"/>
              </a:buClr>
              <a:buSzPct val="100000"/>
              <a:buFont typeface="Arial"/>
              <a:buChar char="•"/>
            </a:pPr>
            <a:r>
              <a:rPr b="1" i="0" lang="en-US" sz="2300" u="none" cap="none" strike="noStrike">
                <a:solidFill>
                  <a:srgbClr val="000000"/>
                </a:solidFill>
                <a:latin typeface="Trebuchet MS"/>
                <a:ea typeface="Trebuchet MS"/>
                <a:cs typeface="Trebuchet MS"/>
                <a:sym typeface="Trebuchet MS"/>
              </a:rPr>
              <a:t>Hotlines/Focus Groups</a:t>
            </a:r>
            <a:r>
              <a:rPr b="0" i="0" lang="en-US" sz="2300" u="none" cap="none" strike="noStrike">
                <a:solidFill>
                  <a:srgbClr val="000000"/>
                </a:solidFill>
                <a:latin typeface="Trebuchet MS"/>
                <a:ea typeface="Trebuchet MS"/>
                <a:cs typeface="Trebuchet MS"/>
                <a:sym typeface="Trebuchet MS"/>
              </a:rPr>
              <a:t>: Can provide information on violence within insular communities or protected spaces (for example, political parties)</a:t>
            </a:r>
          </a:p>
          <a:p>
            <a:pPr indent="-285750" lvl="1" marL="742950"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Trebuchet MS"/>
                <a:ea typeface="Trebuchet MS"/>
                <a:cs typeface="Trebuchet MS"/>
                <a:sym typeface="Trebuchet MS"/>
              </a:rPr>
              <a:t>Crowdsourcing can provide a greater spread of data but also brings challenges: for example, in verifying incidents</a:t>
            </a:r>
          </a:p>
        </p:txBody>
      </p:sp>
      <p:pic>
        <p:nvPicPr>
          <p:cNvPr id="126" name="Shape 126"/>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Increase Data Collection</a:t>
            </a:r>
          </a:p>
        </p:txBody>
      </p:sp>
      <p:sp>
        <p:nvSpPr>
          <p:cNvPr id="133" name="Shape 133"/>
          <p:cNvSpPr txBox="1"/>
          <p:nvPr/>
        </p:nvSpPr>
        <p:spPr>
          <a:xfrm>
            <a:off x="838200" y="1741486"/>
            <a:ext cx="821055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In </a:t>
            </a:r>
            <a:r>
              <a:rPr b="1" i="0" lang="en-US" sz="2400" u="none" cap="none" strike="noStrike">
                <a:solidFill>
                  <a:schemeClr val="dk1"/>
                </a:solidFill>
                <a:latin typeface="Trebuchet MS"/>
                <a:ea typeface="Trebuchet MS"/>
                <a:cs typeface="Trebuchet MS"/>
                <a:sym typeface="Trebuchet MS"/>
              </a:rPr>
              <a:t>Ecuador</a:t>
            </a:r>
            <a:r>
              <a:rPr b="0" i="0" lang="en-US" sz="2400" u="none" cap="none" strike="noStrike">
                <a:solidFill>
                  <a:schemeClr val="dk1"/>
                </a:solidFill>
                <a:latin typeface="Trebuchet MS"/>
                <a:ea typeface="Trebuchet MS"/>
                <a:cs typeface="Trebuchet MS"/>
                <a:sym typeface="Trebuchet MS"/>
              </a:rPr>
              <a:t>, the Association of Women at the Municipal Level established a call center with legal and political advisors to provide free advice. Through this initiative they were able to collect testimony from local councilors who had experienced discrimination and used this information to develop draft legislation against harassment and gender-based political violence.</a:t>
            </a:r>
          </a:p>
          <a:p>
            <a:pPr indent="-457200" lvl="0" marL="457200" marR="0" rtl="0" algn="l">
              <a:lnSpc>
                <a:spcPct val="100000"/>
              </a:lnSpc>
              <a:spcBef>
                <a:spcPts val="0"/>
              </a:spcBef>
              <a:spcAft>
                <a:spcPts val="0"/>
              </a:spcAft>
              <a:buClr>
                <a:srgbClr val="003366"/>
              </a:buClr>
              <a:buSzPct val="100000"/>
              <a:buFont typeface="Arial"/>
              <a:buChar char="•"/>
            </a:pPr>
            <a:r>
              <a:rPr b="0" i="0" lang="en-US" sz="2400" u="none" cap="none" strike="noStrike">
                <a:solidFill>
                  <a:schemeClr val="dk1"/>
                </a:solidFill>
                <a:latin typeface="Trebuchet MS"/>
                <a:ea typeface="Trebuchet MS"/>
                <a:cs typeface="Trebuchet MS"/>
                <a:sym typeface="Trebuchet MS"/>
              </a:rPr>
              <a:t>In </a:t>
            </a:r>
            <a:r>
              <a:rPr b="1" i="0" lang="en-US" sz="2400" u="none" cap="none" strike="noStrike">
                <a:solidFill>
                  <a:schemeClr val="dk1"/>
                </a:solidFill>
                <a:latin typeface="Trebuchet MS"/>
                <a:ea typeface="Trebuchet MS"/>
                <a:cs typeface="Trebuchet MS"/>
                <a:sym typeface="Trebuchet MS"/>
              </a:rPr>
              <a:t>Nigeria</a:t>
            </a:r>
            <a:r>
              <a:rPr b="0" i="0" lang="en-US" sz="2400" u="none" cap="none" strike="noStrike">
                <a:solidFill>
                  <a:schemeClr val="dk1"/>
                </a:solidFill>
                <a:latin typeface="Trebuchet MS"/>
                <a:ea typeface="Trebuchet MS"/>
                <a:cs typeface="Trebuchet MS"/>
                <a:sym typeface="Trebuchet MS"/>
              </a:rPr>
              <a:t>, a hotline started by the International Federation of Women Lawyers (FIDA) collected reports of VAW-E from callers during the 2015 state-level elections, which were evaluated by a response team for immediate action.</a:t>
            </a:r>
          </a:p>
        </p:txBody>
      </p:sp>
      <p:pic>
        <p:nvPicPr>
          <p:cNvPr id="134" name="Shape 134"/>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500" u="none" cap="none" strike="noStrike">
                <a:solidFill>
                  <a:srgbClr val="B00002"/>
                </a:solidFill>
                <a:latin typeface="Trebuchet MS"/>
                <a:ea typeface="Trebuchet MS"/>
                <a:cs typeface="Trebuchet MS"/>
                <a:sym typeface="Trebuchet MS"/>
              </a:rPr>
              <a:t>Public Education and Awareness Raising</a:t>
            </a:r>
          </a:p>
        </p:txBody>
      </p:sp>
      <p:sp>
        <p:nvSpPr>
          <p:cNvPr id="141" name="Shape 141"/>
          <p:cNvSpPr txBox="1"/>
          <p:nvPr/>
        </p:nvSpPr>
        <p:spPr>
          <a:xfrm>
            <a:off x="914400" y="15240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During an election cycle, public education campaigns can be conducted at the grassroots level to prevent acts of violence against women</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Awareness raising among political leaders, election management, community and religious leaders, etc. is important to prevent violence</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Awareness raising can be complemented by election-cycle advocacy for policy or process changes.</a:t>
            </a:r>
          </a:p>
          <a:p>
            <a:pPr indent="-457200" lvl="0" marL="457200" marR="0" rtl="0" algn="l">
              <a:lnSpc>
                <a:spcPct val="100000"/>
              </a:lnSpc>
              <a:spcBef>
                <a:spcPts val="0"/>
              </a:spcBef>
              <a:spcAft>
                <a:spcPts val="0"/>
              </a:spcAft>
              <a:buClr>
                <a:srgbClr val="003366"/>
              </a:buClr>
              <a:buFont typeface="Arial"/>
              <a:buNone/>
            </a:pPr>
            <a:r>
              <a:t/>
            </a:r>
            <a:endParaRPr b="0" i="0" sz="2800" u="none" cap="none" strike="noStrike">
              <a:solidFill>
                <a:schemeClr val="dk1"/>
              </a:solidFill>
              <a:latin typeface="Trebuchet MS"/>
              <a:ea typeface="Trebuchet MS"/>
              <a:cs typeface="Trebuchet MS"/>
              <a:sym typeface="Trebuchet MS"/>
            </a:endParaRPr>
          </a:p>
        </p:txBody>
      </p:sp>
      <p:pic>
        <p:nvPicPr>
          <p:cNvPr id="142" name="Shape 14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B00002"/>
                </a:solidFill>
                <a:latin typeface="Trebuchet MS"/>
                <a:ea typeface="Trebuchet MS"/>
                <a:cs typeface="Trebuchet MS"/>
                <a:sym typeface="Trebuchet MS"/>
              </a:rPr>
              <a:t>Awareness Raising</a:t>
            </a:r>
          </a:p>
        </p:txBody>
      </p:sp>
      <p:sp>
        <p:nvSpPr>
          <p:cNvPr id="149" name="Shape 149"/>
          <p:cNvSpPr txBox="1"/>
          <p:nvPr/>
        </p:nvSpPr>
        <p:spPr>
          <a:xfrm>
            <a:off x="914400" y="1524000"/>
            <a:ext cx="8001000" cy="4956172"/>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CSOs can initiate awareness raising tools such as political party “score cards”</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In </a:t>
            </a:r>
            <a:r>
              <a:rPr b="1" i="0" lang="en-US" sz="2800" u="none" cap="none" strike="noStrike">
                <a:solidFill>
                  <a:schemeClr val="dk1"/>
                </a:solidFill>
                <a:latin typeface="Trebuchet MS"/>
                <a:ea typeface="Trebuchet MS"/>
                <a:cs typeface="Trebuchet MS"/>
                <a:sym typeface="Trebuchet MS"/>
              </a:rPr>
              <a:t>Nigeria</a:t>
            </a:r>
            <a:r>
              <a:rPr b="0" i="0" lang="en-US" sz="2800" u="none" cap="none" strike="noStrike">
                <a:solidFill>
                  <a:schemeClr val="dk1"/>
                </a:solidFill>
                <a:latin typeface="Trebuchet MS"/>
                <a:ea typeface="Trebuchet MS"/>
                <a:cs typeface="Trebuchet MS"/>
                <a:sym typeface="Trebuchet MS"/>
              </a:rPr>
              <a:t>, The Women Advocates Research and Documentation Center monitors and ranks parties’ adherence to gender mandates in law and party governance</a:t>
            </a:r>
          </a:p>
          <a:p>
            <a:pPr indent="-457200" lvl="0" marL="457200" marR="0" rtl="0" algn="l">
              <a:lnSpc>
                <a:spcPct val="100000"/>
              </a:lnSpc>
              <a:spcBef>
                <a:spcPts val="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Score cards can be used to monitor parties’ respect for the rights of women to participate in elections without fear of violence</a:t>
            </a:r>
          </a:p>
          <a:p>
            <a:pPr indent="-457200" lvl="0" marL="457200" marR="0" rtl="0" algn="l">
              <a:lnSpc>
                <a:spcPct val="100000"/>
              </a:lnSpc>
              <a:spcBef>
                <a:spcPts val="0"/>
              </a:spcBef>
              <a:spcAft>
                <a:spcPts val="0"/>
              </a:spcAft>
              <a:buClr>
                <a:srgbClr val="003366"/>
              </a:buClr>
              <a:buFont typeface="Arial"/>
              <a:buNone/>
            </a:pPr>
            <a:r>
              <a:t/>
            </a:r>
            <a:endParaRPr b="0" i="0" sz="2800" u="none" cap="none" strike="noStrike">
              <a:solidFill>
                <a:schemeClr val="dk1"/>
              </a:solidFill>
              <a:latin typeface="Trebuchet MS"/>
              <a:ea typeface="Trebuchet MS"/>
              <a:cs typeface="Trebuchet MS"/>
              <a:sym typeface="Trebuchet MS"/>
            </a:endParaRPr>
          </a:p>
        </p:txBody>
      </p:sp>
      <p:pic>
        <p:nvPicPr>
          <p:cNvPr id="150" name="Shape 15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Strategies to Address VAW-E</a:t>
            </a:r>
          </a:p>
          <a:p>
            <a:pPr indent="0" lvl="0" marL="0" marR="0" rtl="0" algn="ctr">
              <a:lnSpc>
                <a:spcPct val="80000"/>
              </a:lnSpc>
              <a:spcBef>
                <a:spcPts val="0"/>
              </a:spcBef>
              <a:spcAft>
                <a:spcPts val="0"/>
              </a:spcAft>
              <a:buClr>
                <a:srgbClr val="003366"/>
              </a:buClr>
              <a:buSzPct val="25000"/>
              <a:buFont typeface="Trebuchet MS"/>
              <a:buNone/>
            </a:pPr>
            <a:r>
              <a:rPr b="0" i="0" lang="en-US" sz="3500" u="none" cap="none" strike="noStrike">
                <a:solidFill>
                  <a:srgbClr val="B00002"/>
                </a:solidFill>
                <a:latin typeface="Trebuchet MS"/>
                <a:ea typeface="Trebuchet MS"/>
                <a:cs typeface="Trebuchet MS"/>
                <a:sym typeface="Trebuchet MS"/>
              </a:rPr>
              <a:t>Electoral Framework</a:t>
            </a:r>
          </a:p>
        </p:txBody>
      </p:sp>
      <p:sp>
        <p:nvSpPr>
          <p:cNvPr id="157" name="Shape 157"/>
          <p:cNvSpPr txBox="1"/>
          <p:nvPr/>
        </p:nvSpPr>
        <p:spPr>
          <a:xfrm>
            <a:off x="944216" y="14478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1" i="0" lang="en-US" sz="3200" u="none" cap="none" strike="noStrike">
                <a:solidFill>
                  <a:schemeClr val="dk1"/>
                </a:solidFill>
                <a:latin typeface="Trebuchet MS"/>
                <a:ea typeface="Trebuchet MS"/>
                <a:cs typeface="Trebuchet MS"/>
                <a:sym typeface="Trebuchet MS"/>
              </a:rPr>
              <a:t>Electoral framework</a:t>
            </a:r>
            <a:r>
              <a:rPr b="0" i="0" lang="en-US" sz="3200" u="none" cap="none" strike="noStrike">
                <a:solidFill>
                  <a:schemeClr val="dk1"/>
                </a:solidFill>
                <a:latin typeface="Trebuchet MS"/>
                <a:ea typeface="Trebuchet MS"/>
                <a:cs typeface="Trebuchet MS"/>
                <a:sym typeface="Trebuchet MS"/>
              </a:rPr>
              <a:t>: Policies and legislation can be changed or created to prevent and punish VAW-E</a:t>
            </a:r>
          </a:p>
          <a:p>
            <a:pPr indent="-457200" lvl="0" marL="457200" marR="0" rtl="0" algn="l">
              <a:lnSpc>
                <a:spcPct val="100000"/>
              </a:lnSpc>
              <a:spcBef>
                <a:spcPts val="600"/>
              </a:spcBef>
              <a:spcAft>
                <a:spcPts val="0"/>
              </a:spcAft>
              <a:buClr>
                <a:srgbClr val="003366"/>
              </a:buClr>
              <a:buSzPct val="100000"/>
              <a:buFont typeface="Arial"/>
              <a:buChar char="•"/>
            </a:pPr>
            <a:r>
              <a:rPr b="1" i="0" lang="en-US" sz="3200" u="none" cap="none" strike="noStrike">
                <a:solidFill>
                  <a:schemeClr val="dk1"/>
                </a:solidFill>
                <a:latin typeface="Trebuchet MS"/>
                <a:ea typeface="Trebuchet MS"/>
                <a:cs typeface="Trebuchet MS"/>
                <a:sym typeface="Trebuchet MS"/>
              </a:rPr>
              <a:t>Electoral actors</a:t>
            </a:r>
            <a:r>
              <a:rPr b="0" i="0" lang="en-US" sz="3200" u="none" cap="none" strike="noStrike">
                <a:solidFill>
                  <a:schemeClr val="dk1"/>
                </a:solidFill>
                <a:latin typeface="Trebuchet MS"/>
                <a:ea typeface="Trebuchet MS"/>
                <a:cs typeface="Trebuchet MS"/>
                <a:sym typeface="Trebuchet MS"/>
              </a:rPr>
              <a:t>: Action can by taken by election management bodies (EMBs), political parties or candidates and influential political leaders to increase accountability for VAW-E, prevent it or raise awareness about it</a:t>
            </a:r>
          </a:p>
        </p:txBody>
      </p:sp>
      <p:pic>
        <p:nvPicPr>
          <p:cNvPr id="158" name="Shape 158"/>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