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Calibri"/>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701675" y="4416425"/>
            <a:ext cx="5608637" cy="418306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6200" lIns="92425" rIns="92425" tIns="462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701675" y="4416425"/>
            <a:ext cx="5608637" cy="418306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1" lang="en-US" sz="1800" u="none" cap="none" strike="noStrike">
                <a:solidFill>
                  <a:schemeClr val="dk1"/>
                </a:solidFill>
                <a:latin typeface="Arial"/>
                <a:ea typeface="Arial"/>
                <a:cs typeface="Arial"/>
                <a:sym typeface="Arial"/>
              </a:rPr>
              <a:t>This tool was developed by Caroline Hubbard and Claire DeSoi for NDI's Votes Without Violence program and toolkit.</a:t>
            </a:r>
          </a:p>
        </p:txBody>
      </p:sp>
      <p:sp>
        <p:nvSpPr>
          <p:cNvPr id="90" name="Shape 9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8" name="Shape 16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69" name="Shape 16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6" name="Shape 17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7" name="Shape 17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84" name="Shape 18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85" name="Shape 18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92" name="Shape 19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93" name="Shape 19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02" name="Shape 20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03" name="Shape 20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0" name="Shape 21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11" name="Shape 21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8" name="Shape 21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19" name="Shape 21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26" name="Shape 22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27" name="Shape 22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34" name="Shape 23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35" name="Shape 23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42" name="Shape 24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43" name="Shape 24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7" name="Shape 9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98" name="Shape 9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1" name="Shape 25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52" name="Shape 25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9" name="Shape 25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60" name="Shape 26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67" name="Shape 26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68" name="Shape 26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75" name="Shape 27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76" name="Shape 27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85" name="Shape 28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86" name="Shape 28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93" name="Shape 29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94" name="Shape 29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03" name="Shape 30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04" name="Shape 30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12" name="Shape 31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13" name="Shape 31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20" name="Shape 32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21" name="Shape 32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28" name="Shape 32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29" name="Shape 32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7" name="Shape 10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TRAINER NOTE:</a:t>
            </a:r>
            <a:r>
              <a:rPr b="0" i="0" lang="en-US" sz="1800" u="none" cap="none" strike="noStrike">
                <a:solidFill>
                  <a:schemeClr val="dk1"/>
                </a:solidFill>
                <a:latin typeface="Arial"/>
                <a:ea typeface="Arial"/>
                <a:cs typeface="Arial"/>
                <a:sym typeface="Arial"/>
              </a:rPr>
              <a:t> See if people want to define these terms, or go around the room and ask participants to define them as a participatory activity. </a:t>
            </a:r>
          </a:p>
          <a:p>
            <a:pPr indent="0" lvl="0" marL="0" marR="0" rtl="0" algn="l">
              <a:spcBef>
                <a:spcPts val="0"/>
              </a:spcBef>
              <a:spcAft>
                <a:spcPts val="0"/>
              </a:spcAft>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ct val="25000"/>
              <a:buFont typeface="Times New Roman"/>
              <a:buNone/>
            </a:pPr>
            <a:r>
              <a:rPr b="1" i="0" lang="en-US" sz="1800" u="none" cap="none" strike="noStrike">
                <a:solidFill>
                  <a:schemeClr val="dk1"/>
                </a:solidFill>
                <a:latin typeface="Arial"/>
                <a:ea typeface="Arial"/>
                <a:cs typeface="Arial"/>
                <a:sym typeface="Arial"/>
              </a:rPr>
              <a:t>Gender:</a:t>
            </a:r>
            <a:r>
              <a:rPr b="0" i="0" lang="en-US" sz="1800" u="none" cap="none" strike="noStrike">
                <a:solidFill>
                  <a:schemeClr val="dk1"/>
                </a:solidFill>
                <a:latin typeface="Arial"/>
                <a:ea typeface="Arial"/>
                <a:cs typeface="Arial"/>
                <a:sym typeface="Arial"/>
              </a:rPr>
              <a:t> Refers to the socially determined differences between women and men that are learned, changeable over time and have wide variations both within and between cultures.</a:t>
            </a:r>
          </a:p>
          <a:p>
            <a:pPr indent="0" lvl="0" marL="0" marR="0" rtl="0" algn="l">
              <a:spcBef>
                <a:spcPts val="0"/>
              </a:spcBef>
              <a:spcAft>
                <a:spcPts val="0"/>
              </a:spcAft>
              <a:buClr>
                <a:schemeClr val="dk1"/>
              </a:buClr>
              <a:buSzPct val="25000"/>
              <a:buFont typeface="Times New Roman"/>
              <a:buNone/>
            </a:pPr>
            <a:r>
              <a:rPr b="1" i="0" lang="en-US" sz="1800" u="none" cap="none" strike="noStrike">
                <a:solidFill>
                  <a:schemeClr val="dk1"/>
                </a:solidFill>
                <a:latin typeface="Arial"/>
                <a:ea typeface="Arial"/>
                <a:cs typeface="Arial"/>
                <a:sym typeface="Arial"/>
              </a:rPr>
              <a:t>Sex: </a:t>
            </a:r>
            <a:r>
              <a:rPr b="0" i="0" lang="en-US" sz="1800" u="none" cap="none" strike="noStrike">
                <a:solidFill>
                  <a:schemeClr val="dk1"/>
                </a:solidFill>
                <a:latin typeface="Arial"/>
                <a:ea typeface="Arial"/>
                <a:cs typeface="Arial"/>
                <a:sym typeface="Arial"/>
              </a:rPr>
              <a:t>Refers to the biological characteristic that categorize someone as either male or female. These characteristics are generally universal and determined at birth.</a:t>
            </a:r>
          </a:p>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Gender Equality: </a:t>
            </a:r>
            <a:r>
              <a:rPr b="0" i="0" lang="en-US" sz="1800" u="none" cap="none" strike="noStrike">
                <a:solidFill>
                  <a:schemeClr val="dk1"/>
                </a:solidFill>
                <a:latin typeface="Arial"/>
                <a:ea typeface="Arial"/>
                <a:cs typeface="Arial"/>
                <a:sym typeface="Arial"/>
              </a:rPr>
              <a:t>Equality means that women’s and men’s rights, responsibilities and opportunities will not depend on whether they are born male or female.</a:t>
            </a:r>
          </a:p>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Gender Equity: </a:t>
            </a:r>
            <a:r>
              <a:rPr b="0" i="0" lang="en-US" sz="1800" u="none" cap="none" strike="noStrike">
                <a:solidFill>
                  <a:schemeClr val="dk1"/>
                </a:solidFill>
                <a:latin typeface="Arial"/>
                <a:ea typeface="Arial"/>
                <a:cs typeface="Arial"/>
                <a:sym typeface="Arial"/>
              </a:rPr>
              <a:t>Provisions should be made to redress inequality before women can take advantage of the opportunities provided, creating equality of process and outcome. </a:t>
            </a:r>
          </a:p>
          <a:p>
            <a:pPr indent="0" lvl="0" marL="0" marR="0" rtl="0" algn="l">
              <a:spcBef>
                <a:spcPts val="0"/>
              </a:spcBef>
              <a:spcAft>
                <a:spcPts val="0"/>
              </a:spcAft>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08" name="Shape 10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36" name="Shape 33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37" name="Shape 33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46" name="Shape 34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47" name="Shape 34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56" name="Shape 35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57" name="Shape 35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64" name="Shape 36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65" name="Shape 36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74" name="Shape 37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75" name="Shape 37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84" name="Shape 38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85" name="Shape 38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92" name="Shape 39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93" name="Shape 39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00" name="Shape 40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01" name="Shape 40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08" name="Shape 40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09" name="Shape 40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16" name="Shape 41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17" name="Shape 41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6" name="Shape 11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17" name="Shape 11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24" name="Shape 42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25" name="Shape 42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4" name="Shape 12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25" name="Shape 12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2" name="Shape 13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33" name="Shape 13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0" name="Shape 14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41" name="Shape 14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52" name="Shape 15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53" name="Shape 15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0" name="Shape 16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61" name="Shape 16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9" name="Shape 69"/>
        <p:cNvGrpSpPr/>
        <p:nvPr/>
      </p:nvGrpSpPr>
      <p:grpSpPr>
        <a:xfrm>
          <a:off x="0" y="0"/>
          <a:ext cx="0" cy="0"/>
          <a:chOff x="0" y="0"/>
          <a:chExt cx="0" cy="0"/>
        </a:xfrm>
      </p:grpSpPr>
      <p:sp>
        <p:nvSpPr>
          <p:cNvPr id="70" name="Shape 70"/>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1" name="Shape 71"/>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2" name="Shape 72"/>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4" name="Shape 7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5" name="Shape 7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6" name="Shape 76"/>
        <p:cNvGrpSpPr/>
        <p:nvPr/>
      </p:nvGrpSpPr>
      <p:grpSpPr>
        <a:xfrm>
          <a:off x="0" y="0"/>
          <a:ext cx="0" cy="0"/>
          <a:chOff x="0" y="0"/>
          <a:chExt cx="0" cy="0"/>
        </a:xfrm>
      </p:grpSpPr>
      <p:sp>
        <p:nvSpPr>
          <p:cNvPr id="77" name="Shape 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2" name="Shape 82"/>
        <p:cNvGrpSpPr/>
        <p:nvPr/>
      </p:nvGrpSpPr>
      <p:grpSpPr>
        <a:xfrm>
          <a:off x="0" y="0"/>
          <a:ext cx="0" cy="0"/>
          <a:chOff x="0" y="0"/>
          <a:chExt cx="0" cy="0"/>
        </a:xfrm>
      </p:grpSpPr>
      <p:sp>
        <p:nvSpPr>
          <p:cNvPr id="83" name="Shape 83"/>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4" name="Shape 84"/>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6" name="Shape 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7" name="Shape 8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txBox="1"/>
          <p:nvPr>
            <p:ph type="title"/>
          </p:nvPr>
        </p:nvSpPr>
        <p:spPr>
          <a:xfrm>
            <a:off x="311700" y="593366"/>
            <a:ext cx="8520599" cy="763500"/>
          </a:xfrm>
          <a:prstGeom prst="rect">
            <a:avLst/>
          </a:prstGeom>
          <a:noFill/>
          <a:ln>
            <a:noFill/>
          </a:ln>
        </p:spPr>
        <p:txBody>
          <a:bodyPr anchorCtr="0" anchor="t"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311700" y="1536633"/>
            <a:ext cx="8520599" cy="4555199"/>
          </a:xfrm>
          <a:prstGeom prst="rect">
            <a:avLst/>
          </a:prstGeom>
          <a:noFill/>
          <a:ln>
            <a:noFill/>
          </a:ln>
        </p:spPr>
        <p:txBody>
          <a:bodyPr anchorCtr="0" anchor="t" bIns="91425" lIns="91425" rIns="91425" tIns="91425"/>
          <a:lstStyle>
            <a:lvl1pPr indent="-139700" lvl="0" marL="342900" marR="0" rtl="0" algn="l">
              <a:spcBef>
                <a:spcPts val="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8472457" y="6217621"/>
            <a:ext cx="548699" cy="5246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0" name="Shape 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6" name="Shape 3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
        <p:nvSpPr>
          <p:cNvPr id="59" name="Shape 5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0" name="Shape 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2" name="Shape 62"/>
        <p:cNvGrpSpPr/>
        <p:nvPr/>
      </p:nvGrpSpPr>
      <p:grpSpPr>
        <a:xfrm>
          <a:off x="0" y="0"/>
          <a:ext cx="0" cy="0"/>
          <a:chOff x="0" y="0"/>
          <a:chExt cx="0" cy="0"/>
        </a:xfrm>
      </p:grpSpPr>
      <p:sp>
        <p:nvSpPr>
          <p:cNvPr id="63" name="Shape 63"/>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4" name="Shape 6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1.png"/><Relationship Id="rId4" Type="http://schemas.openxmlformats.org/officeDocument/2006/relationships/image" Target="../media/image0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1.png"/><Relationship Id="rId4" Type="http://schemas.openxmlformats.org/officeDocument/2006/relationships/image" Target="../media/image0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1.png"/><Relationship Id="rId4" Type="http://schemas.openxmlformats.org/officeDocument/2006/relationships/image" Target="../media/image0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01.pn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01.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0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0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01.png"/><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01.png"/><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0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01.png"/><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01.png"/><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0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0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0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0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01.png"/><Relationship Id="rId4" Type="http://schemas.openxmlformats.org/officeDocument/2006/relationships/image" Target="../media/image16.jpg"/><Relationship Id="rId5"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png"/><Relationship Id="rId4" Type="http://schemas.openxmlformats.org/officeDocument/2006/relationships/image" Target="../media/image07.jpg"/><Relationship Id="rId5"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ctrTitle"/>
          </p:nvPr>
        </p:nvSpPr>
        <p:spPr>
          <a:xfrm>
            <a:off x="685800" y="2049223"/>
            <a:ext cx="8472054" cy="1040124"/>
          </a:xfrm>
          <a:prstGeom prst="rect">
            <a:avLst/>
          </a:prstGeom>
          <a:noFill/>
          <a:ln>
            <a:noFill/>
          </a:ln>
        </p:spPr>
        <p:txBody>
          <a:bodyPr anchorCtr="0" anchor="ctr" bIns="45700" lIns="91425" rIns="91425" tIns="45700">
            <a:noAutofit/>
          </a:bodyPr>
          <a:lstStyle/>
          <a:p>
            <a:pPr indent="0" lvl="0" marL="0" marR="0" rtl="0" algn="ctr">
              <a:spcBef>
                <a:spcPts val="0"/>
              </a:spcBef>
              <a:buClr>
                <a:srgbClr val="003366"/>
              </a:buClr>
              <a:buSzPct val="25000"/>
              <a:buFont typeface="Trebuchet MS"/>
              <a:buNone/>
            </a:pPr>
            <a:r>
              <a:rPr b="1" i="0" lang="en-US" sz="4400" u="none" cap="none" strike="noStrike">
                <a:solidFill>
                  <a:srgbClr val="003366"/>
                </a:solidFill>
                <a:latin typeface="Trebuchet MS"/>
                <a:ea typeface="Trebuchet MS"/>
                <a:cs typeface="Trebuchet MS"/>
                <a:sym typeface="Trebuchet MS"/>
              </a:rPr>
              <a:t>VIOLENCE AGAINST WOMEN </a:t>
            </a:r>
            <a:br>
              <a:rPr b="1" i="0" lang="en-US" sz="4400" u="none" cap="none" strike="noStrike">
                <a:solidFill>
                  <a:srgbClr val="003366"/>
                </a:solidFill>
                <a:latin typeface="Trebuchet MS"/>
                <a:ea typeface="Trebuchet MS"/>
                <a:cs typeface="Trebuchet MS"/>
                <a:sym typeface="Trebuchet MS"/>
              </a:rPr>
            </a:br>
            <a:r>
              <a:rPr b="1" i="0" lang="en-US" sz="4400" u="none" cap="none" strike="noStrike">
                <a:solidFill>
                  <a:srgbClr val="003366"/>
                </a:solidFill>
                <a:latin typeface="Trebuchet MS"/>
                <a:ea typeface="Trebuchet MS"/>
                <a:cs typeface="Trebuchet MS"/>
                <a:sym typeface="Trebuchet MS"/>
              </a:rPr>
              <a:t>IN ELECTIONS</a:t>
            </a:r>
            <a:br>
              <a:rPr b="1" i="0" lang="en-US" sz="4400" u="none" cap="none" strike="noStrike">
                <a:solidFill>
                  <a:srgbClr val="003366"/>
                </a:solidFill>
                <a:latin typeface="Trebuchet MS"/>
                <a:ea typeface="Trebuchet MS"/>
                <a:cs typeface="Trebuchet MS"/>
                <a:sym typeface="Trebuchet MS"/>
              </a:rPr>
            </a:br>
            <a:r>
              <a:rPr b="1" i="1" lang="en-US" sz="3600" u="none" cap="none" strike="noStrike">
                <a:solidFill>
                  <a:srgbClr val="C9000F"/>
                </a:solidFill>
                <a:latin typeface="Trebuchet MS"/>
                <a:ea typeface="Trebuchet MS"/>
                <a:cs typeface="Trebuchet MS"/>
                <a:sym typeface="Trebuchet MS"/>
              </a:rPr>
              <a:t>On Election Day</a:t>
            </a:r>
          </a:p>
        </p:txBody>
      </p:sp>
      <p:sp>
        <p:nvSpPr>
          <p:cNvPr id="93" name="Shape 93"/>
          <p:cNvSpPr txBox="1"/>
          <p:nvPr/>
        </p:nvSpPr>
        <p:spPr>
          <a:xfrm>
            <a:off x="775854" y="3692210"/>
            <a:ext cx="8381999" cy="498788"/>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Gender, Women and Democracy, NDI</a:t>
            </a:r>
          </a:p>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2016</a:t>
            </a:r>
          </a:p>
        </p:txBody>
      </p:sp>
      <p:pic>
        <p:nvPicPr>
          <p:cNvPr id="94" name="Shape 94"/>
          <p:cNvPicPr preferRelativeResize="0"/>
          <p:nvPr/>
        </p:nvPicPr>
        <p:blipFill rotWithShape="1">
          <a:blip r:embed="rId3">
            <a:alphaModFix/>
          </a:blip>
          <a:srcRect b="0" l="0" r="0" t="0"/>
          <a:stretch/>
        </p:blipFill>
        <p:spPr>
          <a:xfrm>
            <a:off x="6262255" y="5314200"/>
            <a:ext cx="2616500" cy="140322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(VAW-E): </a:t>
            </a:r>
            <a:r>
              <a:rPr b="0" i="0" lang="en-US" sz="3600" u="none" cap="none" strike="noStrike">
                <a:solidFill>
                  <a:srgbClr val="C9000F"/>
                </a:solidFill>
                <a:latin typeface="Trebuchet MS"/>
                <a:ea typeface="Trebuchet MS"/>
                <a:cs typeface="Trebuchet MS"/>
                <a:sym typeface="Trebuchet MS"/>
              </a:rPr>
              <a:t>The Role Of Observers</a:t>
            </a:r>
          </a:p>
        </p:txBody>
      </p:sp>
      <p:sp>
        <p:nvSpPr>
          <p:cNvPr id="172" name="Shape 172"/>
          <p:cNvSpPr txBox="1"/>
          <p:nvPr/>
        </p:nvSpPr>
        <p:spPr>
          <a:xfrm>
            <a:off x="914400" y="14478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1" i="0" lang="en-US" sz="2800" u="none" cap="none" strike="noStrike">
                <a:solidFill>
                  <a:srgbClr val="C00000"/>
                </a:solidFill>
                <a:latin typeface="Trebuchet MS"/>
                <a:ea typeface="Trebuchet MS"/>
                <a:cs typeface="Trebuchet MS"/>
                <a:sym typeface="Trebuchet MS"/>
              </a:rPr>
              <a:t>Election observing organizations</a:t>
            </a:r>
            <a:r>
              <a:rPr b="0" i="0" lang="en-US" sz="2800" u="none" cap="none" strike="noStrike">
                <a:solidFill>
                  <a:schemeClr val="dk1"/>
                </a:solidFill>
                <a:latin typeface="Trebuchet MS"/>
                <a:ea typeface="Trebuchet MS"/>
                <a:cs typeface="Trebuchet MS"/>
                <a:sym typeface="Trebuchet MS"/>
              </a:rPr>
              <a:t> can make VAW-E visible so that it can be addressed in the short-term, and solutions can be identified in the long-term</a:t>
            </a:r>
          </a:p>
          <a:p>
            <a:pPr indent="-342900" lvl="0" marL="342900" marR="0" rtl="0" algn="l">
              <a:lnSpc>
                <a:spcPct val="100000"/>
              </a:lnSpc>
              <a:spcBef>
                <a:spcPts val="560"/>
              </a:spcBef>
              <a:spcAft>
                <a:spcPts val="0"/>
              </a:spcAft>
              <a:buClr>
                <a:schemeClr val="dk1"/>
              </a:buClr>
              <a:buSzPct val="100000"/>
              <a:buFont typeface="Trebuchet MS"/>
              <a:buChar char="•"/>
            </a:pPr>
            <a:r>
              <a:rPr b="0" i="0" lang="en-US" sz="2800" u="none" cap="none" strike="noStrike">
                <a:solidFill>
                  <a:schemeClr val="dk1"/>
                </a:solidFill>
                <a:latin typeface="Trebuchet MS"/>
                <a:ea typeface="Trebuchet MS"/>
                <a:cs typeface="Trebuchet MS"/>
                <a:sym typeface="Trebuchet MS"/>
              </a:rPr>
              <a:t>Monitoring violence throughout the electoral period can also be a way to mitigate violence by raising awareness, facilitating response to violence and potentially increasing the security and/or perceived security of an election</a:t>
            </a:r>
          </a:p>
        </p:txBody>
      </p:sp>
      <p:pic>
        <p:nvPicPr>
          <p:cNvPr id="173" name="Shape 173"/>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180" name="Shape 180"/>
          <p:cNvSpPr txBox="1"/>
          <p:nvPr/>
        </p:nvSpPr>
        <p:spPr>
          <a:xfrm>
            <a:off x="914400" y="14478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000" u="none" cap="none" strike="noStrike">
                <a:solidFill>
                  <a:srgbClr val="000000"/>
                </a:solidFill>
                <a:latin typeface="Trebuchet MS"/>
                <a:ea typeface="Trebuchet MS"/>
                <a:cs typeface="Trebuchet MS"/>
                <a:sym typeface="Trebuchet MS"/>
              </a:rPr>
              <a:t>Although men and women may be victims of electoral violence, such as murder, harassment and coercion, traditional definitions do not capture additional acts and threats perpetrated against women because they are </a:t>
            </a:r>
            <a:r>
              <a:rPr b="0" i="1" lang="en-US" sz="3000" u="none" cap="none" strike="noStrike">
                <a:solidFill>
                  <a:srgbClr val="C00000"/>
                </a:solidFill>
                <a:latin typeface="Trebuchet MS"/>
                <a:ea typeface="Trebuchet MS"/>
                <a:cs typeface="Trebuchet MS"/>
                <a:sym typeface="Trebuchet MS"/>
              </a:rPr>
              <a:t>women. </a:t>
            </a:r>
          </a:p>
          <a:p>
            <a:pPr indent="-342900" lvl="0" marL="342900" marR="0" rtl="0" algn="l">
              <a:lnSpc>
                <a:spcPct val="100000"/>
              </a:lnSpc>
              <a:spcBef>
                <a:spcPts val="560"/>
              </a:spcBef>
              <a:spcAft>
                <a:spcPts val="0"/>
              </a:spcAft>
              <a:buClr>
                <a:schemeClr val="dk1"/>
              </a:buClr>
              <a:buSzPct val="100000"/>
              <a:buFont typeface="Arial"/>
              <a:buChar char="•"/>
            </a:pPr>
            <a:r>
              <a:rPr b="1" i="0" lang="en-US" sz="3000" u="none" cap="none" strike="noStrike">
                <a:solidFill>
                  <a:srgbClr val="C00000"/>
                </a:solidFill>
                <a:latin typeface="Trebuchet MS"/>
                <a:ea typeface="Trebuchet MS"/>
                <a:cs typeface="Trebuchet MS"/>
                <a:sym typeface="Trebuchet MS"/>
              </a:rPr>
              <a:t>Gender norms</a:t>
            </a:r>
            <a:r>
              <a:rPr b="0" i="0" lang="en-US" sz="3000" u="none" cap="none" strike="noStrike">
                <a:solidFill>
                  <a:srgbClr val="000000"/>
                </a:solidFill>
                <a:latin typeface="Trebuchet MS"/>
                <a:ea typeface="Trebuchet MS"/>
                <a:cs typeface="Trebuchet MS"/>
                <a:sym typeface="Trebuchet MS"/>
              </a:rPr>
              <a:t> shape </a:t>
            </a:r>
            <a:r>
              <a:rPr b="0" i="1" lang="en-US" sz="3000" u="none" cap="none" strike="noStrike">
                <a:solidFill>
                  <a:srgbClr val="C00000"/>
                </a:solidFill>
                <a:latin typeface="Trebuchet MS"/>
                <a:ea typeface="Trebuchet MS"/>
                <a:cs typeface="Trebuchet MS"/>
                <a:sym typeface="Trebuchet MS"/>
              </a:rPr>
              <a:t>how</a:t>
            </a:r>
            <a:r>
              <a:rPr b="0" i="0" lang="en-US" sz="3000" u="none" cap="none" strike="noStrike">
                <a:solidFill>
                  <a:srgbClr val="C00000"/>
                </a:solidFill>
                <a:latin typeface="Trebuchet MS"/>
                <a:ea typeface="Trebuchet MS"/>
                <a:cs typeface="Trebuchet MS"/>
                <a:sym typeface="Trebuchet MS"/>
              </a:rPr>
              <a:t> </a:t>
            </a:r>
            <a:r>
              <a:rPr b="0" i="0" lang="en-US" sz="3000" u="none" cap="none" strike="noStrike">
                <a:solidFill>
                  <a:srgbClr val="000000"/>
                </a:solidFill>
                <a:latin typeface="Trebuchet MS"/>
                <a:ea typeface="Trebuchet MS"/>
                <a:cs typeface="Trebuchet MS"/>
                <a:sym typeface="Trebuchet MS"/>
              </a:rPr>
              <a:t>and </a:t>
            </a:r>
            <a:r>
              <a:rPr b="0" i="1" lang="en-US" sz="3000" u="none" cap="none" strike="noStrike">
                <a:solidFill>
                  <a:srgbClr val="C00000"/>
                </a:solidFill>
                <a:latin typeface="Trebuchet MS"/>
                <a:ea typeface="Trebuchet MS"/>
                <a:cs typeface="Trebuchet MS"/>
                <a:sym typeface="Trebuchet MS"/>
              </a:rPr>
              <a:t>why</a:t>
            </a:r>
            <a:r>
              <a:rPr b="0" i="0" lang="en-US" sz="3000" u="none" cap="none" strike="noStrike">
                <a:solidFill>
                  <a:srgbClr val="C00000"/>
                </a:solidFill>
                <a:latin typeface="Trebuchet MS"/>
                <a:ea typeface="Trebuchet MS"/>
                <a:cs typeface="Trebuchet MS"/>
                <a:sym typeface="Trebuchet MS"/>
              </a:rPr>
              <a:t> </a:t>
            </a:r>
            <a:r>
              <a:rPr b="0" i="0" lang="en-US" sz="3000" u="none" cap="none" strike="noStrike">
                <a:solidFill>
                  <a:srgbClr val="000000"/>
                </a:solidFill>
                <a:latin typeface="Trebuchet MS"/>
                <a:ea typeface="Trebuchet MS"/>
                <a:cs typeface="Trebuchet MS"/>
                <a:sym typeface="Trebuchet MS"/>
              </a:rPr>
              <a:t>women are subject to electoral violence, as well as what types of acts are pursued to curtail or influence their participation.</a:t>
            </a:r>
          </a:p>
        </p:txBody>
      </p:sp>
      <p:pic>
        <p:nvPicPr>
          <p:cNvPr id="181" name="Shape 18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188" name="Shape 188"/>
          <p:cNvSpPr txBox="1"/>
          <p:nvPr/>
        </p:nvSpPr>
        <p:spPr>
          <a:xfrm>
            <a:off x="914400" y="1981200"/>
            <a:ext cx="8001000" cy="5029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3366"/>
              </a:buClr>
              <a:buSzPct val="25000"/>
              <a:buFont typeface="Trebuchet MS"/>
              <a:buNone/>
            </a:pPr>
            <a:r>
              <a:rPr b="0" i="1" lang="en-US" sz="3600" u="none" cap="none" strike="noStrike">
                <a:solidFill>
                  <a:srgbClr val="C00000"/>
                </a:solidFill>
                <a:latin typeface="Trebuchet MS"/>
                <a:ea typeface="Trebuchet MS"/>
                <a:cs typeface="Trebuchet MS"/>
                <a:sym typeface="Trebuchet MS"/>
              </a:rPr>
              <a:t>Gender</a:t>
            </a:r>
            <a:r>
              <a:rPr b="0" i="0" lang="en-US" sz="3600" u="none" cap="none" strike="noStrike">
                <a:solidFill>
                  <a:srgbClr val="C00000"/>
                </a:solidFill>
                <a:latin typeface="Trebuchet MS"/>
                <a:ea typeface="Trebuchet MS"/>
                <a:cs typeface="Trebuchet MS"/>
                <a:sym typeface="Trebuchet MS"/>
              </a:rPr>
              <a:t> </a:t>
            </a:r>
            <a:r>
              <a:rPr b="0" i="0" lang="en-US" sz="3600" u="none" cap="none" strike="noStrike">
                <a:solidFill>
                  <a:schemeClr val="dk1"/>
                </a:solidFill>
                <a:latin typeface="Trebuchet MS"/>
                <a:ea typeface="Trebuchet MS"/>
                <a:cs typeface="Trebuchet MS"/>
                <a:sym typeface="Trebuchet MS"/>
              </a:rPr>
              <a:t>refers to the socially determined differences between women and men that are learned, changeable over time and have wide variations  both within and between cultures.</a:t>
            </a:r>
          </a:p>
        </p:txBody>
      </p:sp>
      <p:pic>
        <p:nvPicPr>
          <p:cNvPr id="189" name="Shape 18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196" name="Shape 196"/>
          <p:cNvSpPr txBox="1"/>
          <p:nvPr/>
        </p:nvSpPr>
        <p:spPr>
          <a:xfrm>
            <a:off x="914400" y="1600200"/>
            <a:ext cx="4190999"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rgbClr val="000000"/>
                </a:solidFill>
                <a:latin typeface="Trebuchet MS"/>
                <a:ea typeface="Trebuchet MS"/>
                <a:cs typeface="Trebuchet MS"/>
                <a:sym typeface="Trebuchet MS"/>
              </a:rPr>
              <a:t>Non-gender motivated electoral violence can still have a disproportionately high impact on women because of their subordinate status in society and their increased vulnerability</a:t>
            </a:r>
          </a:p>
        </p:txBody>
      </p:sp>
      <p:pic>
        <p:nvPicPr>
          <p:cNvPr id="197" name="Shape 19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Women voting with child.jpg" id="198" name="Shape 198"/>
          <p:cNvPicPr preferRelativeResize="0"/>
          <p:nvPr/>
        </p:nvPicPr>
        <p:blipFill rotWithShape="1">
          <a:blip r:embed="rId4">
            <a:alphaModFix/>
          </a:blip>
          <a:srcRect b="0" l="0" r="0" t="0"/>
          <a:stretch/>
        </p:blipFill>
        <p:spPr>
          <a:xfrm>
            <a:off x="5486400" y="1635326"/>
            <a:ext cx="2743199" cy="3927272"/>
          </a:xfrm>
          <a:prstGeom prst="rect">
            <a:avLst/>
          </a:prstGeom>
          <a:noFill/>
          <a:ln>
            <a:noFill/>
          </a:ln>
        </p:spPr>
      </p:pic>
      <p:sp>
        <p:nvSpPr>
          <p:cNvPr id="199" name="Shape 199"/>
          <p:cNvSpPr txBox="1"/>
          <p:nvPr/>
        </p:nvSpPr>
        <p:spPr>
          <a:xfrm>
            <a:off x="5486400" y="57150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Versus Other Electoral Violence</a:t>
            </a:r>
          </a:p>
        </p:txBody>
      </p:sp>
      <p:sp>
        <p:nvSpPr>
          <p:cNvPr id="206" name="Shape 206"/>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Trebuchet MS"/>
                <a:ea typeface="Trebuchet MS"/>
                <a:cs typeface="Trebuchet MS"/>
                <a:sym typeface="Trebuchet MS"/>
              </a:rPr>
              <a:t>Though men and women were both victims during Cote d’Ivoire’s 2010/11 post-election violence, research by the Organisation des Femmes Actives de Cote d’Ivoire (OFACI) revealed women were often the first victims of party reprisals because they could not escape as easily as men </a:t>
            </a:r>
          </a:p>
          <a:p>
            <a:pPr indent="-457200" lvl="0" marL="4572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Trebuchet MS"/>
                <a:ea typeface="Trebuchet MS"/>
                <a:cs typeface="Trebuchet MS"/>
                <a:sym typeface="Trebuchet MS"/>
              </a:rPr>
              <a:t>Women were home caring for children and thus more likely to be present to be victimized; they also had more difficulty escaping quickly with children</a:t>
            </a:r>
          </a:p>
        </p:txBody>
      </p:sp>
      <p:pic>
        <p:nvPicPr>
          <p:cNvPr id="207" name="Shape 20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Versus Other Electoral Violence</a:t>
            </a:r>
          </a:p>
        </p:txBody>
      </p:sp>
      <p:sp>
        <p:nvSpPr>
          <p:cNvPr id="214" name="Shape 214"/>
          <p:cNvSpPr txBox="1"/>
          <p:nvPr/>
        </p:nvSpPr>
        <p:spPr>
          <a:xfrm>
            <a:off x="914400" y="2057400"/>
            <a:ext cx="8001000" cy="464819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chemeClr val="dk1"/>
              </a:buClr>
              <a:buSzPct val="25000"/>
              <a:buFont typeface="Trebuchet MS"/>
              <a:buNone/>
            </a:pPr>
            <a:r>
              <a:rPr b="0" i="1" lang="en-US" sz="3000" u="none" cap="none" strike="noStrike">
                <a:solidFill>
                  <a:schemeClr val="dk1"/>
                </a:solidFill>
                <a:latin typeface="Trebuchet MS"/>
                <a:ea typeface="Trebuchet MS"/>
                <a:cs typeface="Trebuchet MS"/>
                <a:sym typeface="Trebuchet MS"/>
              </a:rPr>
              <a:t>“….I was coming home from demonstration with other women, they stopped us…Some ran away but since I had a child, they caught me…We were a group but because of my daughter I could not run…They threw my child, tore my clothes…”</a:t>
            </a:r>
          </a:p>
          <a:p>
            <a:pPr indent="0" lvl="0" marL="0" marR="0" rtl="0" algn="ctr">
              <a:lnSpc>
                <a:spcPct val="100000"/>
              </a:lnSpc>
              <a:spcBef>
                <a:spcPts val="560"/>
              </a:spcBef>
              <a:spcAft>
                <a:spcPts val="0"/>
              </a:spcAft>
              <a:buClr>
                <a:schemeClr val="dk1"/>
              </a:buClr>
              <a:buFont typeface="Arial"/>
              <a:buNone/>
            </a:pPr>
            <a:r>
              <a:t/>
            </a:r>
            <a:endParaRPr b="0" i="1" sz="3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560"/>
              </a:spcBef>
              <a:spcAft>
                <a:spcPts val="0"/>
              </a:spcAft>
              <a:buClr>
                <a:srgbClr val="FF0000"/>
              </a:buClr>
              <a:buSzPct val="25000"/>
              <a:buFont typeface="Trebuchet MS"/>
              <a:buNone/>
            </a:pPr>
            <a:r>
              <a:rPr b="0" i="0" lang="en-US" sz="2000" u="none" cap="none" strike="noStrike">
                <a:solidFill>
                  <a:srgbClr val="C00000"/>
                </a:solidFill>
                <a:latin typeface="Trebuchet MS"/>
                <a:ea typeface="Trebuchet MS"/>
                <a:cs typeface="Trebuchet MS"/>
                <a:sym typeface="Trebuchet MS"/>
              </a:rPr>
              <a:t>Testimony of a 23 year old Woman in Cote d’Ivoire - OFACI</a:t>
            </a:r>
          </a:p>
          <a:p>
            <a:pPr indent="-457200" lvl="0" marL="457200" marR="0" rtl="0" algn="ctr">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p:txBody>
      </p:sp>
      <p:pic>
        <p:nvPicPr>
          <p:cNvPr id="215" name="Shape 21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Versus Other Electoral Violence</a:t>
            </a:r>
          </a:p>
        </p:txBody>
      </p:sp>
      <p:sp>
        <p:nvSpPr>
          <p:cNvPr id="222" name="Shape 222"/>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Unlike men, women are more likely to experience </a:t>
            </a:r>
            <a:r>
              <a:rPr b="0" i="0" lang="en-US" sz="2300" u="none" cap="none" strike="noStrike">
                <a:solidFill>
                  <a:srgbClr val="C00000"/>
                </a:solidFill>
                <a:latin typeface="Trebuchet MS"/>
                <a:ea typeface="Trebuchet MS"/>
                <a:cs typeface="Trebuchet MS"/>
                <a:sym typeface="Trebuchet MS"/>
              </a:rPr>
              <a:t>familial</a:t>
            </a:r>
            <a:r>
              <a:rPr b="0" i="0" lang="en-US" sz="2300" u="none" cap="none" strike="noStrike">
                <a:solidFill>
                  <a:srgbClr val="003366"/>
                </a:solidFill>
                <a:latin typeface="Trebuchet MS"/>
                <a:ea typeface="Trebuchet MS"/>
                <a:cs typeface="Trebuchet MS"/>
                <a:sym typeface="Trebuchet MS"/>
              </a:rPr>
              <a:t> </a:t>
            </a:r>
            <a:r>
              <a:rPr b="0" i="0" lang="en-US" sz="2300" u="none" cap="none" strike="noStrike">
                <a:solidFill>
                  <a:schemeClr val="dk1"/>
                </a:solidFill>
                <a:latin typeface="Trebuchet MS"/>
                <a:ea typeface="Trebuchet MS"/>
                <a:cs typeface="Trebuchet MS"/>
                <a:sym typeface="Trebuchet MS"/>
              </a:rPr>
              <a:t>or social intimidation in the </a:t>
            </a:r>
            <a:r>
              <a:rPr b="0" i="0" lang="en-US" sz="2300" u="none" cap="none" strike="noStrike">
                <a:solidFill>
                  <a:srgbClr val="C00000"/>
                </a:solidFill>
                <a:latin typeface="Trebuchet MS"/>
                <a:ea typeface="Trebuchet MS"/>
                <a:cs typeface="Trebuchet MS"/>
                <a:sym typeface="Trebuchet MS"/>
              </a:rPr>
              <a:t>private sphere </a:t>
            </a:r>
            <a:r>
              <a:rPr b="0" i="0" lang="en-US" sz="2300" u="none" cap="none" strike="noStrike">
                <a:solidFill>
                  <a:schemeClr val="dk1"/>
                </a:solidFill>
                <a:latin typeface="Trebuchet MS"/>
                <a:ea typeface="Trebuchet MS"/>
                <a:cs typeface="Trebuchet MS"/>
                <a:sym typeface="Trebuchet MS"/>
              </a:rPr>
              <a:t>and violence and intimidation from members and leaders of their </a:t>
            </a:r>
            <a:r>
              <a:rPr b="0" i="0" lang="en-US" sz="2300" u="none" cap="none" strike="noStrike">
                <a:solidFill>
                  <a:srgbClr val="C00000"/>
                </a:solidFill>
                <a:latin typeface="Trebuchet MS"/>
                <a:ea typeface="Trebuchet MS"/>
                <a:cs typeface="Trebuchet MS"/>
                <a:sym typeface="Trebuchet MS"/>
              </a:rPr>
              <a:t>own political party</a:t>
            </a:r>
            <a:r>
              <a:rPr b="0" i="0" lang="en-US" sz="2300" u="none" cap="none" strike="noStrike">
                <a:solidFill>
                  <a:srgbClr val="000000"/>
                </a:solidFill>
                <a:latin typeface="Trebuchet MS"/>
                <a:ea typeface="Trebuchet MS"/>
                <a:cs typeface="Trebuchet MS"/>
                <a:sym typeface="Trebuchet MS"/>
              </a:rPr>
              <a:t>.</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They are more often victims of sexual violence.</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They are more vulnerable to non-physical harassment and intimidation than men.</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 goal of  such violence is directly</a:t>
            </a:r>
            <a:r>
              <a:rPr b="0" i="0" lang="en-US" sz="2300" u="none" cap="none" strike="noStrike">
                <a:solidFill>
                  <a:srgbClr val="003366"/>
                </a:solidFill>
                <a:latin typeface="Trebuchet MS"/>
                <a:ea typeface="Trebuchet MS"/>
                <a:cs typeface="Trebuchet MS"/>
                <a:sym typeface="Trebuchet MS"/>
              </a:rPr>
              <a:t> </a:t>
            </a:r>
            <a:r>
              <a:rPr b="0" i="0" lang="en-US" sz="2300" u="none" cap="none" strike="noStrike">
                <a:solidFill>
                  <a:srgbClr val="C00000"/>
                </a:solidFill>
                <a:latin typeface="Trebuchet MS"/>
                <a:ea typeface="Trebuchet MS"/>
                <a:cs typeface="Trebuchet MS"/>
                <a:sym typeface="Trebuchet MS"/>
              </a:rPr>
              <a:t>aimed at upholding gender norms </a:t>
            </a:r>
            <a:r>
              <a:rPr b="0" i="0" lang="en-US" sz="2300" u="none" cap="none" strike="noStrike">
                <a:solidFill>
                  <a:schemeClr val="dk1"/>
                </a:solidFill>
                <a:latin typeface="Trebuchet MS"/>
                <a:ea typeface="Trebuchet MS"/>
                <a:cs typeface="Trebuchet MS"/>
                <a:sym typeface="Trebuchet MS"/>
              </a:rPr>
              <a:t>and traditional female roles, dissuading women from participation in political processes.</a:t>
            </a:r>
            <a:r>
              <a:rPr b="0" i="0" lang="en-US" sz="2300" u="none" cap="none" strike="sngStrike">
                <a:solidFill>
                  <a:schemeClr val="dk1"/>
                </a:solidFill>
                <a:latin typeface="Trebuchet MS"/>
                <a:ea typeface="Trebuchet MS"/>
                <a:cs typeface="Trebuchet MS"/>
                <a:sym typeface="Trebuchet MS"/>
              </a:rPr>
              <a:t> </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Women are more often victims than perpetrators of such violence.</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 violence done to women is less “visible”/less often viewed as violence or as political. </a:t>
            </a:r>
          </a:p>
        </p:txBody>
      </p:sp>
      <p:pic>
        <p:nvPicPr>
          <p:cNvPr id="223" name="Shape 223"/>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Root Causes Of Violence Against Women in Elections</a:t>
            </a:r>
          </a:p>
        </p:txBody>
      </p:sp>
      <p:sp>
        <p:nvSpPr>
          <p:cNvPr id="230" name="Shape 230"/>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Culture of violence: political or other</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Opposition to women’s leadership </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Discriminatory and patriarchal structures and attitudes</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Absence of supportive administrative and judicial structures—inadequate rule of law and governance institutions </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Non-criminalization of violence against women/culture of impunity</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Subordinate status and increased vulnerability of women</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Intersection of inequalities and marginalization</a:t>
            </a:r>
          </a:p>
        </p:txBody>
      </p:sp>
      <p:pic>
        <p:nvPicPr>
          <p:cNvPr id="231" name="Shape 23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9000F"/>
                </a:solidFill>
                <a:latin typeface="Trebuchet MS"/>
                <a:ea typeface="Trebuchet MS"/>
                <a:cs typeface="Trebuchet MS"/>
                <a:sym typeface="Trebuchet MS"/>
              </a:rPr>
              <a:t>Categories</a:t>
            </a:r>
          </a:p>
        </p:txBody>
      </p:sp>
      <p:sp>
        <p:nvSpPr>
          <p:cNvPr id="238" name="Shape 238"/>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VAW-E can occur in a variety of ways, perpetrated by different types of actors throughout the electoral cycle.</a:t>
            </a:r>
          </a:p>
          <a:p>
            <a:pPr indent="-457200" lvl="0" marL="457200" marR="0" rtl="0" algn="l">
              <a:lnSpc>
                <a:spcPct val="100000"/>
              </a:lnSpc>
              <a:spcBef>
                <a:spcPts val="58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Instances range from harassment to murder. </a:t>
            </a:r>
          </a:p>
          <a:p>
            <a:pPr indent="-457200" lvl="0" marL="457200" marR="0" rtl="0" algn="l">
              <a:lnSpc>
                <a:spcPct val="100000"/>
              </a:lnSpc>
              <a:spcBef>
                <a:spcPts val="58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It targets </a:t>
            </a:r>
            <a:r>
              <a:rPr b="1" i="0" lang="en-US" sz="2800" u="none" cap="none" strike="noStrike">
                <a:solidFill>
                  <a:srgbClr val="C00000"/>
                </a:solidFill>
                <a:latin typeface="Trebuchet MS"/>
                <a:ea typeface="Trebuchet MS"/>
                <a:cs typeface="Trebuchet MS"/>
                <a:sym typeface="Trebuchet MS"/>
              </a:rPr>
              <a:t>activists, voters, candidates, election administrators</a:t>
            </a:r>
            <a:r>
              <a:rPr b="1" i="0" lang="en-US" sz="2800" u="none" cap="none" strike="noStrike">
                <a:solidFill>
                  <a:srgbClr val="FF0000"/>
                </a:solidFill>
                <a:latin typeface="Trebuchet MS"/>
                <a:ea typeface="Trebuchet MS"/>
                <a:cs typeface="Trebuchet MS"/>
                <a:sym typeface="Trebuchet MS"/>
              </a:rPr>
              <a:t> </a:t>
            </a:r>
            <a:r>
              <a:rPr b="0" i="0" lang="en-US" sz="2800" u="none" cap="none" strike="noStrike">
                <a:solidFill>
                  <a:srgbClr val="1F2123"/>
                </a:solidFill>
                <a:latin typeface="Trebuchet MS"/>
                <a:ea typeface="Trebuchet MS"/>
                <a:cs typeface="Trebuchet MS"/>
                <a:sym typeface="Trebuchet MS"/>
              </a:rPr>
              <a:t>and</a:t>
            </a:r>
            <a:r>
              <a:rPr b="1" i="0" lang="en-US" sz="2800" u="none" cap="none" strike="noStrike">
                <a:solidFill>
                  <a:srgbClr val="1F2123"/>
                </a:solidFill>
                <a:latin typeface="Trebuchet MS"/>
                <a:ea typeface="Trebuchet MS"/>
                <a:cs typeface="Trebuchet MS"/>
                <a:sym typeface="Trebuchet MS"/>
              </a:rPr>
              <a:t> </a:t>
            </a:r>
            <a:r>
              <a:rPr b="1" i="0" lang="en-US" sz="2800" u="none" cap="none" strike="noStrike">
                <a:solidFill>
                  <a:srgbClr val="C00000"/>
                </a:solidFill>
                <a:latin typeface="Trebuchet MS"/>
                <a:ea typeface="Trebuchet MS"/>
                <a:cs typeface="Trebuchet MS"/>
                <a:sym typeface="Trebuchet MS"/>
              </a:rPr>
              <a:t>elected women.</a:t>
            </a:r>
          </a:p>
          <a:p>
            <a:pPr indent="-457200" lvl="0" marL="457200" marR="0" rtl="0" algn="l">
              <a:lnSpc>
                <a:spcPct val="100000"/>
              </a:lnSpc>
              <a:spcBef>
                <a:spcPts val="58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It falls into 5 categories: </a:t>
            </a:r>
            <a:r>
              <a:rPr b="1" i="0" lang="en-US" sz="2800" u="none" cap="none" strike="noStrike">
                <a:solidFill>
                  <a:srgbClr val="C00000"/>
                </a:solidFill>
                <a:latin typeface="Trebuchet MS"/>
                <a:ea typeface="Trebuchet MS"/>
                <a:cs typeface="Trebuchet MS"/>
                <a:sym typeface="Trebuchet MS"/>
              </a:rPr>
              <a:t>physical, sexual, psychological, threats and coercion, and economic.</a:t>
            </a:r>
          </a:p>
          <a:p>
            <a:pPr indent="-457200" lvl="0" marL="457200" marR="0" rtl="0" algn="l">
              <a:lnSpc>
                <a:spcPct val="100000"/>
              </a:lnSpc>
              <a:spcBef>
                <a:spcPts val="58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Examples vary by country.</a:t>
            </a:r>
          </a:p>
        </p:txBody>
      </p:sp>
      <p:pic>
        <p:nvPicPr>
          <p:cNvPr id="239" name="Shape 23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9000F"/>
                </a:solidFill>
                <a:latin typeface="Trebuchet MS"/>
                <a:ea typeface="Trebuchet MS"/>
                <a:cs typeface="Trebuchet MS"/>
                <a:sym typeface="Trebuchet MS"/>
              </a:rPr>
              <a:t>Categories</a:t>
            </a:r>
          </a:p>
        </p:txBody>
      </p:sp>
      <p:sp>
        <p:nvSpPr>
          <p:cNvPr id="246" name="Shape 246"/>
          <p:cNvSpPr txBox="1"/>
          <p:nvPr/>
        </p:nvSpPr>
        <p:spPr>
          <a:xfrm>
            <a:off x="914400" y="1828800"/>
            <a:ext cx="4343400" cy="4648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1900" u="none" cap="none" strike="noStrike">
                <a:solidFill>
                  <a:srgbClr val="1F2123"/>
                </a:solidFill>
                <a:latin typeface="Trebuchet MS"/>
                <a:ea typeface="Trebuchet MS"/>
                <a:cs typeface="Trebuchet MS"/>
                <a:sym typeface="Trebuchet MS"/>
              </a:rPr>
              <a:t>It is important to identify the specific types of violence that might occur in a particular context or country</a:t>
            </a:r>
          </a:p>
          <a:p>
            <a:pPr indent="-457200" lvl="0" marL="457200" marR="0" rtl="0" algn="l">
              <a:lnSpc>
                <a:spcPct val="100000"/>
              </a:lnSpc>
              <a:spcBef>
                <a:spcPts val="440"/>
              </a:spcBef>
              <a:spcAft>
                <a:spcPts val="0"/>
              </a:spcAft>
              <a:buClr>
                <a:srgbClr val="003366"/>
              </a:buClr>
              <a:buSzPct val="100000"/>
              <a:buFont typeface="Arial"/>
              <a:buChar char="•"/>
            </a:pPr>
            <a:r>
              <a:rPr b="0" i="0" lang="en-US" sz="1900" u="none" cap="none" strike="noStrike">
                <a:solidFill>
                  <a:srgbClr val="1F2123"/>
                </a:solidFill>
                <a:latin typeface="Trebuchet MS"/>
                <a:ea typeface="Trebuchet MS"/>
                <a:cs typeface="Trebuchet MS"/>
                <a:sym typeface="Trebuchet MS"/>
              </a:rPr>
              <a:t>In </a:t>
            </a:r>
            <a:r>
              <a:rPr b="1" i="0" lang="en-US" sz="1900" u="none" cap="none" strike="noStrike">
                <a:solidFill>
                  <a:srgbClr val="1F2123"/>
                </a:solidFill>
                <a:latin typeface="Trebuchet MS"/>
                <a:ea typeface="Trebuchet MS"/>
                <a:cs typeface="Trebuchet MS"/>
                <a:sym typeface="Trebuchet MS"/>
              </a:rPr>
              <a:t>Nigeria</a:t>
            </a:r>
            <a:r>
              <a:rPr b="0" i="0" lang="en-US" sz="1900" u="none" cap="none" strike="noStrike">
                <a:solidFill>
                  <a:srgbClr val="1F2123"/>
                </a:solidFill>
                <a:latin typeface="Trebuchet MS"/>
                <a:ea typeface="Trebuchet MS"/>
                <a:cs typeface="Trebuchet MS"/>
                <a:sym typeface="Trebuchet MS"/>
              </a:rPr>
              <a:t>, participants identified husbands dragging wives from polling stations and therefore added specific questions about this in their Election Day observation materials</a:t>
            </a:r>
          </a:p>
          <a:p>
            <a:pPr indent="-457200" lvl="0" marL="457200" marR="0" rtl="0" algn="l">
              <a:lnSpc>
                <a:spcPct val="100000"/>
              </a:lnSpc>
              <a:spcBef>
                <a:spcPts val="440"/>
              </a:spcBef>
              <a:spcAft>
                <a:spcPts val="0"/>
              </a:spcAft>
              <a:buClr>
                <a:srgbClr val="003366"/>
              </a:buClr>
              <a:buSzPct val="100000"/>
              <a:buFont typeface="Arial"/>
              <a:buChar char="•"/>
            </a:pPr>
            <a:r>
              <a:rPr b="0" i="0" lang="en-US" sz="1900" u="none" cap="none" strike="noStrike">
                <a:solidFill>
                  <a:srgbClr val="1F2123"/>
                </a:solidFill>
                <a:latin typeface="Trebuchet MS"/>
                <a:ea typeface="Trebuchet MS"/>
                <a:cs typeface="Trebuchet MS"/>
                <a:sym typeface="Trebuchet MS"/>
              </a:rPr>
              <a:t>In developing checklists, it is key to identify what is considered a form of violence</a:t>
            </a:r>
          </a:p>
          <a:p>
            <a:pPr indent="-457200" lvl="0" marL="457200" marR="0" rtl="0" algn="l">
              <a:lnSpc>
                <a:spcPct val="100000"/>
              </a:lnSpc>
              <a:spcBef>
                <a:spcPts val="440"/>
              </a:spcBef>
              <a:spcAft>
                <a:spcPts val="0"/>
              </a:spcAft>
              <a:buClr>
                <a:srgbClr val="C9000F"/>
              </a:buClr>
              <a:buSzPct val="100000"/>
              <a:buFont typeface="Arial"/>
              <a:buChar char="•"/>
            </a:pPr>
            <a:r>
              <a:rPr b="1" i="0" lang="en-US" sz="1900" u="none" cap="none" strike="noStrike">
                <a:solidFill>
                  <a:srgbClr val="C9000F"/>
                </a:solidFill>
                <a:latin typeface="Trebuchet MS"/>
                <a:ea typeface="Trebuchet MS"/>
                <a:cs typeface="Trebuchet MS"/>
                <a:sym typeface="Trebuchet MS"/>
              </a:rPr>
              <a:t>What are the types of violence to consider?</a:t>
            </a:r>
          </a:p>
        </p:txBody>
      </p:sp>
      <p:pic>
        <p:nvPicPr>
          <p:cNvPr id="247" name="Shape 24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248" name="Shape 248"/>
          <p:cNvPicPr preferRelativeResize="0"/>
          <p:nvPr/>
        </p:nvPicPr>
        <p:blipFill rotWithShape="1">
          <a:blip r:embed="rId4">
            <a:alphaModFix/>
          </a:blip>
          <a:srcRect b="0" l="0" r="0" t="0"/>
          <a:stretch/>
        </p:blipFill>
        <p:spPr>
          <a:xfrm>
            <a:off x="5334000" y="2362200"/>
            <a:ext cx="3283324" cy="2920837"/>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Topics</a:t>
            </a:r>
          </a:p>
        </p:txBody>
      </p:sp>
      <p:sp>
        <p:nvSpPr>
          <p:cNvPr id="101" name="Shape 101"/>
          <p:cNvSpPr txBox="1"/>
          <p:nvPr/>
        </p:nvSpPr>
        <p:spPr>
          <a:xfrm>
            <a:off x="4724400" y="1676400"/>
            <a:ext cx="3922865" cy="4724400"/>
          </a:xfrm>
          <a:prstGeom prst="rect">
            <a:avLst/>
          </a:prstGeom>
          <a:noFill/>
          <a:ln>
            <a:noFill/>
          </a:ln>
        </p:spPr>
        <p:txBody>
          <a:bodyPr anchorCtr="0" anchor="t" bIns="45700" lIns="91425" rIns="91425" tIns="45700">
            <a:noAutofit/>
          </a:bodyPr>
          <a:lstStyle/>
          <a:p>
            <a:pPr indent="-330200" lvl="0" marL="342900" marR="0" rtl="0" algn="l">
              <a:lnSpc>
                <a:spcPct val="100000"/>
              </a:lnSpc>
              <a:spcBef>
                <a:spcPts val="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Key definitions </a:t>
            </a:r>
          </a:p>
          <a:p>
            <a:pPr indent="-330200" lvl="3" marL="342900" marR="0" rtl="0" algn="l">
              <a:lnSpc>
                <a:spcPct val="100000"/>
              </a:lnSpc>
              <a:spcBef>
                <a:spcPts val="60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Gender-based VAW-E versus other electoral violence</a:t>
            </a:r>
          </a:p>
          <a:p>
            <a:pPr indent="-330200" lvl="1" marL="342900" marR="0" rtl="0" algn="l">
              <a:lnSpc>
                <a:spcPct val="100000"/>
              </a:lnSpc>
              <a:spcBef>
                <a:spcPts val="60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Root causes, triggers, categories and indicators of VAW-E</a:t>
            </a:r>
          </a:p>
          <a:p>
            <a:pPr indent="-330200" lvl="1" marL="342900" marR="0" rtl="0" algn="l">
              <a:lnSpc>
                <a:spcPct val="100000"/>
              </a:lnSpc>
              <a:spcBef>
                <a:spcPts val="60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Observing VAW-E on Election Day</a:t>
            </a:r>
          </a:p>
          <a:p>
            <a:pPr indent="0" lvl="0" marL="0" marR="0" rtl="0" algn="l">
              <a:lnSpc>
                <a:spcPct val="100000"/>
              </a:lnSpc>
              <a:spcBef>
                <a:spcPts val="0"/>
              </a:spcBef>
              <a:spcAft>
                <a:spcPts val="0"/>
              </a:spcAft>
              <a:buClr>
                <a:srgbClr val="000000"/>
              </a:buClr>
              <a:buFont typeface="Arial"/>
              <a:buNone/>
            </a:pPr>
            <a:r>
              <a:t/>
            </a:r>
            <a:endParaRPr b="0" i="0" sz="2600" u="none" cap="none" strike="noStrike">
              <a:solidFill>
                <a:srgbClr val="003366"/>
              </a:solidFill>
              <a:latin typeface="Trebuchet MS"/>
              <a:ea typeface="Trebuchet MS"/>
              <a:cs typeface="Trebuchet MS"/>
              <a:sym typeface="Trebuchet MS"/>
            </a:endParaRPr>
          </a:p>
        </p:txBody>
      </p:sp>
      <p:pic>
        <p:nvPicPr>
          <p:cNvPr id="102" name="Shape 10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Benin Woman Counting Ballots.JPG" id="103" name="Shape 103"/>
          <p:cNvPicPr preferRelativeResize="0"/>
          <p:nvPr/>
        </p:nvPicPr>
        <p:blipFill rotWithShape="1">
          <a:blip r:embed="rId4">
            <a:alphaModFix/>
          </a:blip>
          <a:srcRect b="0" l="0" r="0" t="0"/>
          <a:stretch/>
        </p:blipFill>
        <p:spPr>
          <a:xfrm>
            <a:off x="1143000" y="1676400"/>
            <a:ext cx="3257550" cy="4343400"/>
          </a:xfrm>
          <a:prstGeom prst="rect">
            <a:avLst/>
          </a:prstGeom>
          <a:noFill/>
          <a:ln>
            <a:noFill/>
          </a:ln>
        </p:spPr>
      </p:pic>
      <p:sp>
        <p:nvSpPr>
          <p:cNvPr id="104" name="Shape 104"/>
          <p:cNvSpPr txBox="1"/>
          <p:nvPr/>
        </p:nvSpPr>
        <p:spPr>
          <a:xfrm>
            <a:off x="1143000" y="6096000"/>
            <a:ext cx="4303866"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9000F"/>
                </a:solidFill>
                <a:latin typeface="Trebuchet MS"/>
                <a:ea typeface="Trebuchet MS"/>
                <a:cs typeface="Trebuchet MS"/>
                <a:sym typeface="Trebuchet MS"/>
              </a:rPr>
              <a:t>Physical</a:t>
            </a:r>
          </a:p>
        </p:txBody>
      </p:sp>
      <p:sp>
        <p:nvSpPr>
          <p:cNvPr id="255" name="Shape 255"/>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What: </a:t>
            </a:r>
            <a:r>
              <a:rPr b="0" i="0" lang="en-US" sz="2400" u="none" cap="none" strike="noStrike">
                <a:solidFill>
                  <a:schemeClr val="dk1"/>
                </a:solidFill>
                <a:latin typeface="Trebuchet MS"/>
                <a:ea typeface="Trebuchet MS"/>
                <a:cs typeface="Trebuchet MS"/>
                <a:sym typeface="Trebuchet MS"/>
              </a:rPr>
              <a:t>Murder and assault: pushing and dragging</a:t>
            </a:r>
          </a:p>
          <a:p>
            <a:pPr indent="-457200" lvl="0" marL="457200" marR="0" rtl="0" algn="l">
              <a:lnSpc>
                <a:spcPct val="100000"/>
              </a:lnSpc>
              <a:spcBef>
                <a:spcPts val="56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Where: </a:t>
            </a:r>
            <a:r>
              <a:rPr b="0" i="0" lang="en-US" sz="24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56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Victims: </a:t>
            </a:r>
            <a:r>
              <a:rPr b="0" i="0" lang="en-US" sz="2400" u="none" cap="none" strike="noStrike">
                <a:solidFill>
                  <a:srgbClr val="000000"/>
                </a:solidFill>
                <a:latin typeface="Trebuchet MS"/>
                <a:ea typeface="Trebuchet MS"/>
                <a:cs typeface="Trebuchet MS"/>
                <a:sym typeface="Trebuchet MS"/>
              </a:rPr>
              <a:t>Women activists, voters, candidates, election/polling administrators, party agents, observers and candidate representatives</a:t>
            </a:r>
          </a:p>
          <a:p>
            <a:pPr indent="-457200" lvl="0" marL="457200" marR="0" rtl="0" algn="l">
              <a:lnSpc>
                <a:spcPct val="100000"/>
              </a:lnSpc>
              <a:spcBef>
                <a:spcPts val="56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Perpetrators: </a:t>
            </a:r>
            <a:r>
              <a:rPr b="0" i="0" lang="en-US" sz="2400" u="none" cap="none" strike="noStrike">
                <a:solidFill>
                  <a:srgbClr val="000000"/>
                </a:solidFill>
                <a:latin typeface="Trebuchet MS"/>
                <a:ea typeface="Trebuchet MS"/>
                <a:cs typeface="Trebuchet MS"/>
                <a:sym typeface="Trebuchet MS"/>
              </a:rPr>
              <a:t>Family: father, brother, </a:t>
            </a:r>
            <a:r>
              <a:rPr b="0" i="0" lang="en-US" sz="2400" u="none" cap="none" strike="noStrike">
                <a:solidFill>
                  <a:schemeClr val="dk1"/>
                </a:solidFill>
                <a:latin typeface="Trebuchet MS"/>
                <a:ea typeface="Trebuchet MS"/>
                <a:cs typeface="Trebuchet MS"/>
                <a:sym typeface="Trebuchet MS"/>
              </a:rPr>
              <a:t>mother; </a:t>
            </a:r>
            <a:r>
              <a:rPr b="0" i="0" lang="en-US" sz="2400" u="none" cap="none" strike="noStrike">
                <a:solidFill>
                  <a:srgbClr val="000000"/>
                </a:solidFill>
                <a:latin typeface="Trebuchet MS"/>
                <a:ea typeface="Trebuchet MS"/>
                <a:cs typeface="Trebuchet MS"/>
                <a:sym typeface="Trebuchet MS"/>
              </a:rPr>
              <a:t>own/opposition party, party militants; security forces; religious groups; organized crime..</a:t>
            </a:r>
            <a:r>
              <a:rPr b="0" i="0" lang="en-US" sz="2400" u="none" cap="none" strike="noStrike">
                <a:solidFill>
                  <a:srgbClr val="003366"/>
                </a:solidFill>
                <a:latin typeface="Trebuchet MS"/>
                <a:ea typeface="Trebuchet MS"/>
                <a:cs typeface="Trebuchet MS"/>
                <a:sym typeface="Trebuchet MS"/>
              </a:rPr>
              <a:t>.</a:t>
            </a:r>
          </a:p>
          <a:p>
            <a:pPr indent="-457200" lvl="0" marL="457200" marR="0" rtl="0" algn="l">
              <a:lnSpc>
                <a:spcPct val="100000"/>
              </a:lnSpc>
              <a:spcBef>
                <a:spcPts val="56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Aim: </a:t>
            </a:r>
            <a:r>
              <a:rPr b="0" i="0" lang="en-US" sz="2400" u="none" cap="none" strike="noStrike">
                <a:solidFill>
                  <a:srgbClr val="000000"/>
                </a:solidFill>
                <a:latin typeface="Trebuchet MS"/>
                <a:ea typeface="Trebuchet MS"/>
                <a:cs typeface="Trebuchet MS"/>
                <a:sym typeface="Trebuchet MS"/>
              </a:rPr>
              <a:t>Win inter-party conflict, maintain status quo for women’s role in society, force vote preference, stop womenfrom voting, stop women officials from working</a:t>
            </a:r>
          </a:p>
          <a:p>
            <a:pPr indent="-457200" lvl="0" marL="457200" marR="0" rtl="0" algn="l">
              <a:lnSpc>
                <a:spcPct val="100000"/>
              </a:lnSpc>
              <a:spcBef>
                <a:spcPts val="640"/>
              </a:spcBef>
              <a:spcAft>
                <a:spcPts val="0"/>
              </a:spcAft>
              <a:buClr>
                <a:srgbClr val="C00000"/>
              </a:buClr>
              <a:buSzPct val="100000"/>
              <a:buFont typeface="Arial"/>
              <a:buChar char="•"/>
            </a:pPr>
            <a:r>
              <a:rPr b="1" i="0" lang="en-US" sz="2800" u="none" cap="none" strike="noStrike">
                <a:solidFill>
                  <a:srgbClr val="C00000"/>
                </a:solidFill>
                <a:latin typeface="Trebuchet MS"/>
                <a:ea typeface="Trebuchet MS"/>
                <a:cs typeface="Trebuchet MS"/>
                <a:sym typeface="Trebuchet MS"/>
              </a:rPr>
              <a:t>Most visible form of violence</a:t>
            </a:r>
          </a:p>
        </p:txBody>
      </p:sp>
      <p:pic>
        <p:nvPicPr>
          <p:cNvPr id="256" name="Shape 256"/>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Physical</a:t>
            </a:r>
          </a:p>
        </p:txBody>
      </p:sp>
      <p:sp>
        <p:nvSpPr>
          <p:cNvPr id="263" name="Shape 263"/>
          <p:cNvSpPr txBox="1"/>
          <p:nvPr/>
        </p:nvSpPr>
        <p:spPr>
          <a:xfrm>
            <a:off x="914400" y="16002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1" i="0" lang="en-US" sz="2800" u="none" cap="none" strike="noStrike">
                <a:solidFill>
                  <a:schemeClr val="dk1"/>
                </a:solidFill>
                <a:latin typeface="Trebuchet MS"/>
                <a:ea typeface="Trebuchet MS"/>
                <a:cs typeface="Trebuchet MS"/>
                <a:sym typeface="Trebuchet MS"/>
              </a:rPr>
              <a:t>Libya</a:t>
            </a:r>
            <a:r>
              <a:rPr b="0" i="0" lang="en-US" sz="2800" u="none" cap="none" strike="noStrike">
                <a:solidFill>
                  <a:schemeClr val="dk1"/>
                </a:solidFill>
                <a:latin typeface="Trebuchet MS"/>
                <a:ea typeface="Trebuchet MS"/>
                <a:cs typeface="Trebuchet MS"/>
                <a:sym typeface="Trebuchet MS"/>
              </a:rPr>
              <a:t>, 2012: In the post-election period, a woman was killed by Islamists opposing women’s political participation</a:t>
            </a:r>
          </a:p>
          <a:p>
            <a:pPr indent="-457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Trebuchet MS"/>
                <a:ea typeface="Trebuchet MS"/>
                <a:cs typeface="Trebuchet MS"/>
                <a:sym typeface="Trebuchet MS"/>
              </a:rPr>
              <a:t>The woman was mistakenly killed because she bore resemblance to her cousin, a newly elected woman member of parliament</a:t>
            </a:r>
          </a:p>
          <a:p>
            <a:pPr indent="-457200" lvl="0" marL="457200" marR="0" rtl="0" algn="l">
              <a:lnSpc>
                <a:spcPct val="100000"/>
              </a:lnSpc>
              <a:spcBef>
                <a:spcPts val="560"/>
              </a:spcBef>
              <a:spcAft>
                <a:spcPts val="0"/>
              </a:spcAft>
              <a:buClr>
                <a:srgbClr val="003366"/>
              </a:buClr>
              <a:buSzPct val="100000"/>
              <a:buFont typeface="Arial"/>
              <a:buChar char="•"/>
            </a:pPr>
            <a:r>
              <a:rPr b="0" i="0" lang="en-US" sz="2800" u="none" cap="none" strike="noStrike">
                <a:solidFill>
                  <a:schemeClr val="dk1"/>
                </a:solidFill>
                <a:latin typeface="Trebuchet MS"/>
                <a:ea typeface="Trebuchet MS"/>
                <a:cs typeface="Trebuchet MS"/>
                <a:sym typeface="Trebuchet MS"/>
              </a:rPr>
              <a:t>The example from </a:t>
            </a:r>
            <a:r>
              <a:rPr b="1" i="0" lang="en-US" sz="2800" u="none" cap="none" strike="noStrike">
                <a:solidFill>
                  <a:schemeClr val="dk1"/>
                </a:solidFill>
                <a:latin typeface="Trebuchet MS"/>
                <a:ea typeface="Trebuchet MS"/>
                <a:cs typeface="Trebuchet MS"/>
                <a:sym typeface="Trebuchet MS"/>
              </a:rPr>
              <a:t>Nigeria </a:t>
            </a:r>
            <a:r>
              <a:rPr b="0" i="0" lang="en-US" sz="2800" u="none" cap="none" strike="noStrike">
                <a:solidFill>
                  <a:schemeClr val="dk1"/>
                </a:solidFill>
                <a:latin typeface="Trebuchet MS"/>
                <a:ea typeface="Trebuchet MS"/>
                <a:cs typeface="Trebuchet MS"/>
                <a:sym typeface="Trebuchet MS"/>
              </a:rPr>
              <a:t>of men dragging their wives away from polling stations is less drastic, but </a:t>
            </a:r>
            <a:r>
              <a:rPr b="0" i="0" lang="en-US" sz="2800" u="none" cap="none" strike="noStrike">
                <a:solidFill>
                  <a:srgbClr val="1F2123"/>
                </a:solidFill>
                <a:latin typeface="Trebuchet MS"/>
                <a:ea typeface="Trebuchet MS"/>
                <a:cs typeface="Trebuchet MS"/>
                <a:sym typeface="Trebuchet MS"/>
              </a:rPr>
              <a:t>perhaps more common on Election Day</a:t>
            </a:r>
          </a:p>
          <a:p>
            <a:pPr indent="-457200" lvl="0" marL="457200" marR="0" rtl="0" algn="l">
              <a:lnSpc>
                <a:spcPct val="100000"/>
              </a:lnSpc>
              <a:spcBef>
                <a:spcPts val="560"/>
              </a:spcBef>
              <a:spcAft>
                <a:spcPts val="0"/>
              </a:spcAft>
              <a:buClr>
                <a:srgbClr val="003366"/>
              </a:buClr>
              <a:buFont typeface="Arial"/>
              <a:buNone/>
            </a:pPr>
            <a:r>
              <a:t/>
            </a:r>
            <a:endParaRPr b="0" i="0" sz="2800" u="none" cap="none" strike="noStrike">
              <a:solidFill>
                <a:schemeClr val="dk1"/>
              </a:solidFill>
              <a:latin typeface="Trebuchet MS"/>
              <a:ea typeface="Trebuchet MS"/>
              <a:cs typeface="Trebuchet MS"/>
              <a:sym typeface="Trebuchet MS"/>
            </a:endParaRPr>
          </a:p>
        </p:txBody>
      </p:sp>
      <p:pic>
        <p:nvPicPr>
          <p:cNvPr id="264" name="Shape 264"/>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Sexual</a:t>
            </a:r>
          </a:p>
        </p:txBody>
      </p:sp>
      <p:sp>
        <p:nvSpPr>
          <p:cNvPr id="271" name="Shape 271"/>
          <p:cNvSpPr txBox="1"/>
          <p:nvPr/>
        </p:nvSpPr>
        <p:spPr>
          <a:xfrm>
            <a:off x="914400" y="16002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C00000"/>
              </a:buClr>
              <a:buSzPct val="100000"/>
              <a:buFont typeface="Arial"/>
              <a:buChar char="•"/>
            </a:pPr>
            <a:r>
              <a:rPr b="0" i="0" lang="en-US" sz="2800" u="none" cap="none" strike="noStrike">
                <a:solidFill>
                  <a:srgbClr val="C00000"/>
                </a:solidFill>
                <a:latin typeface="Trebuchet MS"/>
                <a:ea typeface="Trebuchet MS"/>
                <a:cs typeface="Trebuchet MS"/>
                <a:sym typeface="Trebuchet MS"/>
              </a:rPr>
              <a:t>What:</a:t>
            </a:r>
            <a:r>
              <a:rPr b="0" i="0" lang="en-US" sz="2800" u="none" cap="none" strike="noStrike">
                <a:solidFill>
                  <a:srgbClr val="000000"/>
                </a:solidFill>
                <a:latin typeface="Trebuchet MS"/>
                <a:ea typeface="Trebuchet MS"/>
                <a:cs typeface="Trebuchet MS"/>
                <a:sym typeface="Trebuchet MS"/>
              </a:rPr>
              <a:t> Rape, sexual exploitation, sexual harassment</a:t>
            </a:r>
          </a:p>
          <a:p>
            <a:pPr indent="-457200" lvl="0" marL="457200" marR="0" rtl="0" algn="l">
              <a:lnSpc>
                <a:spcPct val="100000"/>
              </a:lnSpc>
              <a:spcBef>
                <a:spcPts val="0"/>
              </a:spcBef>
              <a:spcAft>
                <a:spcPts val="0"/>
              </a:spcAft>
              <a:buClr>
                <a:srgbClr val="C00000"/>
              </a:buClr>
              <a:buSzPct val="100000"/>
              <a:buFont typeface="Arial"/>
              <a:buChar char="•"/>
            </a:pPr>
            <a:r>
              <a:rPr b="0" i="0" lang="en-US" sz="2800" u="none" cap="none" strike="noStrike">
                <a:solidFill>
                  <a:srgbClr val="C00000"/>
                </a:solidFill>
                <a:latin typeface="Trebuchet MS"/>
                <a:ea typeface="Trebuchet MS"/>
                <a:cs typeface="Trebuchet MS"/>
                <a:sym typeface="Trebuchet MS"/>
              </a:rPr>
              <a:t>Where: </a:t>
            </a:r>
            <a:r>
              <a:rPr b="0" i="0" lang="en-US" sz="28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0"/>
              </a:spcBef>
              <a:spcAft>
                <a:spcPts val="0"/>
              </a:spcAft>
              <a:buClr>
                <a:srgbClr val="C00000"/>
              </a:buClr>
              <a:buSzPct val="100000"/>
              <a:buFont typeface="Arial"/>
              <a:buChar char="•"/>
            </a:pPr>
            <a:r>
              <a:rPr b="0" i="0" lang="en-US" sz="2800" u="none" cap="none" strike="noStrike">
                <a:solidFill>
                  <a:srgbClr val="C00000"/>
                </a:solidFill>
                <a:latin typeface="Trebuchet MS"/>
                <a:ea typeface="Trebuchet MS"/>
                <a:cs typeface="Trebuchet MS"/>
                <a:sym typeface="Trebuchet MS"/>
              </a:rPr>
              <a:t>Perpetrators: </a:t>
            </a:r>
            <a:r>
              <a:rPr b="0" i="0" lang="en-US" sz="2800" u="none" cap="none" strike="noStrike">
                <a:solidFill>
                  <a:srgbClr val="000000"/>
                </a:solidFill>
                <a:latin typeface="Trebuchet MS"/>
                <a:ea typeface="Trebuchet MS"/>
                <a:cs typeface="Trebuchet MS"/>
                <a:sym typeface="Trebuchet MS"/>
              </a:rPr>
              <a:t>Family, security forces, warring factions, male politicians, party, religious groups, organized crime, party members, polling workers</a:t>
            </a:r>
          </a:p>
          <a:p>
            <a:pPr indent="-457200" lvl="0" marL="457200" marR="0" rtl="0" algn="l">
              <a:lnSpc>
                <a:spcPct val="100000"/>
              </a:lnSpc>
              <a:spcBef>
                <a:spcPts val="0"/>
              </a:spcBef>
              <a:spcAft>
                <a:spcPts val="0"/>
              </a:spcAft>
              <a:buClr>
                <a:srgbClr val="C00000"/>
              </a:buClr>
              <a:buSzPct val="100000"/>
              <a:buFont typeface="Arial"/>
              <a:buChar char="•"/>
            </a:pPr>
            <a:r>
              <a:rPr b="0" i="0" lang="en-US" sz="2800" u="none" cap="none" strike="noStrike">
                <a:solidFill>
                  <a:srgbClr val="C00000"/>
                </a:solidFill>
                <a:latin typeface="Trebuchet MS"/>
                <a:ea typeface="Trebuchet MS"/>
                <a:cs typeface="Trebuchet MS"/>
                <a:sym typeface="Trebuchet MS"/>
              </a:rPr>
              <a:t>Aim: </a:t>
            </a:r>
            <a:r>
              <a:rPr b="0" i="0" lang="en-US" sz="2800" u="none" cap="none" strike="noStrike">
                <a:solidFill>
                  <a:srgbClr val="000000"/>
                </a:solidFill>
                <a:latin typeface="Trebuchet MS"/>
                <a:ea typeface="Trebuchet MS"/>
                <a:cs typeface="Trebuchet MS"/>
                <a:sym typeface="Trebuchet MS"/>
              </a:rPr>
              <a:t>Deter </a:t>
            </a:r>
            <a:r>
              <a:rPr b="0" i="1" lang="en-US" sz="2800" u="none" cap="none" strike="noStrike">
                <a:solidFill>
                  <a:srgbClr val="000000"/>
                </a:solidFill>
                <a:latin typeface="Trebuchet MS"/>
                <a:ea typeface="Trebuchet MS"/>
                <a:cs typeface="Trebuchet MS"/>
                <a:sym typeface="Trebuchet MS"/>
              </a:rPr>
              <a:t>women’s</a:t>
            </a:r>
            <a:r>
              <a:rPr b="0" i="0" lang="en-US" sz="2800" u="none" cap="none" strike="noStrike">
                <a:solidFill>
                  <a:srgbClr val="000000"/>
                </a:solidFill>
                <a:latin typeface="Trebuchet MS"/>
                <a:ea typeface="Trebuchet MS"/>
                <a:cs typeface="Trebuchet MS"/>
                <a:sym typeface="Trebuchet MS"/>
              </a:rPr>
              <a:t> mobilization and participation, force them to vote in certain ways, express anger with process, prevent women from voting</a:t>
            </a:r>
          </a:p>
        </p:txBody>
      </p:sp>
      <p:pic>
        <p:nvPicPr>
          <p:cNvPr id="272" name="Shape 27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9000F"/>
                </a:solidFill>
                <a:latin typeface="Trebuchet MS"/>
                <a:ea typeface="Trebuchet MS"/>
                <a:cs typeface="Trebuchet MS"/>
                <a:sym typeface="Trebuchet MS"/>
              </a:rPr>
              <a:t>Sexual</a:t>
            </a:r>
          </a:p>
        </p:txBody>
      </p:sp>
      <p:sp>
        <p:nvSpPr>
          <p:cNvPr id="279" name="Shape 279"/>
          <p:cNvSpPr txBox="1"/>
          <p:nvPr/>
        </p:nvSpPr>
        <p:spPr>
          <a:xfrm>
            <a:off x="914400" y="1371600"/>
            <a:ext cx="4419599"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Trebuchet MS"/>
              <a:buChar char="•"/>
            </a:pPr>
            <a:r>
              <a:rPr b="1" i="0" lang="en-US" sz="2200" u="none" cap="none" strike="noStrike">
                <a:solidFill>
                  <a:srgbClr val="000000"/>
                </a:solidFill>
                <a:latin typeface="Trebuchet MS"/>
                <a:ea typeface="Trebuchet MS"/>
                <a:cs typeface="Trebuchet MS"/>
                <a:sym typeface="Trebuchet MS"/>
              </a:rPr>
              <a:t>Cote d'Ivoire: </a:t>
            </a:r>
            <a:r>
              <a:rPr b="0" i="0" lang="en-US" sz="2200" u="none" cap="none" strike="noStrike">
                <a:solidFill>
                  <a:srgbClr val="000000"/>
                </a:solidFill>
                <a:latin typeface="Trebuchet MS"/>
                <a:ea typeface="Trebuchet MS"/>
                <a:cs typeface="Trebuchet MS"/>
                <a:sym typeface="Trebuchet MS"/>
              </a:rPr>
              <a:t>A survey by an NGO (OFACI) conducted after election violence in 2010/2011, identified 71 rapes, which included young girls , married women, and older women by armed men and other political party affiliates. </a:t>
            </a:r>
          </a:p>
          <a:p>
            <a:pPr indent="-457200" lvl="0" marL="457200" marR="0" rtl="0" algn="l">
              <a:lnSpc>
                <a:spcPct val="100000"/>
              </a:lnSpc>
              <a:spcBef>
                <a:spcPts val="480"/>
              </a:spcBef>
              <a:spcAft>
                <a:spcPts val="0"/>
              </a:spcAft>
              <a:buClr>
                <a:schemeClr val="dk1"/>
              </a:buClr>
              <a:buSzPct val="100000"/>
              <a:buFont typeface="Trebuchet MS"/>
              <a:buChar char="•"/>
            </a:pPr>
            <a:r>
              <a:rPr b="0" i="0" lang="en-US" sz="2200" u="none" cap="none" strike="noStrike">
                <a:solidFill>
                  <a:srgbClr val="000000"/>
                </a:solidFill>
                <a:latin typeface="Trebuchet MS"/>
                <a:ea typeface="Trebuchet MS"/>
                <a:cs typeface="Trebuchet MS"/>
                <a:sym typeface="Trebuchet MS"/>
              </a:rPr>
              <a:t>In </a:t>
            </a:r>
            <a:r>
              <a:rPr b="1" i="0" lang="en-US" sz="2200" u="none" cap="none" strike="noStrike">
                <a:solidFill>
                  <a:srgbClr val="000000"/>
                </a:solidFill>
                <a:latin typeface="Trebuchet MS"/>
                <a:ea typeface="Trebuchet MS"/>
                <a:cs typeface="Trebuchet MS"/>
                <a:sym typeface="Trebuchet MS"/>
              </a:rPr>
              <a:t>Nigeria</a:t>
            </a:r>
            <a:r>
              <a:rPr b="0" i="0" lang="en-US" sz="2200" u="none" cap="none" strike="noStrike">
                <a:solidFill>
                  <a:srgbClr val="000000"/>
                </a:solidFill>
                <a:latin typeface="Trebuchet MS"/>
                <a:ea typeface="Trebuchet MS"/>
                <a:cs typeface="Trebuchet MS"/>
                <a:sym typeface="Trebuchet MS"/>
              </a:rPr>
              <a:t>, when men and women are forced to line up in the same line to vote, women are sexually molested by men behind and in front of them </a:t>
            </a:r>
          </a:p>
        </p:txBody>
      </p:sp>
      <p:pic>
        <p:nvPicPr>
          <p:cNvPr id="280" name="Shape 28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Nigeria Women with Temporary Voter ID ed.jpg" id="281" name="Shape 281"/>
          <p:cNvPicPr preferRelativeResize="0"/>
          <p:nvPr/>
        </p:nvPicPr>
        <p:blipFill rotWithShape="1">
          <a:blip r:embed="rId4">
            <a:alphaModFix/>
          </a:blip>
          <a:srcRect b="0" l="0" r="0" t="0"/>
          <a:stretch/>
        </p:blipFill>
        <p:spPr>
          <a:xfrm>
            <a:off x="5410200" y="1524000"/>
            <a:ext cx="3276600" cy="4102519"/>
          </a:xfrm>
          <a:prstGeom prst="rect">
            <a:avLst/>
          </a:prstGeom>
          <a:noFill/>
          <a:ln>
            <a:noFill/>
          </a:ln>
        </p:spPr>
      </p:pic>
      <p:sp>
        <p:nvSpPr>
          <p:cNvPr id="282" name="Shape 282"/>
          <p:cNvSpPr txBox="1"/>
          <p:nvPr/>
        </p:nvSpPr>
        <p:spPr>
          <a:xfrm>
            <a:off x="5410200" y="57150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9000F"/>
                </a:solidFill>
                <a:latin typeface="Trebuchet MS"/>
                <a:ea typeface="Trebuchet MS"/>
                <a:cs typeface="Trebuchet MS"/>
                <a:sym typeface="Trebuchet MS"/>
              </a:rPr>
              <a:t>Psychological</a:t>
            </a:r>
          </a:p>
        </p:txBody>
      </p:sp>
      <p:sp>
        <p:nvSpPr>
          <p:cNvPr id="289" name="Shape 289"/>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FF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What: </a:t>
            </a:r>
            <a:r>
              <a:rPr b="0" i="0" lang="en-US" sz="2600" u="none" cap="none" strike="noStrike">
                <a:solidFill>
                  <a:srgbClr val="000000"/>
                </a:solidFill>
                <a:latin typeface="Trebuchet MS"/>
                <a:ea typeface="Trebuchet MS"/>
                <a:cs typeface="Trebuchet MS"/>
                <a:sym typeface="Trebuchet MS"/>
              </a:rPr>
              <a:t>Slander, character attacks, harassment by media, insults equating women participating in politics with immoral practices, hate speech</a:t>
            </a:r>
          </a:p>
          <a:p>
            <a:pPr indent="-457200" lvl="0" marL="457200" marR="0" rtl="0" algn="l">
              <a:lnSpc>
                <a:spcPct val="100000"/>
              </a:lnSpc>
              <a:spcBef>
                <a:spcPts val="560"/>
              </a:spcBef>
              <a:spcAft>
                <a:spcPts val="0"/>
              </a:spcAft>
              <a:buClr>
                <a:srgbClr val="FF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Victims:</a:t>
            </a:r>
            <a:r>
              <a:rPr b="0" i="0" lang="en-US" sz="2600" u="none" cap="none" strike="noStrike">
                <a:solidFill>
                  <a:srgbClr val="FF0000"/>
                </a:solidFill>
                <a:latin typeface="Trebuchet MS"/>
                <a:ea typeface="Trebuchet MS"/>
                <a:cs typeface="Trebuchet MS"/>
                <a:sym typeface="Trebuchet MS"/>
              </a:rPr>
              <a:t> </a:t>
            </a:r>
            <a:r>
              <a:rPr b="0" i="0" lang="en-US" sz="2600" u="none" cap="none" strike="noStrike">
                <a:solidFill>
                  <a:srgbClr val="000000"/>
                </a:solidFill>
                <a:latin typeface="Trebuchet MS"/>
                <a:ea typeface="Trebuchet MS"/>
                <a:cs typeface="Trebuchet MS"/>
                <a:sym typeface="Trebuchet MS"/>
              </a:rPr>
              <a:t>Women voters, party/polling agents, candidates and candidate reps, observers  </a:t>
            </a:r>
          </a:p>
          <a:p>
            <a:pPr indent="-457200" lvl="0" marL="457200" marR="0" rtl="0" algn="l">
              <a:lnSpc>
                <a:spcPct val="100000"/>
              </a:lnSpc>
              <a:spcBef>
                <a:spcPts val="560"/>
              </a:spcBef>
              <a:spcAft>
                <a:spcPts val="0"/>
              </a:spcAft>
              <a:buClr>
                <a:srgbClr val="FF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Where:</a:t>
            </a:r>
            <a:r>
              <a:rPr b="0" i="0" lang="en-US" sz="2600" u="none" cap="none" strike="noStrike">
                <a:solidFill>
                  <a:srgbClr val="FF0000"/>
                </a:solidFill>
                <a:latin typeface="Trebuchet MS"/>
                <a:ea typeface="Trebuchet MS"/>
                <a:cs typeface="Trebuchet MS"/>
                <a:sym typeface="Trebuchet MS"/>
              </a:rPr>
              <a:t> </a:t>
            </a:r>
            <a:r>
              <a:rPr b="0" i="0" lang="en-US" sz="26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560"/>
              </a:spcBef>
              <a:spcAft>
                <a:spcPts val="0"/>
              </a:spcAft>
              <a:buClr>
                <a:srgbClr val="FF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Perpetrators: </a:t>
            </a:r>
            <a:r>
              <a:rPr b="0" i="0" lang="en-US" sz="2600" u="none" cap="none" strike="noStrike">
                <a:solidFill>
                  <a:srgbClr val="000000"/>
                </a:solidFill>
                <a:latin typeface="Trebuchet MS"/>
                <a:ea typeface="Trebuchet MS"/>
                <a:cs typeface="Trebuchet MS"/>
                <a:sym typeface="Trebuchet MS"/>
              </a:rPr>
              <a:t>Opposition party/own party, male politicians, media, social media, family-husband, brother, father, religious leaders, election workers</a:t>
            </a:r>
          </a:p>
          <a:p>
            <a:pPr indent="-457200" lvl="0" marL="457200" marR="0" rtl="0" algn="l">
              <a:lnSpc>
                <a:spcPct val="100000"/>
              </a:lnSpc>
              <a:spcBef>
                <a:spcPts val="560"/>
              </a:spcBef>
              <a:spcAft>
                <a:spcPts val="0"/>
              </a:spcAft>
              <a:buClr>
                <a:srgbClr val="C00000"/>
              </a:buClr>
              <a:buSzPct val="100000"/>
              <a:buFont typeface="Arial"/>
              <a:buChar char="•"/>
            </a:pPr>
            <a:r>
              <a:rPr b="1" i="0" lang="en-US" sz="2600" u="none" cap="none" strike="noStrike">
                <a:solidFill>
                  <a:srgbClr val="C00000"/>
                </a:solidFill>
                <a:latin typeface="Trebuchet MS"/>
                <a:ea typeface="Trebuchet MS"/>
                <a:cs typeface="Trebuchet MS"/>
                <a:sym typeface="Trebuchet MS"/>
              </a:rPr>
              <a:t>Most pervasive form of VAW-E, </a:t>
            </a:r>
            <a:r>
              <a:rPr b="1" i="0" lang="en-US" sz="2600" u="sng" cap="none" strike="noStrike">
                <a:solidFill>
                  <a:srgbClr val="C00000"/>
                </a:solidFill>
                <a:latin typeface="Trebuchet MS"/>
                <a:ea typeface="Trebuchet MS"/>
                <a:cs typeface="Trebuchet MS"/>
                <a:sym typeface="Trebuchet MS"/>
              </a:rPr>
              <a:t>but least visible</a:t>
            </a:r>
          </a:p>
        </p:txBody>
      </p:sp>
      <p:pic>
        <p:nvPicPr>
          <p:cNvPr id="290" name="Shape 29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9000F"/>
                </a:solidFill>
                <a:latin typeface="Trebuchet MS"/>
                <a:ea typeface="Trebuchet MS"/>
                <a:cs typeface="Trebuchet MS"/>
                <a:sym typeface="Trebuchet MS"/>
              </a:rPr>
              <a:t>Psychological</a:t>
            </a:r>
          </a:p>
        </p:txBody>
      </p:sp>
      <p:sp>
        <p:nvSpPr>
          <p:cNvPr id="297" name="Shape 297"/>
          <p:cNvSpPr txBox="1"/>
          <p:nvPr/>
        </p:nvSpPr>
        <p:spPr>
          <a:xfrm>
            <a:off x="914400" y="1371600"/>
            <a:ext cx="47244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Trebuchet MS"/>
              <a:buChar char="•"/>
            </a:pPr>
            <a:r>
              <a:rPr b="1" i="0" lang="en-US" sz="2200" u="none" cap="none" strike="noStrike">
                <a:solidFill>
                  <a:schemeClr val="dk1"/>
                </a:solidFill>
                <a:latin typeface="Trebuchet MS"/>
                <a:ea typeface="Trebuchet MS"/>
                <a:cs typeface="Trebuchet MS"/>
                <a:sym typeface="Trebuchet MS"/>
              </a:rPr>
              <a:t>Haiti</a:t>
            </a:r>
            <a:r>
              <a:rPr b="0" i="0" lang="en-US" sz="2200" u="none" cap="none" strike="noStrike">
                <a:solidFill>
                  <a:schemeClr val="dk1"/>
                </a:solidFill>
                <a:latin typeface="Trebuchet MS"/>
                <a:ea typeface="Trebuchet MS"/>
                <a:cs typeface="Trebuchet MS"/>
                <a:sym typeface="Trebuchet MS"/>
              </a:rPr>
              <a:t>, 2015 : President Martelly was speaking on behalf of his party at a public rally when a woman accused his government of incompetence and complained that he had not managed to bring electricity to their community </a:t>
            </a:r>
          </a:p>
          <a:p>
            <a:pPr indent="-342900" lvl="0" marL="342900" marR="0" rtl="0" algn="l">
              <a:lnSpc>
                <a:spcPct val="100000"/>
              </a:lnSpc>
              <a:spcBef>
                <a:spcPts val="0"/>
              </a:spcBef>
              <a:spcAft>
                <a:spcPts val="0"/>
              </a:spcAft>
              <a:buClr>
                <a:schemeClr val="dk1"/>
              </a:buClr>
              <a:buSzPct val="100000"/>
              <a:buFont typeface="Trebuchet MS"/>
              <a:buChar char="•"/>
            </a:pPr>
            <a:r>
              <a:rPr b="0" i="0" lang="en-US" sz="2200" u="none" cap="none" strike="noStrike">
                <a:solidFill>
                  <a:schemeClr val="dk1"/>
                </a:solidFill>
                <a:latin typeface="Trebuchet MS"/>
                <a:ea typeface="Trebuchet MS"/>
                <a:cs typeface="Trebuchet MS"/>
                <a:sym typeface="Trebuchet MS"/>
              </a:rPr>
              <a:t>He dismissed her by saying "pick a man and go into the bushes" -- implying she needed to go have sex</a:t>
            </a:r>
          </a:p>
          <a:p>
            <a:pPr indent="-342900" lvl="0" marL="342900" marR="0" rtl="0" algn="l">
              <a:lnSpc>
                <a:spcPct val="100000"/>
              </a:lnSpc>
              <a:spcBef>
                <a:spcPts val="0"/>
              </a:spcBef>
              <a:spcAft>
                <a:spcPts val="0"/>
              </a:spcAft>
              <a:buClr>
                <a:schemeClr val="dk1"/>
              </a:buClr>
              <a:buSzPct val="100000"/>
              <a:buFont typeface="Trebuchet MS"/>
              <a:buChar char="•"/>
            </a:pPr>
            <a:r>
              <a:rPr b="0" i="0" lang="en-US" sz="2200" u="none" cap="none" strike="noStrike">
                <a:solidFill>
                  <a:schemeClr val="dk1"/>
                </a:solidFill>
                <a:latin typeface="Trebuchet MS"/>
                <a:ea typeface="Trebuchet MS"/>
                <a:cs typeface="Trebuchet MS"/>
                <a:sym typeface="Trebuchet MS"/>
              </a:rPr>
              <a:t>Many have seen this not only as verbal abuse, but "sexual assault”</a:t>
            </a:r>
          </a:p>
        </p:txBody>
      </p:sp>
      <p:pic>
        <p:nvPicPr>
          <p:cNvPr id="298" name="Shape 298"/>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
        <p:nvSpPr>
          <p:cNvPr id="299" name="Shape 299"/>
          <p:cNvSpPr txBox="1"/>
          <p:nvPr/>
        </p:nvSpPr>
        <p:spPr>
          <a:xfrm>
            <a:off x="5715000" y="5867400"/>
            <a:ext cx="28194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Wikipedia Commons</a:t>
            </a:r>
          </a:p>
        </p:txBody>
      </p:sp>
      <p:pic>
        <p:nvPicPr>
          <p:cNvPr descr="Michel_Martelly_on_April_20,_2011.jpg" id="300" name="Shape 300"/>
          <p:cNvPicPr preferRelativeResize="0"/>
          <p:nvPr/>
        </p:nvPicPr>
        <p:blipFill rotWithShape="1">
          <a:blip r:embed="rId4">
            <a:alphaModFix/>
          </a:blip>
          <a:srcRect b="0" l="0" r="0" t="6726"/>
          <a:stretch/>
        </p:blipFill>
        <p:spPr>
          <a:xfrm>
            <a:off x="5715000" y="1524000"/>
            <a:ext cx="2884990" cy="4267199"/>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9000F"/>
                </a:solidFill>
                <a:latin typeface="Trebuchet MS"/>
                <a:ea typeface="Trebuchet MS"/>
                <a:cs typeface="Trebuchet MS"/>
                <a:sym typeface="Trebuchet MS"/>
              </a:rPr>
              <a:t>Psychological</a:t>
            </a:r>
          </a:p>
        </p:txBody>
      </p:sp>
      <p:sp>
        <p:nvSpPr>
          <p:cNvPr id="307" name="Shape 307"/>
          <p:cNvSpPr txBox="1"/>
          <p:nvPr/>
        </p:nvSpPr>
        <p:spPr>
          <a:xfrm>
            <a:off x="914400" y="4343400"/>
            <a:ext cx="8001000" cy="2133599"/>
          </a:xfrm>
          <a:prstGeom prst="rect">
            <a:avLst/>
          </a:prstGeom>
          <a:noFill/>
          <a:ln>
            <a:noFill/>
          </a:ln>
        </p:spPr>
        <p:txBody>
          <a:bodyPr anchorCtr="0" anchor="t" bIns="45700" lIns="91425" rIns="91425" tIns="45700">
            <a:noAutofit/>
          </a:bodyPr>
          <a:lstStyle/>
          <a:p>
            <a:pPr indent="-381000" lvl="0" marL="457200" marR="0" rtl="0" algn="l">
              <a:lnSpc>
                <a:spcPct val="100000"/>
              </a:lnSpc>
              <a:spcBef>
                <a:spcPts val="0"/>
              </a:spcBef>
              <a:spcAft>
                <a:spcPts val="0"/>
              </a:spcAft>
              <a:buClr>
                <a:srgbClr val="003366"/>
              </a:buClr>
              <a:buSzPct val="100000"/>
              <a:buFont typeface="Trebuchet MS"/>
              <a:buChar char="●"/>
            </a:pPr>
            <a:r>
              <a:rPr b="0" i="0" lang="en-US" sz="2200" u="none" cap="none" strike="noStrike">
                <a:solidFill>
                  <a:schemeClr val="dk1"/>
                </a:solidFill>
                <a:latin typeface="Trebuchet MS"/>
                <a:ea typeface="Trebuchet MS"/>
                <a:cs typeface="Trebuchet MS"/>
                <a:sym typeface="Trebuchet MS"/>
              </a:rPr>
              <a:t>This graph shows data collected by observers in Nigeria, divided by state. It records the percentage who witnessed or heard reports of hate speech against female candidates </a:t>
            </a:r>
            <a:r>
              <a:rPr b="0" i="1" lang="en-US" sz="2200" u="none" cap="none" strike="noStrike">
                <a:solidFill>
                  <a:schemeClr val="dk1"/>
                </a:solidFill>
                <a:latin typeface="Trebuchet MS"/>
                <a:ea typeface="Trebuchet MS"/>
                <a:cs typeface="Trebuchet MS"/>
                <a:sym typeface="Trebuchet MS"/>
              </a:rPr>
              <a:t>because of their gender</a:t>
            </a:r>
          </a:p>
          <a:p>
            <a:pPr indent="-381000" lvl="0" marL="457200" marR="0" rtl="0" algn="l">
              <a:lnSpc>
                <a:spcPct val="100000"/>
              </a:lnSpc>
              <a:spcBef>
                <a:spcPts val="0"/>
              </a:spcBef>
              <a:spcAft>
                <a:spcPts val="0"/>
              </a:spcAft>
              <a:buClr>
                <a:srgbClr val="003366"/>
              </a:buClr>
              <a:buSzPct val="100000"/>
              <a:buFont typeface="Trebuchet MS"/>
              <a:buChar char="●"/>
            </a:pPr>
            <a:r>
              <a:rPr b="0" i="0" lang="en-US" sz="2200" u="none" cap="none" strike="noStrike">
                <a:solidFill>
                  <a:schemeClr val="dk1"/>
                </a:solidFill>
                <a:latin typeface="Trebuchet MS"/>
                <a:ea typeface="Trebuchet MS"/>
                <a:cs typeface="Trebuchet MS"/>
                <a:sym typeface="Trebuchet MS"/>
              </a:rPr>
              <a:t>It illustrates that gender-based hate speech was higher in SE and NE Nigeria</a:t>
            </a:r>
          </a:p>
        </p:txBody>
      </p:sp>
      <p:pic>
        <p:nvPicPr>
          <p:cNvPr id="308" name="Shape 308"/>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09" name="Shape 309"/>
          <p:cNvPicPr preferRelativeResize="0"/>
          <p:nvPr/>
        </p:nvPicPr>
        <p:blipFill rotWithShape="1">
          <a:blip r:embed="rId4">
            <a:alphaModFix/>
          </a:blip>
          <a:srcRect b="0" l="0" r="0" t="0"/>
          <a:stretch/>
        </p:blipFill>
        <p:spPr>
          <a:xfrm>
            <a:off x="2438400" y="1524000"/>
            <a:ext cx="5105398" cy="2771323"/>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Psychological</a:t>
            </a:r>
          </a:p>
        </p:txBody>
      </p:sp>
      <p:sp>
        <p:nvSpPr>
          <p:cNvPr id="316" name="Shape 316"/>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rgbClr val="C00000"/>
              </a:buClr>
              <a:buSzPct val="100000"/>
              <a:buFont typeface="Arial"/>
              <a:buChar char="•"/>
            </a:pPr>
            <a:r>
              <a:rPr b="0" i="0" lang="en-US" sz="2800" u="none" cap="none" strike="noStrike">
                <a:solidFill>
                  <a:srgbClr val="C00000"/>
                </a:solidFill>
                <a:latin typeface="Trebuchet MS"/>
                <a:ea typeface="Trebuchet MS"/>
                <a:cs typeface="Trebuchet MS"/>
                <a:sym typeface="Trebuchet MS"/>
              </a:rPr>
              <a:t>Aim: </a:t>
            </a:r>
            <a:r>
              <a:rPr b="0" i="0" lang="en-US" sz="2800" u="none" cap="none" strike="noStrike">
                <a:solidFill>
                  <a:srgbClr val="000000"/>
                </a:solidFill>
                <a:latin typeface="Trebuchet MS"/>
                <a:ea typeface="Trebuchet MS"/>
                <a:cs typeface="Trebuchet MS"/>
                <a:sym typeface="Trebuchet MS"/>
              </a:rPr>
              <a:t>Prevent women from taking an active leadership role in public life, and maintain and increase the male dominated power structure</a:t>
            </a:r>
          </a:p>
          <a:p>
            <a:pPr indent="-285750" lvl="0" marL="285750" marR="0" rtl="0" algn="l">
              <a:lnSpc>
                <a:spcPct val="100000"/>
              </a:lnSpc>
              <a:spcBef>
                <a:spcPts val="640"/>
              </a:spcBef>
              <a:spcAft>
                <a:spcPts val="0"/>
              </a:spcAft>
              <a:buClr>
                <a:srgbClr val="C00000"/>
              </a:buClr>
              <a:buSzPct val="100000"/>
              <a:buFont typeface="Arial"/>
              <a:buChar char="•"/>
            </a:pPr>
            <a:r>
              <a:rPr b="0" i="0" lang="en-US" sz="2800" u="none" cap="none" strike="noStrike">
                <a:solidFill>
                  <a:srgbClr val="C00000"/>
                </a:solidFill>
                <a:latin typeface="Trebuchet MS"/>
                <a:ea typeface="Trebuchet MS"/>
                <a:cs typeface="Trebuchet MS"/>
                <a:sym typeface="Trebuchet MS"/>
              </a:rPr>
              <a:t>Impact on process: </a:t>
            </a:r>
            <a:r>
              <a:rPr b="0" i="0" lang="en-US" sz="2800" u="none" cap="none" strike="noStrike">
                <a:solidFill>
                  <a:srgbClr val="000000"/>
                </a:solidFill>
                <a:latin typeface="Trebuchet MS"/>
                <a:ea typeface="Trebuchet MS"/>
                <a:cs typeface="Trebuchet MS"/>
                <a:sym typeface="Trebuchet MS"/>
              </a:rPr>
              <a:t>Prevents women from feeling as if their participation is important and will be reflected in policy</a:t>
            </a:r>
          </a:p>
          <a:p>
            <a:pPr indent="-285750" lvl="7" marL="285750" marR="0" rtl="0" algn="l">
              <a:lnSpc>
                <a:spcPct val="100000"/>
              </a:lnSpc>
              <a:spcBef>
                <a:spcPts val="640"/>
              </a:spcBef>
              <a:spcAft>
                <a:spcPts val="0"/>
              </a:spcAft>
              <a:buClr>
                <a:srgbClr val="000000"/>
              </a:buClr>
              <a:buSzPct val="100000"/>
              <a:buFont typeface="Arial"/>
              <a:buChar char="•"/>
            </a:pPr>
            <a:r>
              <a:rPr b="0" i="0" lang="en-US" sz="2800" u="none" cap="none" strike="noStrike">
                <a:solidFill>
                  <a:srgbClr val="000000"/>
                </a:solidFill>
                <a:latin typeface="Trebuchet MS"/>
                <a:ea typeface="Trebuchet MS"/>
                <a:cs typeface="Trebuchet MS"/>
                <a:sym typeface="Trebuchet MS"/>
              </a:rPr>
              <a:t>Making comments against one woman or taking violent action against one woman can have repercussions for </a:t>
            </a:r>
            <a:r>
              <a:rPr b="0" i="1" lang="en-US" sz="2800" u="sng" cap="none" strike="noStrike">
                <a:solidFill>
                  <a:srgbClr val="000000"/>
                </a:solidFill>
                <a:latin typeface="Trebuchet MS"/>
                <a:ea typeface="Trebuchet MS"/>
                <a:cs typeface="Trebuchet MS"/>
                <a:sym typeface="Trebuchet MS"/>
              </a:rPr>
              <a:t>all</a:t>
            </a:r>
            <a:r>
              <a:rPr b="0" i="0" lang="en-US" sz="2800" u="none" cap="none" strike="noStrike">
                <a:solidFill>
                  <a:srgbClr val="000000"/>
                </a:solidFill>
                <a:latin typeface="Trebuchet MS"/>
                <a:ea typeface="Trebuchet MS"/>
                <a:cs typeface="Trebuchet MS"/>
                <a:sym typeface="Trebuchet MS"/>
              </a:rPr>
              <a:t> women.</a:t>
            </a:r>
          </a:p>
        </p:txBody>
      </p:sp>
      <p:pic>
        <p:nvPicPr>
          <p:cNvPr id="317" name="Shape 31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Threats &amp; Coercion</a:t>
            </a:r>
          </a:p>
        </p:txBody>
      </p:sp>
      <p:sp>
        <p:nvSpPr>
          <p:cNvPr id="324" name="Shape 324"/>
          <p:cNvSpPr txBox="1"/>
          <p:nvPr/>
        </p:nvSpPr>
        <p:spPr>
          <a:xfrm>
            <a:off x="914400" y="1417624"/>
            <a:ext cx="8001000" cy="498317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C00000"/>
              </a:buClr>
              <a:buSzPct val="100000"/>
              <a:buFont typeface="Arial"/>
              <a:buChar char="•"/>
            </a:pPr>
            <a:r>
              <a:rPr b="0" i="0" lang="en-US" sz="2700" u="none" cap="none" strike="noStrike">
                <a:solidFill>
                  <a:srgbClr val="C00000"/>
                </a:solidFill>
                <a:latin typeface="Trebuchet MS"/>
                <a:ea typeface="Trebuchet MS"/>
                <a:cs typeface="Trebuchet MS"/>
                <a:sym typeface="Trebuchet MS"/>
              </a:rPr>
              <a:t>What: </a:t>
            </a:r>
            <a:r>
              <a:rPr b="0" i="0" lang="en-US" sz="2700" u="none" cap="none" strike="noStrike">
                <a:solidFill>
                  <a:srgbClr val="000000"/>
                </a:solidFill>
                <a:latin typeface="Trebuchet MS"/>
                <a:ea typeface="Trebuchet MS"/>
                <a:cs typeface="Trebuchet MS"/>
                <a:sym typeface="Trebuchet MS"/>
              </a:rPr>
              <a:t>Threats, false accusations, intimidation, false gauge of environment (such as leading women to believe that it is dangerous for them to vote), blackmail and pressure</a:t>
            </a:r>
          </a:p>
          <a:p>
            <a:pPr indent="-457200" lvl="0" marL="457200" marR="0" rtl="0" algn="l">
              <a:lnSpc>
                <a:spcPct val="100000"/>
              </a:lnSpc>
              <a:spcBef>
                <a:spcPts val="640"/>
              </a:spcBef>
              <a:spcAft>
                <a:spcPts val="0"/>
              </a:spcAft>
              <a:buClr>
                <a:srgbClr val="C00000"/>
              </a:buClr>
              <a:buSzPct val="100000"/>
              <a:buFont typeface="Arial"/>
              <a:buChar char="•"/>
            </a:pPr>
            <a:r>
              <a:rPr b="0" i="0" lang="en-US" sz="2700" u="none" cap="none" strike="noStrike">
                <a:solidFill>
                  <a:srgbClr val="C00000"/>
                </a:solidFill>
                <a:latin typeface="Trebuchet MS"/>
                <a:ea typeface="Trebuchet MS"/>
                <a:cs typeface="Trebuchet MS"/>
                <a:sym typeface="Trebuchet MS"/>
              </a:rPr>
              <a:t>Victims: </a:t>
            </a:r>
            <a:r>
              <a:rPr b="0" i="0" lang="en-US" sz="2700" u="none" cap="none" strike="noStrike">
                <a:solidFill>
                  <a:srgbClr val="000000"/>
                </a:solidFill>
                <a:latin typeface="Trebuchet MS"/>
                <a:ea typeface="Trebuchet MS"/>
                <a:cs typeface="Trebuchet MS"/>
                <a:sym typeface="Trebuchet MS"/>
              </a:rPr>
              <a:t>Voters, party agents, poll workers, observers, candidate reps, rally participants/activists </a:t>
            </a:r>
          </a:p>
          <a:p>
            <a:pPr indent="-457200" lvl="0" marL="457200" marR="0" rtl="0" algn="l">
              <a:lnSpc>
                <a:spcPct val="100000"/>
              </a:lnSpc>
              <a:spcBef>
                <a:spcPts val="640"/>
              </a:spcBef>
              <a:spcAft>
                <a:spcPts val="0"/>
              </a:spcAft>
              <a:buClr>
                <a:srgbClr val="C00000"/>
              </a:buClr>
              <a:buSzPct val="100000"/>
              <a:buFont typeface="Arial"/>
              <a:buChar char="•"/>
            </a:pPr>
            <a:r>
              <a:rPr b="0" i="0" lang="en-US" sz="2700" u="none" cap="none" strike="noStrike">
                <a:solidFill>
                  <a:srgbClr val="C00000"/>
                </a:solidFill>
                <a:latin typeface="Trebuchet MS"/>
                <a:ea typeface="Trebuchet MS"/>
                <a:cs typeface="Trebuchet MS"/>
                <a:sym typeface="Trebuchet MS"/>
              </a:rPr>
              <a:t>Where:</a:t>
            </a:r>
            <a:r>
              <a:rPr b="0" i="0" lang="en-US" sz="2700" u="none" cap="none" strike="noStrike">
                <a:solidFill>
                  <a:srgbClr val="FF0000"/>
                </a:solidFill>
                <a:latin typeface="Trebuchet MS"/>
                <a:ea typeface="Trebuchet MS"/>
                <a:cs typeface="Trebuchet MS"/>
                <a:sym typeface="Trebuchet MS"/>
              </a:rPr>
              <a:t> </a:t>
            </a:r>
            <a:r>
              <a:rPr b="0" i="0" lang="en-US" sz="27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640"/>
              </a:spcBef>
              <a:spcAft>
                <a:spcPts val="0"/>
              </a:spcAft>
              <a:buClr>
                <a:srgbClr val="C00000"/>
              </a:buClr>
              <a:buSzPct val="100000"/>
              <a:buFont typeface="Arial"/>
              <a:buChar char="•"/>
            </a:pPr>
            <a:r>
              <a:rPr b="0" i="0" lang="en-US" sz="2700" u="none" cap="none" strike="noStrike">
                <a:solidFill>
                  <a:srgbClr val="C00000"/>
                </a:solidFill>
                <a:latin typeface="Trebuchet MS"/>
                <a:ea typeface="Trebuchet MS"/>
                <a:cs typeface="Trebuchet MS"/>
                <a:sym typeface="Trebuchet MS"/>
              </a:rPr>
              <a:t>Perpetrators: </a:t>
            </a:r>
            <a:r>
              <a:rPr b="0" i="0" lang="en-US" sz="2700" u="none" cap="none" strike="noStrike">
                <a:solidFill>
                  <a:srgbClr val="000000"/>
                </a:solidFill>
                <a:latin typeface="Trebuchet MS"/>
                <a:ea typeface="Trebuchet MS"/>
                <a:cs typeface="Trebuchet MS"/>
                <a:sym typeface="Trebuchet MS"/>
              </a:rPr>
              <a:t>Husband, father, brother, security forces, party leaders/members, religious groups, poll workers</a:t>
            </a:r>
          </a:p>
        </p:txBody>
      </p:sp>
      <p:pic>
        <p:nvPicPr>
          <p:cNvPr id="325" name="Shape 32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a:t>
            </a:r>
            <a:r>
              <a:rPr b="0" i="0" lang="en-US" sz="3600" u="none" cap="none" strike="noStrike">
                <a:solidFill>
                  <a:srgbClr val="C9000F"/>
                </a:solidFill>
                <a:latin typeface="Trebuchet MS"/>
                <a:ea typeface="Trebuchet MS"/>
                <a:cs typeface="Trebuchet MS"/>
                <a:sym typeface="Trebuchet MS"/>
              </a:rPr>
              <a:t>Threats &amp; Coercion: Examples</a:t>
            </a:r>
          </a:p>
        </p:txBody>
      </p:sp>
      <p:sp>
        <p:nvSpPr>
          <p:cNvPr id="332" name="Shape 332"/>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Trebuchet MS"/>
              <a:buChar char="•"/>
            </a:pPr>
            <a:r>
              <a:rPr b="0" i="0" lang="en-US" sz="2800" u="none" cap="none" strike="noStrike">
                <a:solidFill>
                  <a:srgbClr val="1F2123"/>
                </a:solidFill>
                <a:latin typeface="Trebuchet MS"/>
                <a:ea typeface="Trebuchet MS"/>
                <a:cs typeface="Trebuchet MS"/>
                <a:sym typeface="Trebuchet MS"/>
              </a:rPr>
              <a:t>A threat to divorce, deprivation of resources, or physical violence by a husband to force his wife’s preference for voting </a:t>
            </a:r>
          </a:p>
          <a:p>
            <a:pPr indent="-457200" lvl="0" marL="457200" marR="0" rtl="0" algn="l">
              <a:lnSpc>
                <a:spcPct val="100000"/>
              </a:lnSpc>
              <a:spcBef>
                <a:spcPts val="560"/>
              </a:spcBef>
              <a:spcAft>
                <a:spcPts val="0"/>
              </a:spcAft>
              <a:buClr>
                <a:schemeClr val="dk1"/>
              </a:buClr>
              <a:buSzPct val="100000"/>
              <a:buFont typeface="Trebuchet MS"/>
              <a:buChar char="•"/>
            </a:pPr>
            <a:r>
              <a:rPr b="0" i="0" lang="en-US" sz="2800" u="none" cap="none" strike="noStrike">
                <a:solidFill>
                  <a:srgbClr val="1F2123"/>
                </a:solidFill>
                <a:latin typeface="Trebuchet MS"/>
                <a:ea typeface="Trebuchet MS"/>
                <a:cs typeface="Trebuchet MS"/>
                <a:sym typeface="Trebuchet MS"/>
              </a:rPr>
              <a:t>Someone entering the polling station with their wife/daughter/family member can be a threat because the vote is no longer secret </a:t>
            </a:r>
          </a:p>
          <a:p>
            <a:pPr indent="-457200" lvl="0" marL="457200" marR="0" rtl="0" algn="l">
              <a:lnSpc>
                <a:spcPct val="100000"/>
              </a:lnSpc>
              <a:spcBef>
                <a:spcPts val="560"/>
              </a:spcBef>
              <a:spcAft>
                <a:spcPts val="0"/>
              </a:spcAft>
              <a:buClr>
                <a:schemeClr val="dk1"/>
              </a:buClr>
              <a:buSzPct val="100000"/>
              <a:buFont typeface="Trebuchet MS"/>
              <a:buChar char="•"/>
            </a:pPr>
            <a:r>
              <a:rPr b="0" i="0" lang="en-US" sz="2800" u="none" cap="none" strike="noStrike">
                <a:solidFill>
                  <a:srgbClr val="1F2123"/>
                </a:solidFill>
                <a:latin typeface="Trebuchet MS"/>
                <a:ea typeface="Trebuchet MS"/>
                <a:cs typeface="Trebuchet MS"/>
                <a:sym typeface="Trebuchet MS"/>
              </a:rPr>
              <a:t>Male party members standing at the door or in the polling station can be a threat </a:t>
            </a:r>
          </a:p>
          <a:p>
            <a:pPr indent="-457200" lvl="0" marL="457200" marR="0" rtl="0" algn="l">
              <a:lnSpc>
                <a:spcPct val="100000"/>
              </a:lnSpc>
              <a:spcBef>
                <a:spcPts val="560"/>
              </a:spcBef>
              <a:spcAft>
                <a:spcPts val="0"/>
              </a:spcAft>
              <a:buClr>
                <a:schemeClr val="dk1"/>
              </a:buClr>
              <a:buSzPct val="100000"/>
              <a:buFont typeface="Trebuchet MS"/>
              <a:buChar char="•"/>
            </a:pPr>
            <a:r>
              <a:rPr b="0" i="0" lang="en-US" sz="2800" u="none" cap="none" strike="noStrike">
                <a:solidFill>
                  <a:srgbClr val="1F2123"/>
                </a:solidFill>
                <a:latin typeface="Trebuchet MS"/>
                <a:ea typeface="Trebuchet MS"/>
                <a:cs typeface="Trebuchet MS"/>
                <a:sym typeface="Trebuchet MS"/>
              </a:rPr>
              <a:t>Verbal attacks on voters or officials at a polling station</a:t>
            </a:r>
          </a:p>
          <a:p>
            <a:pPr indent="-457200" lvl="0" marL="457200" marR="0" rtl="0" algn="l">
              <a:lnSpc>
                <a:spcPct val="100000"/>
              </a:lnSpc>
              <a:spcBef>
                <a:spcPts val="560"/>
              </a:spcBef>
              <a:spcAft>
                <a:spcPts val="0"/>
              </a:spcAft>
              <a:buClr>
                <a:srgbClr val="003366"/>
              </a:buClr>
              <a:buSzPct val="100000"/>
              <a:buFont typeface="Trebuchet MS"/>
              <a:buChar char="•"/>
            </a:pPr>
            <a:r>
              <a:rPr b="0" i="0" lang="en-US" sz="2800" u="none" cap="none" strike="noStrike">
                <a:solidFill>
                  <a:srgbClr val="1F2123"/>
                </a:solidFill>
                <a:latin typeface="Trebuchet MS"/>
                <a:ea typeface="Trebuchet MS"/>
                <a:cs typeface="Trebuchet MS"/>
                <a:sym typeface="Trebuchet MS"/>
              </a:rPr>
              <a:t>Unauthorized people in polling stations </a:t>
            </a:r>
          </a:p>
        </p:txBody>
      </p:sp>
      <p:pic>
        <p:nvPicPr>
          <p:cNvPr id="333" name="Shape 333"/>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Key Terms</a:t>
            </a:r>
          </a:p>
        </p:txBody>
      </p:sp>
      <p:sp>
        <p:nvSpPr>
          <p:cNvPr id="111" name="Shape 111"/>
          <p:cNvSpPr txBox="1"/>
          <p:nvPr/>
        </p:nvSpPr>
        <p:spPr>
          <a:xfrm>
            <a:off x="914400" y="1828800"/>
            <a:ext cx="7580466" cy="4572000"/>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Sex</a:t>
            </a:r>
          </a:p>
          <a:p>
            <a:pPr indent="-236536" lvl="0" marL="236536" marR="0" rtl="0" algn="l">
              <a:lnSpc>
                <a:spcPct val="100000"/>
              </a:lnSpc>
              <a:spcBef>
                <a:spcPts val="64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Gender</a:t>
            </a:r>
          </a:p>
          <a:p>
            <a:pPr indent="-236536" lvl="0" marL="236536" marR="0" rtl="0" algn="l">
              <a:lnSpc>
                <a:spcPct val="100000"/>
              </a:lnSpc>
              <a:spcBef>
                <a:spcPts val="64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Gender Equality </a:t>
            </a:r>
          </a:p>
          <a:p>
            <a:pPr indent="-236536" lvl="0" marL="236536" marR="0" rtl="0" algn="l">
              <a:lnSpc>
                <a:spcPct val="100000"/>
              </a:lnSpc>
              <a:spcBef>
                <a:spcPts val="64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Gender Equity</a:t>
            </a:r>
          </a:p>
          <a:p>
            <a:pPr indent="-236536" lvl="0" marL="236536" marR="0" rtl="0" algn="l">
              <a:lnSpc>
                <a:spcPct val="100000"/>
              </a:lnSpc>
              <a:spcBef>
                <a:spcPts val="640"/>
              </a:spcBef>
              <a:spcAft>
                <a:spcPts val="0"/>
              </a:spcAft>
              <a:buClr>
                <a:srgbClr val="003366"/>
              </a:buClr>
              <a:buFont typeface="Arial"/>
              <a:buNone/>
            </a:pPr>
            <a:r>
              <a:t/>
            </a:r>
            <a:endParaRPr b="0" i="0" sz="2800" u="none" cap="none" strike="noStrike">
              <a:solidFill>
                <a:srgbClr val="000000"/>
              </a:solidFill>
              <a:latin typeface="Trebuchet MS"/>
              <a:ea typeface="Trebuchet MS"/>
              <a:cs typeface="Trebuchet MS"/>
              <a:sym typeface="Trebuchet MS"/>
            </a:endParaRPr>
          </a:p>
          <a:p>
            <a:pPr indent="-236536" lvl="0" marL="236536" marR="0" rtl="0" algn="l">
              <a:lnSpc>
                <a:spcPct val="100000"/>
              </a:lnSpc>
              <a:spcBef>
                <a:spcPts val="640"/>
              </a:spcBef>
              <a:spcAft>
                <a:spcPts val="0"/>
              </a:spcAft>
              <a:buClr>
                <a:srgbClr val="003366"/>
              </a:buClr>
              <a:buFont typeface="Arial"/>
              <a:buNone/>
            </a:pPr>
            <a:r>
              <a:t/>
            </a:r>
            <a:endParaRPr b="0" i="0" sz="2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Font typeface="Arial"/>
              <a:buNone/>
            </a:pPr>
            <a:r>
              <a:t/>
            </a:r>
            <a:endParaRPr b="0" i="0" sz="2600" u="none" cap="none" strike="noStrike">
              <a:solidFill>
                <a:srgbClr val="003366"/>
              </a:solidFill>
              <a:latin typeface="Trebuchet MS"/>
              <a:ea typeface="Trebuchet MS"/>
              <a:cs typeface="Trebuchet MS"/>
              <a:sym typeface="Trebuchet MS"/>
            </a:endParaRPr>
          </a:p>
        </p:txBody>
      </p:sp>
      <p:pic>
        <p:nvPicPr>
          <p:cNvPr id="112" name="Shape 11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113" name="Shape 113"/>
          <p:cNvPicPr preferRelativeResize="0"/>
          <p:nvPr/>
        </p:nvPicPr>
        <p:blipFill rotWithShape="1">
          <a:blip r:embed="rId4">
            <a:alphaModFix/>
          </a:blip>
          <a:srcRect b="0" l="0" r="0" t="0"/>
          <a:stretch/>
        </p:blipFill>
        <p:spPr>
          <a:xfrm>
            <a:off x="5562600" y="2438400"/>
            <a:ext cx="2496900" cy="2302200"/>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Threats &amp; Coercion</a:t>
            </a:r>
          </a:p>
        </p:txBody>
      </p:sp>
      <p:sp>
        <p:nvSpPr>
          <p:cNvPr id="340" name="Shape 340"/>
          <p:cNvSpPr txBox="1"/>
          <p:nvPr/>
        </p:nvSpPr>
        <p:spPr>
          <a:xfrm>
            <a:off x="914400" y="1524000"/>
            <a:ext cx="4876799"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1" i="0" lang="en-US" sz="2400" u="none" cap="none" strike="noStrike">
                <a:solidFill>
                  <a:schemeClr val="dk1"/>
                </a:solidFill>
                <a:latin typeface="Trebuchet MS"/>
                <a:ea typeface="Trebuchet MS"/>
                <a:cs typeface="Trebuchet MS"/>
                <a:sym typeface="Trebuchet MS"/>
              </a:rPr>
              <a:t>Pakistan</a:t>
            </a:r>
            <a:r>
              <a:rPr b="0" i="0" lang="en-US" sz="2400" u="none" cap="none" strike="noStrike">
                <a:solidFill>
                  <a:schemeClr val="dk1"/>
                </a:solidFill>
                <a:latin typeface="Trebuchet MS"/>
                <a:ea typeface="Trebuchet MS"/>
                <a:cs typeface="Trebuchet MS"/>
                <a:sym typeface="Trebuchet MS"/>
              </a:rPr>
              <a:t>, 2015: Local community leaders made an agreement with each other to prevent women from voting in the District Council elections.</a:t>
            </a:r>
          </a:p>
          <a:p>
            <a:pPr indent="-457200" lvl="0" marL="4572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Trebuchet MS"/>
                <a:ea typeface="Trebuchet MS"/>
                <a:cs typeface="Trebuchet MS"/>
                <a:sym typeface="Trebuchet MS"/>
              </a:rPr>
              <a:t>Mosques issued alerts for women with a threat that they would be harmed if they attempted to vote</a:t>
            </a:r>
          </a:p>
          <a:p>
            <a:pPr indent="-457200" lvl="0" marL="4572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Trebuchet MS"/>
                <a:ea typeface="Trebuchet MS"/>
                <a:cs typeface="Trebuchet MS"/>
                <a:sym typeface="Trebuchet MS"/>
              </a:rPr>
              <a:t>Women who went to vote at the polling station were blocked by men wielding batons</a:t>
            </a:r>
          </a:p>
        </p:txBody>
      </p:sp>
      <p:pic>
        <p:nvPicPr>
          <p:cNvPr id="341" name="Shape 34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42" name="Shape 342"/>
          <p:cNvPicPr preferRelativeResize="0"/>
          <p:nvPr/>
        </p:nvPicPr>
        <p:blipFill rotWithShape="1">
          <a:blip r:embed="rId4">
            <a:alphaModFix/>
          </a:blip>
          <a:srcRect b="0" l="0" r="27306" t="0"/>
          <a:stretch/>
        </p:blipFill>
        <p:spPr>
          <a:xfrm>
            <a:off x="5838625" y="2287800"/>
            <a:ext cx="3000575" cy="2893800"/>
          </a:xfrm>
          <a:prstGeom prst="rect">
            <a:avLst/>
          </a:prstGeom>
          <a:noFill/>
          <a:ln>
            <a:noFill/>
          </a:ln>
        </p:spPr>
      </p:pic>
      <p:sp>
        <p:nvSpPr>
          <p:cNvPr id="343" name="Shape 343"/>
          <p:cNvSpPr txBox="1"/>
          <p:nvPr/>
        </p:nvSpPr>
        <p:spPr>
          <a:xfrm>
            <a:off x="5791200" y="52578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Threats &amp; Coercion</a:t>
            </a:r>
          </a:p>
        </p:txBody>
      </p:sp>
      <p:sp>
        <p:nvSpPr>
          <p:cNvPr id="350" name="Shape 350"/>
          <p:cNvSpPr txBox="1"/>
          <p:nvPr/>
        </p:nvSpPr>
        <p:spPr>
          <a:xfrm>
            <a:off x="914400" y="1371600"/>
            <a:ext cx="4495800" cy="5029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rebuchet MS"/>
              <a:buNone/>
            </a:pPr>
            <a:r>
              <a:rPr b="0" i="0" lang="en-US" sz="2600" u="none" cap="none" strike="noStrike">
                <a:solidFill>
                  <a:srgbClr val="FF0000"/>
                </a:solidFill>
                <a:latin typeface="Trebuchet MS"/>
                <a:ea typeface="Trebuchet MS"/>
                <a:cs typeface="Trebuchet MS"/>
                <a:sym typeface="Trebuchet MS"/>
              </a:rPr>
              <a:t>Aim: </a:t>
            </a:r>
          </a:p>
          <a:p>
            <a:pPr indent="-406400" lvl="0" marL="457200" marR="0" rtl="0" algn="l">
              <a:lnSpc>
                <a:spcPct val="100000"/>
              </a:lnSpc>
              <a:spcBef>
                <a:spcPts val="560"/>
              </a:spcBef>
              <a:spcAft>
                <a:spcPts val="0"/>
              </a:spcAft>
              <a:buClr>
                <a:srgbClr val="003366"/>
              </a:buClr>
              <a:buSzPct val="98148"/>
              <a:buFont typeface="Trebuchet MS"/>
              <a:buChar char="●"/>
            </a:pPr>
            <a:r>
              <a:rPr b="0" i="0" lang="en-US" sz="2600" u="none" cap="none" strike="noStrike">
                <a:solidFill>
                  <a:srgbClr val="000000"/>
                </a:solidFill>
                <a:latin typeface="Trebuchet MS"/>
                <a:ea typeface="Trebuchet MS"/>
                <a:cs typeface="Trebuchet MS"/>
                <a:sym typeface="Trebuchet MS"/>
              </a:rPr>
              <a:t>Deter women from voting</a:t>
            </a:r>
          </a:p>
          <a:p>
            <a:pPr indent="-406400" lvl="0" marL="457200" marR="0" rtl="0" algn="l">
              <a:lnSpc>
                <a:spcPct val="100000"/>
              </a:lnSpc>
              <a:spcBef>
                <a:spcPts val="560"/>
              </a:spcBef>
              <a:spcAft>
                <a:spcPts val="0"/>
              </a:spcAft>
              <a:buClr>
                <a:srgbClr val="003366"/>
              </a:buClr>
              <a:buSzPct val="98148"/>
              <a:buFont typeface="Trebuchet MS"/>
              <a:buChar char="●"/>
            </a:pPr>
            <a:r>
              <a:rPr b="0" i="0" lang="en-US" sz="2600" u="none" cap="none" strike="noStrike">
                <a:solidFill>
                  <a:srgbClr val="000000"/>
                </a:solidFill>
                <a:latin typeface="Trebuchet MS"/>
                <a:ea typeface="Trebuchet MS"/>
                <a:cs typeface="Trebuchet MS"/>
                <a:sym typeface="Trebuchet MS"/>
              </a:rPr>
              <a:t>Diminish or deter women’s participation in electoral processes, including election administration</a:t>
            </a:r>
          </a:p>
          <a:p>
            <a:pPr indent="-406400" lvl="0" marL="457200" marR="0" rtl="0" algn="l">
              <a:lnSpc>
                <a:spcPct val="100000"/>
              </a:lnSpc>
              <a:spcBef>
                <a:spcPts val="560"/>
              </a:spcBef>
              <a:spcAft>
                <a:spcPts val="0"/>
              </a:spcAft>
              <a:buClr>
                <a:srgbClr val="003366"/>
              </a:buClr>
              <a:buSzPct val="98148"/>
              <a:buFont typeface="Trebuchet MS"/>
              <a:buChar char="●"/>
            </a:pPr>
            <a:r>
              <a:rPr b="0" i="0" lang="en-US" sz="2600" u="none" cap="none" strike="noStrike">
                <a:solidFill>
                  <a:srgbClr val="000000"/>
                </a:solidFill>
                <a:latin typeface="Trebuchet MS"/>
                <a:ea typeface="Trebuchet MS"/>
                <a:cs typeface="Trebuchet MS"/>
                <a:sym typeface="Trebuchet MS"/>
              </a:rPr>
              <a:t>Deter women from expressing their own political viewpoints or priorities</a:t>
            </a:r>
          </a:p>
        </p:txBody>
      </p:sp>
      <p:pic>
        <p:nvPicPr>
          <p:cNvPr id="351" name="Shape 35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Sierra Leone Elections 2007 11.jpg" id="352" name="Shape 352"/>
          <p:cNvPicPr preferRelativeResize="0"/>
          <p:nvPr/>
        </p:nvPicPr>
        <p:blipFill rotWithShape="1">
          <a:blip r:embed="rId4">
            <a:alphaModFix/>
          </a:blip>
          <a:srcRect b="15047" l="6250" r="10155" t="3704"/>
          <a:stretch/>
        </p:blipFill>
        <p:spPr>
          <a:xfrm>
            <a:off x="5683687" y="1676400"/>
            <a:ext cx="2926911" cy="4267199"/>
          </a:xfrm>
          <a:prstGeom prst="rect">
            <a:avLst/>
          </a:prstGeom>
          <a:noFill/>
          <a:ln>
            <a:noFill/>
          </a:ln>
        </p:spPr>
      </p:pic>
      <p:sp>
        <p:nvSpPr>
          <p:cNvPr id="353" name="Shape 353"/>
          <p:cNvSpPr txBox="1"/>
          <p:nvPr/>
        </p:nvSpPr>
        <p:spPr>
          <a:xfrm>
            <a:off x="5683687" y="60960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Economic</a:t>
            </a:r>
          </a:p>
        </p:txBody>
      </p:sp>
      <p:sp>
        <p:nvSpPr>
          <p:cNvPr id="360" name="Shape 360"/>
          <p:cNvSpPr txBox="1"/>
          <p:nvPr/>
        </p:nvSpPr>
        <p:spPr>
          <a:xfrm>
            <a:off x="914400" y="16002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What: </a:t>
            </a:r>
            <a:r>
              <a:rPr b="0" i="0" lang="en-US" sz="2600" u="none" cap="none" strike="noStrike">
                <a:solidFill>
                  <a:srgbClr val="000000"/>
                </a:solidFill>
                <a:latin typeface="Trebuchet MS"/>
                <a:ea typeface="Trebuchet MS"/>
                <a:cs typeface="Trebuchet MS"/>
                <a:sym typeface="Trebuchet MS"/>
              </a:rPr>
              <a:t>Economic control, denial of or delay in providing financial resources, property damage</a:t>
            </a:r>
          </a:p>
          <a:p>
            <a:pPr indent="-457200" lvl="0" marL="457200" marR="0" rtl="0" algn="l">
              <a:lnSpc>
                <a:spcPct val="100000"/>
              </a:lnSpc>
              <a:spcBef>
                <a:spcPts val="60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Where: </a:t>
            </a:r>
            <a:r>
              <a:rPr b="0" i="0" lang="en-US" sz="26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60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Victims: </a:t>
            </a:r>
            <a:r>
              <a:rPr b="0" i="0" lang="en-US" sz="2600" u="none" cap="none" strike="noStrike">
                <a:solidFill>
                  <a:srgbClr val="000000"/>
                </a:solidFill>
                <a:latin typeface="Trebuchet MS"/>
                <a:ea typeface="Trebuchet MS"/>
                <a:cs typeface="Trebuchet MS"/>
                <a:sym typeface="Trebuchet MS"/>
              </a:rPr>
              <a:t>Women candidates, voters, activists, election administrators, elected women</a:t>
            </a:r>
          </a:p>
          <a:p>
            <a:pPr indent="-457200" lvl="0" marL="457200" marR="0" rtl="0" algn="l">
              <a:lnSpc>
                <a:spcPct val="100000"/>
              </a:lnSpc>
              <a:spcBef>
                <a:spcPts val="60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Perpetrators: </a:t>
            </a:r>
            <a:r>
              <a:rPr b="0" i="0" lang="en-US" sz="2600" u="none" cap="none" strike="noStrike">
                <a:solidFill>
                  <a:srgbClr val="000000"/>
                </a:solidFill>
                <a:latin typeface="Trebuchet MS"/>
                <a:ea typeface="Trebuchet MS"/>
                <a:cs typeface="Trebuchet MS"/>
                <a:sym typeface="Trebuchet MS"/>
              </a:rPr>
              <a:t>Family, own/opposition party members and leaders, officials</a:t>
            </a:r>
          </a:p>
          <a:p>
            <a:pPr indent="-457200" lvl="0" marL="457200" marR="0" rtl="0" algn="l">
              <a:lnSpc>
                <a:spcPct val="100000"/>
              </a:lnSpc>
              <a:spcBef>
                <a:spcPts val="60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Aim: </a:t>
            </a:r>
            <a:r>
              <a:rPr b="0" i="0" lang="en-US" sz="2600" u="none" cap="none" strike="noStrike">
                <a:solidFill>
                  <a:srgbClr val="000000"/>
                </a:solidFill>
                <a:latin typeface="Trebuchet MS"/>
                <a:ea typeface="Trebuchet MS"/>
                <a:cs typeface="Trebuchet MS"/>
                <a:sym typeface="Trebuchet MS"/>
              </a:rPr>
              <a:t>Block/restrict women’s access to resources available to men to prevent their expression of political viewpoints/priorities, prevent competition </a:t>
            </a:r>
          </a:p>
        </p:txBody>
      </p:sp>
      <p:pic>
        <p:nvPicPr>
          <p:cNvPr id="361" name="Shape 36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Economic</a:t>
            </a:r>
          </a:p>
        </p:txBody>
      </p:sp>
      <p:sp>
        <p:nvSpPr>
          <p:cNvPr id="368" name="Shape 368"/>
          <p:cNvSpPr txBox="1"/>
          <p:nvPr/>
        </p:nvSpPr>
        <p:spPr>
          <a:xfrm>
            <a:off x="914400" y="1371600"/>
            <a:ext cx="4648199"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1" i="0" lang="en-US" sz="2400" u="none" cap="none" strike="noStrike">
                <a:solidFill>
                  <a:srgbClr val="000000"/>
                </a:solidFill>
                <a:latin typeface="Trebuchet MS"/>
                <a:ea typeface="Trebuchet MS"/>
                <a:cs typeface="Trebuchet MS"/>
                <a:sym typeface="Trebuchet MS"/>
              </a:rPr>
              <a:t>Pakistan</a:t>
            </a:r>
            <a:r>
              <a:rPr b="0" i="0" lang="en-US" sz="2400" u="none" cap="none" strike="noStrike">
                <a:solidFill>
                  <a:srgbClr val="000000"/>
                </a:solidFill>
                <a:latin typeface="Trebuchet MS"/>
                <a:ea typeface="Trebuchet MS"/>
                <a:cs typeface="Trebuchet MS"/>
                <a:sym typeface="Trebuchet MS"/>
              </a:rPr>
              <a:t>: Reported that in past elections posters containing female candidates’ photos were destroyed, while posters with male candidates’ photos were left undisturbed.</a:t>
            </a:r>
          </a:p>
          <a:p>
            <a:pPr indent="-457200" lvl="0" marL="457200" marR="0" rtl="0" algn="l">
              <a:lnSpc>
                <a:spcPct val="100000"/>
              </a:lnSpc>
              <a:spcBef>
                <a:spcPts val="520"/>
              </a:spcBef>
              <a:spcAft>
                <a:spcPts val="0"/>
              </a:spcAft>
              <a:buClr>
                <a:schemeClr val="dk1"/>
              </a:buClr>
              <a:buSzPct val="100000"/>
              <a:buFont typeface="Arial"/>
              <a:buChar char="•"/>
            </a:pPr>
            <a:r>
              <a:rPr b="0" i="0" lang="en-US" sz="2400" u="none" cap="none" strike="noStrike">
                <a:solidFill>
                  <a:srgbClr val="000000"/>
                </a:solidFill>
                <a:latin typeface="Trebuchet MS"/>
                <a:ea typeface="Trebuchet MS"/>
                <a:cs typeface="Trebuchet MS"/>
                <a:sym typeface="Trebuchet MS"/>
              </a:rPr>
              <a:t>Targeted property damage further reduces the economic resources available to women candidates, which impacts their electability directly</a:t>
            </a:r>
          </a:p>
        </p:txBody>
      </p:sp>
      <p:pic>
        <p:nvPicPr>
          <p:cNvPr id="369" name="Shape 36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70" name="Shape 370"/>
          <p:cNvPicPr preferRelativeResize="0"/>
          <p:nvPr/>
        </p:nvPicPr>
        <p:blipFill rotWithShape="1">
          <a:blip r:embed="rId4">
            <a:alphaModFix/>
          </a:blip>
          <a:srcRect b="0" l="6913" r="22097" t="0"/>
          <a:stretch/>
        </p:blipFill>
        <p:spPr>
          <a:xfrm>
            <a:off x="5638800" y="2047891"/>
            <a:ext cx="3073399" cy="3438508"/>
          </a:xfrm>
          <a:prstGeom prst="rect">
            <a:avLst/>
          </a:prstGeom>
          <a:noFill/>
          <a:ln>
            <a:noFill/>
          </a:ln>
        </p:spPr>
      </p:pic>
      <p:sp>
        <p:nvSpPr>
          <p:cNvPr id="371" name="Shape 371"/>
          <p:cNvSpPr txBox="1"/>
          <p:nvPr/>
        </p:nvSpPr>
        <p:spPr>
          <a:xfrm>
            <a:off x="5638800" y="55626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sp>
        <p:nvSpPr>
          <p:cNvPr id="377" name="Shape 37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1" lang="en-US" sz="4000" u="none" cap="none" strike="noStrike">
                <a:solidFill>
                  <a:srgbClr val="C00000"/>
                </a:solidFill>
                <a:latin typeface="Trebuchet MS"/>
                <a:ea typeface="Trebuchet MS"/>
                <a:cs typeface="Trebuchet MS"/>
                <a:sym typeface="Trebuchet MS"/>
              </a:rPr>
              <a:t>What Can We Measure? </a:t>
            </a:r>
          </a:p>
        </p:txBody>
      </p:sp>
      <p:sp>
        <p:nvSpPr>
          <p:cNvPr id="378" name="Shape 378"/>
          <p:cNvSpPr txBox="1"/>
          <p:nvPr/>
        </p:nvSpPr>
        <p:spPr>
          <a:xfrm>
            <a:off x="914400" y="1828800"/>
            <a:ext cx="8001000" cy="4800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rebuchet MS"/>
              <a:buNone/>
            </a:pPr>
            <a:r>
              <a:rPr b="0" i="0" lang="en-US" sz="3600" u="none" cap="none" strike="noStrike">
                <a:solidFill>
                  <a:schemeClr val="dk1"/>
                </a:solidFill>
                <a:latin typeface="Trebuchet MS"/>
                <a:ea typeface="Trebuchet MS"/>
                <a:cs typeface="Trebuchet MS"/>
                <a:sym typeface="Trebuchet MS"/>
              </a:rPr>
              <a:t>Election Day Observation</a:t>
            </a:r>
          </a:p>
        </p:txBody>
      </p:sp>
      <p:pic>
        <p:nvPicPr>
          <p:cNvPr id="379" name="Shape 37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80" name="Shape 380"/>
          <p:cNvPicPr preferRelativeResize="0"/>
          <p:nvPr/>
        </p:nvPicPr>
        <p:blipFill rotWithShape="1">
          <a:blip r:embed="rId4">
            <a:alphaModFix/>
          </a:blip>
          <a:srcRect b="0" l="0" r="0" t="0"/>
          <a:stretch/>
        </p:blipFill>
        <p:spPr>
          <a:xfrm>
            <a:off x="2514600" y="2895600"/>
            <a:ext cx="4953000" cy="3112820"/>
          </a:xfrm>
          <a:prstGeom prst="rect">
            <a:avLst/>
          </a:prstGeom>
          <a:noFill/>
          <a:ln>
            <a:noFill/>
          </a:ln>
        </p:spPr>
      </p:pic>
      <p:sp>
        <p:nvSpPr>
          <p:cNvPr id="381" name="Shape 381"/>
          <p:cNvSpPr txBox="1"/>
          <p:nvPr/>
        </p:nvSpPr>
        <p:spPr>
          <a:xfrm>
            <a:off x="2514600" y="60960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F2123"/>
              </a:buClr>
              <a:buSzPct val="25000"/>
              <a:buFont typeface="Trebuchet MS"/>
              <a:buNone/>
            </a:pPr>
            <a:r>
              <a:rPr b="0" i="1" lang="en-US" sz="1400" u="none" cap="none" strike="noStrike">
                <a:solidFill>
                  <a:srgbClr val="1F2123"/>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1" lang="en-US" sz="4000" u="none" cap="none" strike="noStrike">
                <a:solidFill>
                  <a:srgbClr val="C00000"/>
                </a:solidFill>
                <a:latin typeface="Trebuchet MS"/>
                <a:ea typeface="Trebuchet MS"/>
                <a:cs typeface="Trebuchet MS"/>
                <a:sym typeface="Trebuchet MS"/>
              </a:rPr>
              <a:t>What Can We Measure? </a:t>
            </a:r>
          </a:p>
        </p:txBody>
      </p:sp>
      <p:sp>
        <p:nvSpPr>
          <p:cNvPr id="388" name="Shape 388"/>
          <p:cNvSpPr txBox="1"/>
          <p:nvPr/>
        </p:nvSpPr>
        <p:spPr>
          <a:xfrm>
            <a:off x="914400" y="1417624"/>
            <a:ext cx="8001000" cy="498317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1" i="0" lang="en-US" sz="2600" u="none" cap="none" strike="noStrike">
                <a:solidFill>
                  <a:srgbClr val="C00000"/>
                </a:solidFill>
                <a:latin typeface="Trebuchet MS"/>
                <a:ea typeface="Trebuchet MS"/>
                <a:cs typeface="Trebuchet MS"/>
                <a:sym typeface="Trebuchet MS"/>
              </a:rPr>
              <a:t>Participation: </a:t>
            </a:r>
            <a:r>
              <a:rPr b="0" i="0" lang="en-US" sz="2600" u="none" cap="none" strike="noStrike">
                <a:solidFill>
                  <a:srgbClr val="1F2123"/>
                </a:solidFill>
                <a:latin typeface="Trebuchet MS"/>
                <a:ea typeface="Trebuchet MS"/>
                <a:cs typeface="Trebuchet MS"/>
                <a:sym typeface="Trebuchet MS"/>
              </a:rPr>
              <a:t>All eligible voters have a real opportunity to work, to observe and to vote freely </a:t>
            </a:r>
          </a:p>
          <a:p>
            <a:pPr indent="-457200" lvl="0" marL="457200" marR="0" rtl="0" algn="l">
              <a:lnSpc>
                <a:spcPct val="100000"/>
              </a:lnSpc>
              <a:spcBef>
                <a:spcPts val="0"/>
              </a:spcBef>
              <a:spcAft>
                <a:spcPts val="0"/>
              </a:spcAft>
              <a:buClr>
                <a:srgbClr val="003366"/>
              </a:buClr>
              <a:buSzPct val="100000"/>
              <a:buFont typeface="Arial"/>
              <a:buChar char="•"/>
            </a:pPr>
            <a:r>
              <a:rPr b="1" i="0" lang="en-US" sz="2600" u="none" cap="none" strike="noStrike">
                <a:solidFill>
                  <a:srgbClr val="C00000"/>
                </a:solidFill>
                <a:latin typeface="Trebuchet MS"/>
                <a:ea typeface="Trebuchet MS"/>
                <a:cs typeface="Trebuchet MS"/>
                <a:sym typeface="Trebuchet MS"/>
              </a:rPr>
              <a:t>Accountability: </a:t>
            </a:r>
            <a:r>
              <a:rPr b="0" i="0" lang="en-US" sz="2600" u="none" cap="none" strike="noStrike">
                <a:solidFill>
                  <a:srgbClr val="1F2123"/>
                </a:solidFill>
                <a:latin typeface="Trebuchet MS"/>
                <a:ea typeface="Trebuchet MS"/>
                <a:cs typeface="Trebuchet MS"/>
                <a:sym typeface="Trebuchet MS"/>
              </a:rPr>
              <a:t>Election procedures are followed to ensure the secrecy of voting, to prevent illegal voting (such as family voting/coerced voting etc.) and to ensure that the will of the voters (not their party or family) is recorded </a:t>
            </a:r>
          </a:p>
          <a:p>
            <a:pPr indent="-457200" lvl="0" marL="457200" marR="0" rtl="0" algn="l">
              <a:lnSpc>
                <a:spcPct val="100000"/>
              </a:lnSpc>
              <a:spcBef>
                <a:spcPts val="0"/>
              </a:spcBef>
              <a:spcAft>
                <a:spcPts val="0"/>
              </a:spcAft>
              <a:buClr>
                <a:srgbClr val="003366"/>
              </a:buClr>
              <a:buSzPct val="100000"/>
              <a:buFont typeface="Arial"/>
              <a:buChar char="•"/>
            </a:pPr>
            <a:r>
              <a:rPr b="1" i="0" lang="en-US" sz="2600" u="none" cap="none" strike="noStrike">
                <a:solidFill>
                  <a:srgbClr val="C00000"/>
                </a:solidFill>
                <a:latin typeface="Trebuchet MS"/>
                <a:ea typeface="Trebuchet MS"/>
                <a:cs typeface="Trebuchet MS"/>
                <a:sym typeface="Trebuchet MS"/>
              </a:rPr>
              <a:t>Transparency: </a:t>
            </a:r>
            <a:r>
              <a:rPr b="0" i="0" lang="en-US" sz="2600" u="none" cap="none" strike="noStrike">
                <a:solidFill>
                  <a:srgbClr val="1F2123"/>
                </a:solidFill>
                <a:latin typeface="Trebuchet MS"/>
                <a:ea typeface="Trebuchet MS"/>
                <a:cs typeface="Trebuchet MS"/>
                <a:sym typeface="Trebuchet MS"/>
              </a:rPr>
              <a:t>Citizens (both women and men) have the right to be present from the time the poll is preparing to open until it completes operations and closes </a:t>
            </a:r>
          </a:p>
        </p:txBody>
      </p:sp>
      <p:pic>
        <p:nvPicPr>
          <p:cNvPr id="389" name="Shape 38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1" lang="en-US" sz="4000" u="none" cap="none" strike="noStrike">
                <a:solidFill>
                  <a:srgbClr val="C00000"/>
                </a:solidFill>
                <a:latin typeface="Trebuchet MS"/>
                <a:ea typeface="Trebuchet MS"/>
                <a:cs typeface="Trebuchet MS"/>
                <a:sym typeface="Trebuchet MS"/>
              </a:rPr>
              <a:t>What Can We Measure? </a:t>
            </a:r>
          </a:p>
        </p:txBody>
      </p:sp>
      <p:sp>
        <p:nvSpPr>
          <p:cNvPr id="396" name="Shape 396"/>
          <p:cNvSpPr txBox="1"/>
          <p:nvPr/>
        </p:nvSpPr>
        <p:spPr>
          <a:xfrm>
            <a:off x="914400" y="15240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Number of election or polling administrators who are women </a:t>
            </a:r>
          </a:p>
          <a:p>
            <a:pPr indent="-342900" lvl="0" marL="342900" marR="0" rtl="0" algn="l">
              <a:lnSpc>
                <a:spcPct val="100000"/>
              </a:lnSpc>
              <a:spcBef>
                <a:spcPts val="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Representation of women in polling administration leadership</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Representation of women among candidate representatives and/or female party pollwatchers </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Number of women present for counting and delivering election results after polling stations close</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Treatment of women voters, observers, election workers, party agents etc. inside or outside polling stations</a:t>
            </a:r>
          </a:p>
        </p:txBody>
      </p:sp>
      <p:pic>
        <p:nvPicPr>
          <p:cNvPr id="397" name="Shape 39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1" lang="en-US" sz="4000" u="none" cap="none" strike="noStrike">
                <a:solidFill>
                  <a:srgbClr val="C00000"/>
                </a:solidFill>
                <a:latin typeface="Trebuchet MS"/>
                <a:ea typeface="Trebuchet MS"/>
                <a:cs typeface="Trebuchet MS"/>
                <a:sym typeface="Trebuchet MS"/>
              </a:rPr>
              <a:t>What Can We Measure? </a:t>
            </a:r>
          </a:p>
        </p:txBody>
      </p:sp>
      <p:sp>
        <p:nvSpPr>
          <p:cNvPr id="404" name="Shape 404"/>
          <p:cNvSpPr txBox="1"/>
          <p:nvPr/>
        </p:nvSpPr>
        <p:spPr>
          <a:xfrm>
            <a:off x="914400" y="15240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Atmosphere inside or near the polling stations and overall security situation </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Incidents of threats and intimidation to influence or stop women’s vote</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Number of voters turned away, and the percentage of these voters who were women</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Whether family voting or forced voting took place</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1F2123"/>
                </a:solidFill>
                <a:latin typeface="Trebuchet MS"/>
                <a:ea typeface="Trebuchet MS"/>
                <a:cs typeface="Trebuchet MS"/>
                <a:sym typeface="Trebuchet MS"/>
              </a:rPr>
              <a:t>Cases of physical or sexual violence against women voters, polling agents, etc.</a:t>
            </a:r>
          </a:p>
        </p:txBody>
      </p:sp>
      <p:pic>
        <p:nvPicPr>
          <p:cNvPr id="405" name="Shape 40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1" lang="en-US" sz="4000" u="none" cap="none" strike="noStrike">
                <a:solidFill>
                  <a:srgbClr val="C00000"/>
                </a:solidFill>
                <a:latin typeface="Trebuchet MS"/>
                <a:ea typeface="Trebuchet MS"/>
                <a:cs typeface="Trebuchet MS"/>
                <a:sym typeface="Trebuchet MS"/>
              </a:rPr>
              <a:t>What Can We Measure? </a:t>
            </a:r>
          </a:p>
        </p:txBody>
      </p:sp>
      <p:pic>
        <p:nvPicPr>
          <p:cNvPr id="412" name="Shape 41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
        <p:nvSpPr>
          <p:cNvPr id="413" name="Shape 413"/>
          <p:cNvSpPr txBox="1"/>
          <p:nvPr>
            <p:ph idx="1" type="body"/>
          </p:nvPr>
        </p:nvSpPr>
        <p:spPr>
          <a:xfrm>
            <a:off x="725825" y="1524000"/>
            <a:ext cx="8418299" cy="5105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800" u="none" cap="none" strike="noStrike">
                <a:solidFill>
                  <a:srgbClr val="1F2123"/>
                </a:solidFill>
                <a:latin typeface="Trebuchet MS"/>
                <a:ea typeface="Trebuchet MS"/>
                <a:cs typeface="Trebuchet MS"/>
                <a:sym typeface="Trebuchet MS"/>
              </a:rPr>
              <a:t>An election day observation, including a Parallel Vote Tabulation (PVT) can provide valuable information about any violent incidents occurring inside or near polling stations or in a community on election day:</a:t>
            </a:r>
          </a:p>
          <a:p>
            <a:pPr indent="-285750" lvl="1" marL="742950" marR="0" rtl="0" algn="l">
              <a:lnSpc>
                <a:spcPct val="100000"/>
              </a:lnSpc>
              <a:spcBef>
                <a:spcPts val="560"/>
              </a:spcBef>
              <a:spcAft>
                <a:spcPts val="0"/>
              </a:spcAft>
              <a:buClr>
                <a:srgbClr val="1F2123"/>
              </a:buClr>
              <a:buSzPct val="100000"/>
              <a:buFont typeface="Arial"/>
              <a:buChar char="–"/>
            </a:pPr>
            <a:r>
              <a:rPr b="1" i="0" lang="en-US" sz="2800" u="none" cap="none" strike="noStrike">
                <a:solidFill>
                  <a:srgbClr val="1F2123"/>
                </a:solidFill>
                <a:latin typeface="Trebuchet MS"/>
                <a:ea typeface="Trebuchet MS"/>
                <a:cs typeface="Trebuchet MS"/>
                <a:sym typeface="Trebuchet MS"/>
              </a:rPr>
              <a:t>Type</a:t>
            </a:r>
            <a:r>
              <a:rPr b="0" i="0" lang="en-US" sz="2800" u="none" cap="none" strike="noStrike">
                <a:solidFill>
                  <a:srgbClr val="1F2123"/>
                </a:solidFill>
                <a:latin typeface="Trebuchet MS"/>
                <a:ea typeface="Trebuchet MS"/>
                <a:cs typeface="Trebuchet MS"/>
                <a:sym typeface="Trebuchet MS"/>
              </a:rPr>
              <a:t> of violence (such as harassment, intimidation or physical violence)</a:t>
            </a:r>
          </a:p>
          <a:p>
            <a:pPr indent="-285750" lvl="1" marL="742950" marR="0" rtl="0" algn="l">
              <a:lnSpc>
                <a:spcPct val="100000"/>
              </a:lnSpc>
              <a:spcBef>
                <a:spcPts val="560"/>
              </a:spcBef>
              <a:spcAft>
                <a:spcPts val="0"/>
              </a:spcAft>
              <a:buClr>
                <a:srgbClr val="1F2123"/>
              </a:buClr>
              <a:buSzPct val="100000"/>
              <a:buFont typeface="Arial"/>
              <a:buChar char="–"/>
            </a:pPr>
            <a:r>
              <a:rPr b="0" i="0" lang="en-US" sz="2800" u="none" cap="none" strike="noStrike">
                <a:solidFill>
                  <a:srgbClr val="1F2123"/>
                </a:solidFill>
                <a:latin typeface="Trebuchet MS"/>
                <a:ea typeface="Trebuchet MS"/>
                <a:cs typeface="Trebuchet MS"/>
                <a:sym typeface="Trebuchet MS"/>
              </a:rPr>
              <a:t>Who </a:t>
            </a:r>
            <a:r>
              <a:rPr b="1" i="0" lang="en-US" sz="2800" u="none" cap="none" strike="noStrike">
                <a:solidFill>
                  <a:srgbClr val="1F2123"/>
                </a:solidFill>
                <a:latin typeface="Trebuchet MS"/>
                <a:ea typeface="Trebuchet MS"/>
                <a:cs typeface="Trebuchet MS"/>
                <a:sym typeface="Trebuchet MS"/>
              </a:rPr>
              <a:t>perpetrated</a:t>
            </a:r>
            <a:r>
              <a:rPr b="0" i="0" lang="en-US" sz="2800" u="none" cap="none" strike="noStrike">
                <a:solidFill>
                  <a:srgbClr val="1F2123"/>
                </a:solidFill>
                <a:latin typeface="Trebuchet MS"/>
                <a:ea typeface="Trebuchet MS"/>
                <a:cs typeface="Trebuchet MS"/>
                <a:sym typeface="Trebuchet MS"/>
              </a:rPr>
              <a:t> the violence</a:t>
            </a:r>
          </a:p>
          <a:p>
            <a:pPr indent="-285750" lvl="1" marL="742950" marR="0" rtl="0" algn="l">
              <a:lnSpc>
                <a:spcPct val="100000"/>
              </a:lnSpc>
              <a:spcBef>
                <a:spcPts val="560"/>
              </a:spcBef>
              <a:spcAft>
                <a:spcPts val="0"/>
              </a:spcAft>
              <a:buClr>
                <a:srgbClr val="1F2123"/>
              </a:buClr>
              <a:buSzPct val="100000"/>
              <a:buFont typeface="Arial"/>
              <a:buChar char="–"/>
            </a:pPr>
            <a:r>
              <a:rPr b="0" i="0" lang="en-US" sz="2800" u="none" cap="none" strike="noStrike">
                <a:solidFill>
                  <a:srgbClr val="1F2123"/>
                </a:solidFill>
                <a:latin typeface="Trebuchet MS"/>
                <a:ea typeface="Trebuchet MS"/>
                <a:cs typeface="Trebuchet MS"/>
                <a:sym typeface="Trebuchet MS"/>
              </a:rPr>
              <a:t>Who was </a:t>
            </a:r>
            <a:r>
              <a:rPr b="1" i="0" lang="en-US" sz="2800" u="none" cap="none" strike="noStrike">
                <a:solidFill>
                  <a:srgbClr val="1F2123"/>
                </a:solidFill>
                <a:latin typeface="Trebuchet MS"/>
                <a:ea typeface="Trebuchet MS"/>
                <a:cs typeface="Trebuchet MS"/>
                <a:sym typeface="Trebuchet MS"/>
              </a:rPr>
              <a:t>targeted</a:t>
            </a:r>
            <a:r>
              <a:rPr b="0" i="0" lang="en-US" sz="2800" u="none" cap="none" strike="noStrike">
                <a:solidFill>
                  <a:srgbClr val="1F2123"/>
                </a:solidFill>
                <a:latin typeface="Trebuchet MS"/>
                <a:ea typeface="Trebuchet MS"/>
                <a:cs typeface="Trebuchet MS"/>
                <a:sym typeface="Trebuchet MS"/>
              </a:rPr>
              <a:t> by violence</a:t>
            </a:r>
          </a:p>
          <a:p>
            <a:pPr indent="-285750" lvl="1" marL="742950" marR="0" rtl="0" algn="l">
              <a:lnSpc>
                <a:spcPct val="100000"/>
              </a:lnSpc>
              <a:spcBef>
                <a:spcPts val="560"/>
              </a:spcBef>
              <a:spcAft>
                <a:spcPts val="0"/>
              </a:spcAft>
              <a:buClr>
                <a:srgbClr val="1F2123"/>
              </a:buClr>
              <a:buSzPct val="100000"/>
              <a:buFont typeface="Arial"/>
              <a:buChar char="–"/>
            </a:pPr>
            <a:r>
              <a:rPr b="1" i="0" lang="en-US" sz="2800" u="none" cap="none" strike="noStrike">
                <a:solidFill>
                  <a:srgbClr val="1F2123"/>
                </a:solidFill>
                <a:latin typeface="Trebuchet MS"/>
                <a:ea typeface="Trebuchet MS"/>
                <a:cs typeface="Trebuchet MS"/>
                <a:sym typeface="Trebuchet MS"/>
              </a:rPr>
              <a:t>Motivation</a:t>
            </a:r>
            <a:r>
              <a:rPr b="0" i="0" lang="en-US" sz="2800" u="none" cap="none" strike="noStrike">
                <a:solidFill>
                  <a:srgbClr val="1F2123"/>
                </a:solidFill>
                <a:latin typeface="Trebuchet MS"/>
                <a:ea typeface="Trebuchet MS"/>
                <a:cs typeface="Trebuchet MS"/>
                <a:sym typeface="Trebuchet MS"/>
              </a:rPr>
              <a:t> for the violence</a:t>
            </a:r>
          </a:p>
          <a:p>
            <a:pPr indent="-285750" lvl="1" marL="742950" marR="0" rtl="0" algn="l">
              <a:lnSpc>
                <a:spcPct val="100000"/>
              </a:lnSpc>
              <a:spcBef>
                <a:spcPts val="560"/>
              </a:spcBef>
              <a:spcAft>
                <a:spcPts val="0"/>
              </a:spcAft>
              <a:buClr>
                <a:srgbClr val="1F2123"/>
              </a:buClr>
              <a:buSzPct val="100000"/>
              <a:buFont typeface="Arial"/>
              <a:buChar char="–"/>
            </a:pPr>
            <a:r>
              <a:rPr b="1" i="0" lang="en-US" sz="2800" u="none" cap="none" strike="noStrike">
                <a:solidFill>
                  <a:srgbClr val="1F2123"/>
                </a:solidFill>
                <a:latin typeface="Trebuchet MS"/>
                <a:ea typeface="Trebuchet MS"/>
                <a:cs typeface="Trebuchet MS"/>
                <a:sym typeface="Trebuchet MS"/>
              </a:rPr>
              <a:t>Impact</a:t>
            </a:r>
            <a:r>
              <a:rPr b="0" i="0" lang="en-US" sz="2800" u="none" cap="none" strike="noStrike">
                <a:solidFill>
                  <a:srgbClr val="1F2123"/>
                </a:solidFill>
                <a:latin typeface="Trebuchet MS"/>
                <a:ea typeface="Trebuchet MS"/>
                <a:cs typeface="Trebuchet MS"/>
                <a:sym typeface="Trebuchet MS"/>
              </a:rPr>
              <a:t> of the violence</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Election Day: </a:t>
            </a:r>
          </a:p>
          <a:p>
            <a:pPr indent="0" lvl="0" marL="0" marR="0" rtl="0" algn="ctr">
              <a:lnSpc>
                <a:spcPct val="80000"/>
              </a:lnSpc>
              <a:spcBef>
                <a:spcPts val="0"/>
              </a:spcBef>
              <a:spcAft>
                <a:spcPts val="0"/>
              </a:spcAft>
              <a:buClr>
                <a:srgbClr val="003366"/>
              </a:buClr>
              <a:buSzPct val="25000"/>
              <a:buFont typeface="Trebuchet MS"/>
              <a:buNone/>
            </a:pPr>
            <a:r>
              <a:rPr b="0" i="1" lang="en-US" sz="4000" u="none" cap="none" strike="noStrike">
                <a:solidFill>
                  <a:srgbClr val="C9000F"/>
                </a:solidFill>
                <a:latin typeface="Trebuchet MS"/>
                <a:ea typeface="Trebuchet MS"/>
                <a:cs typeface="Trebuchet MS"/>
                <a:sym typeface="Trebuchet MS"/>
              </a:rPr>
              <a:t>What Can We Measure? </a:t>
            </a:r>
          </a:p>
        </p:txBody>
      </p:sp>
      <p:pic>
        <p:nvPicPr>
          <p:cNvPr id="420" name="Shape 42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
        <p:nvSpPr>
          <p:cNvPr id="421" name="Shape 421"/>
          <p:cNvSpPr txBox="1"/>
          <p:nvPr/>
        </p:nvSpPr>
        <p:spPr>
          <a:xfrm>
            <a:off x="914400" y="1417625"/>
            <a:ext cx="8001000" cy="52879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500" u="none" cap="none" strike="noStrike">
                <a:solidFill>
                  <a:schemeClr val="dk1"/>
                </a:solidFill>
                <a:latin typeface="Trebuchet MS"/>
                <a:ea typeface="Trebuchet MS"/>
                <a:cs typeface="Trebuchet MS"/>
                <a:sym typeface="Trebuchet MS"/>
              </a:rPr>
              <a:t>What kinds of violence are observed on election day, whether at polling stations or in communities?</a:t>
            </a:r>
          </a:p>
          <a:p>
            <a:pPr indent="0" lvl="8" marL="3657600" marR="0" rtl="0" algn="l">
              <a:lnSpc>
                <a:spcPct val="100000"/>
              </a:lnSpc>
              <a:spcBef>
                <a:spcPts val="0"/>
              </a:spcBef>
              <a:spcAft>
                <a:spcPts val="0"/>
              </a:spcAft>
              <a:buClr>
                <a:schemeClr val="dk1"/>
              </a:buClr>
              <a:buSzPct val="25000"/>
              <a:buFont typeface="Trebuchet MS"/>
              <a:buNone/>
            </a:pPr>
            <a:r>
              <a:rPr b="0" i="0" lang="en-US" sz="2500" u="none" cap="none" strike="noStrike">
                <a:solidFill>
                  <a:schemeClr val="dk1"/>
                </a:solidFill>
                <a:latin typeface="Trebuchet MS"/>
                <a:ea typeface="Trebuchet MS"/>
                <a:cs typeface="Trebuchet MS"/>
                <a:sym typeface="Trebuchet MS"/>
              </a:rPr>
              <a:t>	</a:t>
            </a:r>
            <a:r>
              <a:rPr b="0" i="0" lang="en-US" sz="2300" u="none" cap="none" strike="noStrike">
                <a:solidFill>
                  <a:schemeClr val="dk1"/>
                </a:solidFill>
                <a:latin typeface="Trebuchet MS"/>
                <a:ea typeface="Trebuchet MS"/>
                <a:cs typeface="Trebuchet MS"/>
                <a:sym typeface="Trebuchet MS"/>
              </a:rPr>
              <a:t>- Physical</a:t>
            </a:r>
          </a:p>
          <a:p>
            <a:pPr indent="0" lvl="8" marL="3657600" marR="0" rtl="0" algn="l">
              <a:lnSpc>
                <a:spcPct val="100000"/>
              </a:lnSpc>
              <a:spcBef>
                <a:spcPts val="56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Sexual</a:t>
            </a:r>
          </a:p>
          <a:p>
            <a:pPr indent="0" lvl="8" marL="3657600" marR="0" rtl="0" algn="l">
              <a:lnSpc>
                <a:spcPct val="100000"/>
              </a:lnSpc>
              <a:spcBef>
                <a:spcPts val="56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Threats / Coercion </a:t>
            </a:r>
          </a:p>
          <a:p>
            <a:pPr indent="0" lvl="8" marL="3657600" marR="0" rtl="0" algn="l">
              <a:lnSpc>
                <a:spcPct val="100000"/>
              </a:lnSpc>
              <a:spcBef>
                <a:spcPts val="56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Psychological</a:t>
            </a:r>
          </a:p>
          <a:p>
            <a:pPr indent="0" lvl="8" marL="3657600" marR="0" rtl="0" algn="l">
              <a:lnSpc>
                <a:spcPct val="100000"/>
              </a:lnSpc>
              <a:spcBef>
                <a:spcPts val="56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Economic</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chemeClr val="dk1"/>
                </a:solidFill>
                <a:latin typeface="Trebuchet MS"/>
                <a:ea typeface="Trebuchet MS"/>
                <a:cs typeface="Trebuchet MS"/>
                <a:sym typeface="Trebuchet MS"/>
              </a:rPr>
              <a:t>Who is involved?</a:t>
            </a:r>
          </a:p>
          <a:p>
            <a:pPr indent="0" lvl="1" marL="457200" marR="0" rtl="0" algn="l">
              <a:lnSpc>
                <a:spcPct val="100000"/>
              </a:lnSpc>
              <a:spcBef>
                <a:spcPts val="0"/>
              </a:spcBef>
              <a:spcAft>
                <a:spcPts val="0"/>
              </a:spcAft>
              <a:buClr>
                <a:schemeClr val="dk1"/>
              </a:buClr>
              <a:buSzPct val="25000"/>
              <a:buFont typeface="Trebuchet MS"/>
              <a:buNone/>
            </a:pPr>
            <a:r>
              <a:rPr b="0" i="0" lang="en-US" sz="2500" u="none" cap="none" strike="noStrike">
                <a:solidFill>
                  <a:schemeClr val="dk1"/>
                </a:solidFill>
                <a:latin typeface="Trebuchet MS"/>
                <a:ea typeface="Trebuchet MS"/>
                <a:cs typeface="Trebuchet MS"/>
                <a:sym typeface="Trebuchet MS"/>
              </a:rPr>
              <a:t>	- </a:t>
            </a:r>
            <a:r>
              <a:rPr b="0" i="0" lang="en-US" sz="2300" u="none" cap="none" strike="noStrike">
                <a:solidFill>
                  <a:schemeClr val="dk1"/>
                </a:solidFill>
                <a:latin typeface="Trebuchet MS"/>
                <a:ea typeface="Trebuchet MS"/>
                <a:cs typeface="Trebuchet MS"/>
                <a:sym typeface="Trebuchet MS"/>
              </a:rPr>
              <a:t>Who is/are the victim(s)?</a:t>
            </a:r>
          </a:p>
          <a:p>
            <a:pPr indent="0" lvl="1" marL="457200" marR="0" rtl="0" algn="l">
              <a:lnSpc>
                <a:spcPct val="100000"/>
              </a:lnSpc>
              <a:spcBef>
                <a:spcPts val="56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Who is/are the perpetrator(s)?</a:t>
            </a:r>
          </a:p>
          <a:p>
            <a:pPr indent="-342900" lvl="1"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000000"/>
                </a:solidFill>
                <a:latin typeface="Trebuchet MS"/>
                <a:ea typeface="Trebuchet MS"/>
                <a:cs typeface="Trebuchet MS"/>
                <a:sym typeface="Trebuchet MS"/>
              </a:rPr>
              <a:t>What is the purpose of the violent act?</a:t>
            </a:r>
          </a:p>
          <a:p>
            <a:pPr indent="-342900" lvl="1"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000000"/>
                </a:solidFill>
                <a:latin typeface="Trebuchet MS"/>
                <a:ea typeface="Trebuchet MS"/>
                <a:cs typeface="Trebuchet MS"/>
                <a:sym typeface="Trebuchet MS"/>
              </a:rPr>
              <a:t>What impact does it have on the election?</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1" i="0" lang="en-US" sz="4000" u="none" cap="none" strike="noStrike">
                <a:solidFill>
                  <a:srgbClr val="C9000F"/>
                </a:solidFill>
                <a:latin typeface="Trebuchet MS"/>
                <a:ea typeface="Trebuchet MS"/>
                <a:cs typeface="Trebuchet MS"/>
                <a:sym typeface="Trebuchet MS"/>
              </a:rPr>
              <a:t>Why</a:t>
            </a:r>
            <a:r>
              <a:rPr b="1" i="0" lang="en-US" sz="4000" u="none" cap="none" strike="noStrike">
                <a:solidFill>
                  <a:srgbClr val="339933"/>
                </a:solidFill>
                <a:latin typeface="Trebuchet MS"/>
                <a:ea typeface="Trebuchet MS"/>
                <a:cs typeface="Trebuchet MS"/>
                <a:sym typeface="Trebuchet MS"/>
              </a:rPr>
              <a:t> </a:t>
            </a:r>
            <a:r>
              <a:rPr b="0" i="0" lang="en-US" sz="4000" u="none" cap="none" strike="noStrike">
                <a:solidFill>
                  <a:srgbClr val="003366"/>
                </a:solidFill>
                <a:latin typeface="Trebuchet MS"/>
                <a:ea typeface="Trebuchet MS"/>
                <a:cs typeface="Trebuchet MS"/>
                <a:sym typeface="Trebuchet MS"/>
              </a:rPr>
              <a:t>Observe VAW-E?</a:t>
            </a:r>
          </a:p>
        </p:txBody>
      </p:sp>
      <p:sp>
        <p:nvSpPr>
          <p:cNvPr id="120" name="Shape 120"/>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To meet standards of integrity, democratic elections should be </a:t>
            </a:r>
            <a:r>
              <a:rPr b="1" i="0" lang="en-US" sz="3000" u="none" cap="none" strike="noStrike">
                <a:solidFill>
                  <a:srgbClr val="C00000"/>
                </a:solidFill>
                <a:latin typeface="Trebuchet MS"/>
                <a:ea typeface="Trebuchet MS"/>
                <a:cs typeface="Trebuchet MS"/>
                <a:sym typeface="Trebuchet MS"/>
              </a:rPr>
              <a:t>inclusive</a:t>
            </a:r>
            <a:r>
              <a:rPr b="0" i="0" lang="en-US" sz="3000" u="none" cap="none" strike="noStrike">
                <a:solidFill>
                  <a:schemeClr val="dk1"/>
                </a:solidFill>
                <a:latin typeface="Trebuchet MS"/>
                <a:ea typeface="Trebuchet MS"/>
                <a:cs typeface="Trebuchet MS"/>
                <a:sym typeface="Trebuchet MS"/>
              </a:rPr>
              <a:t>, transparent and accountable</a:t>
            </a:r>
          </a:p>
          <a:p>
            <a:pPr indent="-457200" lvl="0" marL="457200" marR="0" rtl="0" algn="l">
              <a:lnSpc>
                <a:spcPct val="100000"/>
              </a:lnSpc>
              <a:spcBef>
                <a:spcPts val="0"/>
              </a:spcBef>
              <a:spcAft>
                <a:spcPts val="0"/>
              </a:spcAft>
              <a:buClr>
                <a:srgbClr val="003366"/>
              </a:buClr>
              <a:buSzPct val="100000"/>
              <a:buFont typeface="Arial"/>
              <a:buChar char="•"/>
            </a:pPr>
            <a:r>
              <a:rPr b="1" i="0" lang="en-US" sz="3000" u="none" cap="none" strike="noStrike">
                <a:solidFill>
                  <a:srgbClr val="C00000"/>
                </a:solidFill>
                <a:latin typeface="Trebuchet MS"/>
                <a:ea typeface="Trebuchet MS"/>
                <a:cs typeface="Trebuchet MS"/>
                <a:sym typeface="Trebuchet MS"/>
              </a:rPr>
              <a:t>Inclusive</a:t>
            </a:r>
            <a:r>
              <a:rPr b="0" i="0" lang="en-US" sz="3000" u="none" cap="none" strike="noStrike">
                <a:solidFill>
                  <a:srgbClr val="FF0000"/>
                </a:solidFill>
                <a:latin typeface="Trebuchet MS"/>
                <a:ea typeface="Trebuchet MS"/>
                <a:cs typeface="Trebuchet MS"/>
                <a:sym typeface="Trebuchet MS"/>
              </a:rPr>
              <a:t> </a:t>
            </a:r>
            <a:r>
              <a:rPr b="0" i="0" lang="en-US" sz="3000" u="none" cap="none" strike="noStrike">
                <a:solidFill>
                  <a:schemeClr val="dk1"/>
                </a:solidFill>
                <a:latin typeface="Trebuchet MS"/>
                <a:ea typeface="Trebuchet MS"/>
                <a:cs typeface="Trebuchet MS"/>
                <a:sym typeface="Trebuchet MS"/>
              </a:rPr>
              <a:t>elections are those that enable men </a:t>
            </a:r>
            <a:r>
              <a:rPr b="1" i="1" lang="en-US" sz="3000" u="sng" cap="none" strike="noStrike">
                <a:solidFill>
                  <a:srgbClr val="C00000"/>
                </a:solidFill>
                <a:latin typeface="Trebuchet MS"/>
                <a:ea typeface="Trebuchet MS"/>
                <a:cs typeface="Trebuchet MS"/>
                <a:sym typeface="Trebuchet MS"/>
              </a:rPr>
              <a:t>and</a:t>
            </a:r>
            <a:r>
              <a:rPr b="0" i="0" lang="en-US" sz="3000" u="none" cap="none" strike="noStrike">
                <a:solidFill>
                  <a:srgbClr val="C00000"/>
                </a:solidFill>
                <a:latin typeface="Trebuchet MS"/>
                <a:ea typeface="Trebuchet MS"/>
                <a:cs typeface="Trebuchet MS"/>
                <a:sym typeface="Trebuchet MS"/>
              </a:rPr>
              <a:t> </a:t>
            </a:r>
            <a:r>
              <a:rPr b="0" i="0" lang="en-US" sz="3000" u="none" cap="none" strike="noStrike">
                <a:solidFill>
                  <a:schemeClr val="dk1"/>
                </a:solidFill>
                <a:latin typeface="Trebuchet MS"/>
                <a:ea typeface="Trebuchet MS"/>
                <a:cs typeface="Trebuchet MS"/>
                <a:sym typeface="Trebuchet MS"/>
              </a:rPr>
              <a:t>women to participate in their own conscience, in representative numbers, and without fear of reprisal</a:t>
            </a:r>
          </a:p>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The principle of inclusion requires </a:t>
            </a:r>
            <a:r>
              <a:rPr b="1" i="0" lang="en-US" sz="3000" u="none" cap="none" strike="noStrike">
                <a:solidFill>
                  <a:srgbClr val="C00000"/>
                </a:solidFill>
                <a:latin typeface="Trebuchet MS"/>
                <a:ea typeface="Trebuchet MS"/>
                <a:cs typeface="Trebuchet MS"/>
                <a:sym typeface="Trebuchet MS"/>
              </a:rPr>
              <a:t>positive action </a:t>
            </a:r>
            <a:r>
              <a:rPr b="0" i="0" lang="en-US" sz="3000" u="none" cap="none" strike="noStrike">
                <a:solidFill>
                  <a:schemeClr val="dk1"/>
                </a:solidFill>
                <a:latin typeface="Trebuchet MS"/>
                <a:ea typeface="Trebuchet MS"/>
                <a:cs typeface="Trebuchet MS"/>
                <a:sym typeface="Trebuchet MS"/>
              </a:rPr>
              <a:t>to address particular barriers women might face</a:t>
            </a:r>
          </a:p>
        </p:txBody>
      </p:sp>
      <p:pic>
        <p:nvPicPr>
          <p:cNvPr id="121" name="Shape 12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sp>
        <p:nvSpPr>
          <p:cNvPr id="427" name="Shape 42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C00000"/>
                </a:solidFill>
                <a:latin typeface="Trebuchet MS"/>
                <a:ea typeface="Trebuchet MS"/>
                <a:cs typeface="Trebuchet MS"/>
                <a:sym typeface="Trebuchet MS"/>
              </a:rPr>
              <a:t>Questions?</a:t>
            </a:r>
          </a:p>
        </p:txBody>
      </p:sp>
      <p:pic>
        <p:nvPicPr>
          <p:cNvPr id="428" name="Shape 428"/>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Nicaragua 3.jpg" id="429" name="Shape 429"/>
          <p:cNvPicPr preferRelativeResize="0"/>
          <p:nvPr/>
        </p:nvPicPr>
        <p:blipFill rotWithShape="1">
          <a:blip r:embed="rId4">
            <a:alphaModFix/>
          </a:blip>
          <a:srcRect b="0" l="0" r="0" t="0"/>
          <a:stretch/>
        </p:blipFill>
        <p:spPr>
          <a:xfrm>
            <a:off x="1657350" y="1780122"/>
            <a:ext cx="3981449" cy="3185578"/>
          </a:xfrm>
          <a:prstGeom prst="rect">
            <a:avLst/>
          </a:prstGeom>
          <a:noFill/>
          <a:ln>
            <a:noFill/>
          </a:ln>
        </p:spPr>
      </p:pic>
      <p:pic>
        <p:nvPicPr>
          <p:cNvPr descr="Eman voting (4).jpg" id="430" name="Shape 430"/>
          <p:cNvPicPr preferRelativeResize="0"/>
          <p:nvPr/>
        </p:nvPicPr>
        <p:blipFill rotWithShape="1">
          <a:blip r:embed="rId5">
            <a:alphaModFix/>
          </a:blip>
          <a:srcRect b="0" l="0" r="0" t="0"/>
          <a:stretch/>
        </p:blipFill>
        <p:spPr>
          <a:xfrm>
            <a:off x="5829300" y="1752600"/>
            <a:ext cx="2400300" cy="3200399"/>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1" i="0" lang="en-US" sz="4000" u="none" cap="none" strike="noStrike">
                <a:solidFill>
                  <a:srgbClr val="C9000F"/>
                </a:solidFill>
                <a:latin typeface="Trebuchet MS"/>
                <a:ea typeface="Trebuchet MS"/>
                <a:cs typeface="Trebuchet MS"/>
                <a:sym typeface="Trebuchet MS"/>
              </a:rPr>
              <a:t>Why</a:t>
            </a:r>
            <a:r>
              <a:rPr b="1" i="0" lang="en-US" sz="4000" u="none" cap="none" strike="noStrike">
                <a:solidFill>
                  <a:srgbClr val="339933"/>
                </a:solidFill>
                <a:latin typeface="Trebuchet MS"/>
                <a:ea typeface="Trebuchet MS"/>
                <a:cs typeface="Trebuchet MS"/>
                <a:sym typeface="Trebuchet MS"/>
              </a:rPr>
              <a:t> </a:t>
            </a:r>
            <a:r>
              <a:rPr b="0" i="0" lang="en-US" sz="4000" u="none" cap="none" strike="noStrike">
                <a:solidFill>
                  <a:srgbClr val="003366"/>
                </a:solidFill>
                <a:latin typeface="Trebuchet MS"/>
                <a:ea typeface="Trebuchet MS"/>
                <a:cs typeface="Trebuchet MS"/>
                <a:sym typeface="Trebuchet MS"/>
              </a:rPr>
              <a:t>Observe VAW-E?</a:t>
            </a:r>
          </a:p>
        </p:txBody>
      </p:sp>
      <p:sp>
        <p:nvSpPr>
          <p:cNvPr id="128" name="Shape 128"/>
          <p:cNvSpPr txBox="1"/>
          <p:nvPr/>
        </p:nvSpPr>
        <p:spPr>
          <a:xfrm>
            <a:off x="914400" y="12192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cap="none" strike="noStrike">
                <a:solidFill>
                  <a:srgbClr val="000000"/>
                </a:solidFill>
                <a:latin typeface="Trebuchet MS"/>
                <a:ea typeface="Trebuchet MS"/>
                <a:cs typeface="Trebuchet MS"/>
                <a:sym typeface="Trebuchet MS"/>
              </a:rPr>
              <a:t>Throughout the electoral period, observers have a responsibility to assess the participation of women as an integral part of the </a:t>
            </a:r>
            <a:r>
              <a:rPr b="1" i="0" lang="en-US" sz="2400" u="none" cap="none" strike="noStrike">
                <a:solidFill>
                  <a:srgbClr val="C00000"/>
                </a:solidFill>
                <a:latin typeface="Trebuchet MS"/>
                <a:ea typeface="Trebuchet MS"/>
                <a:cs typeface="Trebuchet MS"/>
                <a:sym typeface="Trebuchet MS"/>
              </a:rPr>
              <a:t>participatory</a:t>
            </a:r>
            <a:r>
              <a:rPr b="0" i="0" lang="en-US" sz="2400" u="none" cap="none" strike="noStrike">
                <a:solidFill>
                  <a:srgbClr val="C00000"/>
                </a:solidFill>
                <a:latin typeface="Trebuchet MS"/>
                <a:ea typeface="Trebuchet MS"/>
                <a:cs typeface="Trebuchet MS"/>
                <a:sym typeface="Trebuchet MS"/>
              </a:rPr>
              <a:t> </a:t>
            </a:r>
            <a:r>
              <a:rPr b="0" i="0" lang="en-US" sz="2400" u="none" cap="none" strike="noStrike">
                <a:solidFill>
                  <a:schemeClr val="dk1"/>
                </a:solidFill>
                <a:latin typeface="Trebuchet MS"/>
                <a:ea typeface="Trebuchet MS"/>
                <a:cs typeface="Trebuchet MS"/>
                <a:sym typeface="Trebuchet MS"/>
              </a:rPr>
              <a:t>quality of the election.</a:t>
            </a:r>
          </a:p>
          <a:p>
            <a:pPr indent="-342900" lvl="0" marL="342900" marR="0" rtl="0" algn="l">
              <a:lnSpc>
                <a:spcPct val="100000"/>
              </a:lnSpc>
              <a:spcBef>
                <a:spcPts val="560"/>
              </a:spcBef>
              <a:spcAft>
                <a:spcPts val="0"/>
              </a:spcAft>
              <a:buClr>
                <a:schemeClr val="dk1"/>
              </a:buClr>
              <a:buSzPct val="100000"/>
              <a:buFont typeface="Arial"/>
              <a:buChar char="•"/>
            </a:pPr>
            <a:r>
              <a:rPr b="0" i="0" lang="en-US" sz="2400" u="none" cap="none" strike="noStrike">
                <a:solidFill>
                  <a:schemeClr val="dk1"/>
                </a:solidFill>
                <a:latin typeface="Trebuchet MS"/>
                <a:ea typeface="Trebuchet MS"/>
                <a:cs typeface="Trebuchet MS"/>
                <a:sym typeface="Trebuchet MS"/>
              </a:rPr>
              <a:t>Observation should determine whether there are laws, regulations, policies and procedures to ensure that men and women can, under equal conditions, participate as: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Voters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Candidates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Election administrators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Observers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Party agents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Candidates, party representatives or supporters</a:t>
            </a:r>
          </a:p>
        </p:txBody>
      </p:sp>
      <p:pic>
        <p:nvPicPr>
          <p:cNvPr id="129" name="Shape 12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(VAW-E)</a:t>
            </a:r>
          </a:p>
        </p:txBody>
      </p:sp>
      <p:sp>
        <p:nvSpPr>
          <p:cNvPr id="136" name="Shape 136"/>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600" u="none" cap="none" strike="noStrike">
                <a:solidFill>
                  <a:schemeClr val="dk1"/>
                </a:solidFill>
                <a:latin typeface="Trebuchet MS"/>
                <a:ea typeface="Trebuchet MS"/>
                <a:cs typeface="Trebuchet MS"/>
                <a:sym typeface="Trebuchet MS"/>
              </a:rPr>
              <a:t>VAW-E is used as a targeted and destructive tool in various ways throughout the electoral cycle to dissuade or influence the participation of women as </a:t>
            </a:r>
            <a:r>
              <a:rPr b="1" i="0" lang="en-US" sz="2600" u="none" cap="none" strike="noStrike">
                <a:solidFill>
                  <a:srgbClr val="C00000"/>
                </a:solidFill>
                <a:latin typeface="Trebuchet MS"/>
                <a:ea typeface="Trebuchet MS"/>
                <a:cs typeface="Trebuchet MS"/>
                <a:sym typeface="Trebuchet MS"/>
              </a:rPr>
              <a:t>candidates, voters, election officials, observers, poll watchers and activists.</a:t>
            </a:r>
          </a:p>
          <a:p>
            <a:pPr indent="-457200" lvl="0" marL="457200" marR="0" rtl="0" algn="l">
              <a:lnSpc>
                <a:spcPct val="100000"/>
              </a:lnSpc>
              <a:spcBef>
                <a:spcPts val="480"/>
              </a:spcBef>
              <a:spcAft>
                <a:spcPts val="0"/>
              </a:spcAft>
              <a:buClr>
                <a:schemeClr val="dk1"/>
              </a:buClr>
              <a:buSzPct val="100000"/>
              <a:buFont typeface="Arial"/>
              <a:buChar char="•"/>
            </a:pPr>
            <a:r>
              <a:rPr b="0" i="0" lang="en-US" sz="2600" u="none" cap="none" strike="noStrike">
                <a:solidFill>
                  <a:schemeClr val="dk1"/>
                </a:solidFill>
                <a:latin typeface="Trebuchet MS"/>
                <a:ea typeface="Trebuchet MS"/>
                <a:cs typeface="Trebuchet MS"/>
                <a:sym typeface="Trebuchet MS"/>
              </a:rPr>
              <a:t>This has critical implications for the integrity of the electoral process.</a:t>
            </a:r>
          </a:p>
          <a:p>
            <a:pPr indent="-457200" lvl="0" marL="457200" marR="0" rtl="0" algn="l">
              <a:lnSpc>
                <a:spcPct val="100000"/>
              </a:lnSpc>
              <a:spcBef>
                <a:spcPts val="480"/>
              </a:spcBef>
              <a:spcAft>
                <a:spcPts val="0"/>
              </a:spcAft>
              <a:buClr>
                <a:schemeClr val="dk1"/>
              </a:buClr>
              <a:buSzPct val="100000"/>
              <a:buFont typeface="Arial"/>
              <a:buChar char="•"/>
            </a:pPr>
            <a:r>
              <a:rPr b="0" i="0" lang="en-US" sz="2600" u="none" cap="none" strike="noStrike">
                <a:solidFill>
                  <a:schemeClr val="dk1"/>
                </a:solidFill>
                <a:latin typeface="Trebuchet MS"/>
                <a:ea typeface="Trebuchet MS"/>
                <a:cs typeface="Trebuchet MS"/>
                <a:sym typeface="Trebuchet MS"/>
              </a:rPr>
              <a:t>When women are prevented from participating fully and equally in elections—voting, campaigning or exercising their political rights—democratic processes are nullified.</a:t>
            </a:r>
          </a:p>
        </p:txBody>
      </p:sp>
      <p:pic>
        <p:nvPicPr>
          <p:cNvPr id="137" name="Shape 13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Key Definitions</a:t>
            </a:r>
          </a:p>
        </p:txBody>
      </p:sp>
      <p:sp>
        <p:nvSpPr>
          <p:cNvPr id="144" name="Shape 144"/>
          <p:cNvSpPr txBox="1"/>
          <p:nvPr/>
        </p:nvSpPr>
        <p:spPr>
          <a:xfrm>
            <a:off x="914400" y="1371600"/>
            <a:ext cx="8001000" cy="1371599"/>
          </a:xfrm>
          <a:prstGeom prst="rect">
            <a:avLst/>
          </a:prstGeom>
          <a:noFill/>
          <a:ln>
            <a:noFill/>
          </a:ln>
        </p:spPr>
        <p:txBody>
          <a:bodyPr anchorCtr="0" anchor="t" bIns="45700" lIns="91425" rIns="91425" tIns="45700">
            <a:noAutofit/>
          </a:bodyPr>
          <a:lstStyle/>
          <a:p>
            <a:pPr indent="-222250" lvl="0" marL="234950" marR="0" rtl="0" algn="l">
              <a:lnSpc>
                <a:spcPct val="100000"/>
              </a:lnSpc>
              <a:spcBef>
                <a:spcPts val="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Violence Against Women </a:t>
            </a:r>
            <a:r>
              <a:rPr b="1" i="0" lang="en-US" sz="2800" u="none" cap="none" strike="noStrike">
                <a:solidFill>
                  <a:srgbClr val="C9000F"/>
                </a:solidFill>
                <a:latin typeface="Trebuchet MS"/>
                <a:ea typeface="Trebuchet MS"/>
                <a:cs typeface="Trebuchet MS"/>
                <a:sym typeface="Trebuchet MS"/>
              </a:rPr>
              <a:t>+</a:t>
            </a:r>
            <a:r>
              <a:rPr b="1" i="0" lang="en-US" sz="2800" u="none" cap="none" strike="noStrike">
                <a:solidFill>
                  <a:srgbClr val="FF0000"/>
                </a:solidFill>
                <a:latin typeface="Trebuchet MS"/>
                <a:ea typeface="Trebuchet MS"/>
                <a:cs typeface="Trebuchet MS"/>
                <a:sym typeface="Trebuchet MS"/>
              </a:rPr>
              <a:t> </a:t>
            </a:r>
            <a:r>
              <a:rPr b="0" i="0" lang="en-US" sz="2800" u="none" cap="none" strike="noStrike">
                <a:solidFill>
                  <a:srgbClr val="000000"/>
                </a:solidFill>
                <a:latin typeface="Trebuchet MS"/>
                <a:ea typeface="Trebuchet MS"/>
                <a:cs typeface="Trebuchet MS"/>
                <a:sym typeface="Trebuchet MS"/>
              </a:rPr>
              <a:t>Electoral Violence </a:t>
            </a:r>
            <a:r>
              <a:rPr b="1" i="0" lang="en-US" sz="2800" u="none" cap="none" strike="noStrike">
                <a:solidFill>
                  <a:srgbClr val="C9000F"/>
                </a:solidFill>
                <a:latin typeface="Trebuchet MS"/>
                <a:ea typeface="Trebuchet MS"/>
                <a:cs typeface="Trebuchet MS"/>
                <a:sym typeface="Trebuchet MS"/>
              </a:rPr>
              <a:t>=</a:t>
            </a:r>
            <a:r>
              <a:rPr b="1" i="0" lang="en-US" sz="2800" u="none" cap="none" strike="noStrike">
                <a:solidFill>
                  <a:srgbClr val="FF0000"/>
                </a:solidFill>
                <a:latin typeface="Trebuchet MS"/>
                <a:ea typeface="Trebuchet MS"/>
                <a:cs typeface="Trebuchet MS"/>
                <a:sym typeface="Trebuchet MS"/>
              </a:rPr>
              <a:t> </a:t>
            </a:r>
            <a:r>
              <a:rPr b="0" i="0" lang="en-US" sz="2800" u="none" cap="none" strike="noStrike">
                <a:solidFill>
                  <a:srgbClr val="000000"/>
                </a:solidFill>
                <a:latin typeface="Trebuchet MS"/>
                <a:ea typeface="Trebuchet MS"/>
                <a:cs typeface="Trebuchet MS"/>
                <a:sym typeface="Trebuchet MS"/>
              </a:rPr>
              <a:t>Violence Against Women in Elections (VAW-E)</a:t>
            </a:r>
          </a:p>
        </p:txBody>
      </p:sp>
      <p:pic>
        <p:nvPicPr>
          <p:cNvPr id="145" name="Shape 14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Mauritania 6.JPG" id="146" name="Shape 146"/>
          <p:cNvPicPr preferRelativeResize="0"/>
          <p:nvPr/>
        </p:nvPicPr>
        <p:blipFill rotWithShape="1">
          <a:blip r:embed="rId4">
            <a:alphaModFix/>
          </a:blip>
          <a:srcRect b="0" l="12757" r="5765" t="0"/>
          <a:stretch/>
        </p:blipFill>
        <p:spPr>
          <a:xfrm>
            <a:off x="5540375" y="2819400"/>
            <a:ext cx="2778126" cy="2557272"/>
          </a:xfrm>
          <a:prstGeom prst="rect">
            <a:avLst/>
          </a:prstGeom>
          <a:noFill/>
          <a:ln>
            <a:noFill/>
          </a:ln>
        </p:spPr>
      </p:pic>
      <p:sp>
        <p:nvSpPr>
          <p:cNvPr id="147" name="Shape 147"/>
          <p:cNvSpPr txBox="1"/>
          <p:nvPr/>
        </p:nvSpPr>
        <p:spPr>
          <a:xfrm>
            <a:off x="5562600" y="54864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pic>
        <p:nvPicPr>
          <p:cNvPr descr="Niger - women lined up to vote.jpg" id="148" name="Shape 148"/>
          <p:cNvPicPr preferRelativeResize="0"/>
          <p:nvPr/>
        </p:nvPicPr>
        <p:blipFill rotWithShape="1">
          <a:blip r:embed="rId5">
            <a:alphaModFix/>
          </a:blip>
          <a:srcRect b="0" l="0" r="0" t="0"/>
          <a:stretch/>
        </p:blipFill>
        <p:spPr>
          <a:xfrm>
            <a:off x="1345095" y="2819400"/>
            <a:ext cx="3836504" cy="2557669"/>
          </a:xfrm>
          <a:prstGeom prst="rect">
            <a:avLst/>
          </a:prstGeom>
          <a:noFill/>
          <a:ln>
            <a:noFill/>
          </a:ln>
        </p:spPr>
      </p:pic>
      <p:sp>
        <p:nvSpPr>
          <p:cNvPr id="149" name="Shape 149"/>
          <p:cNvSpPr txBox="1"/>
          <p:nvPr/>
        </p:nvSpPr>
        <p:spPr>
          <a:xfrm>
            <a:off x="1295400" y="54864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Key Definitions</a:t>
            </a:r>
          </a:p>
        </p:txBody>
      </p:sp>
      <p:sp>
        <p:nvSpPr>
          <p:cNvPr id="156" name="Shape 156"/>
          <p:cNvSpPr txBox="1"/>
          <p:nvPr/>
        </p:nvSpPr>
        <p:spPr>
          <a:xfrm>
            <a:off x="914400" y="1676400"/>
            <a:ext cx="8001000" cy="5029199"/>
          </a:xfrm>
          <a:prstGeom prst="rect">
            <a:avLst/>
          </a:prstGeom>
          <a:noFill/>
          <a:ln>
            <a:noFill/>
          </a:ln>
        </p:spPr>
        <p:txBody>
          <a:bodyPr anchorCtr="0" anchor="t" bIns="45700" lIns="91425" rIns="91425" tIns="45700">
            <a:noAutofit/>
          </a:bodyPr>
          <a:lstStyle/>
          <a:p>
            <a:pPr indent="-3175" lvl="0" marL="15875" marR="0" rtl="0" algn="ctr">
              <a:lnSpc>
                <a:spcPct val="100000"/>
              </a:lnSpc>
              <a:spcBef>
                <a:spcPts val="0"/>
              </a:spcBef>
              <a:spcAft>
                <a:spcPts val="0"/>
              </a:spcAft>
              <a:buClr>
                <a:srgbClr val="003366"/>
              </a:buClr>
              <a:buSzPct val="25000"/>
              <a:buFont typeface="Trebuchet MS"/>
              <a:buNone/>
            </a:pPr>
            <a:r>
              <a:rPr b="0" i="0" lang="en-US" sz="3200" u="none" cap="none" strike="noStrike">
                <a:solidFill>
                  <a:schemeClr val="dk1"/>
                </a:solidFill>
                <a:latin typeface="Trebuchet MS"/>
                <a:ea typeface="Trebuchet MS"/>
                <a:cs typeface="Trebuchet MS"/>
                <a:sym typeface="Trebuchet MS"/>
              </a:rPr>
              <a:t>The UN defines </a:t>
            </a:r>
            <a:r>
              <a:rPr b="1" i="0" lang="en-US" sz="3200" u="none" cap="none" strike="noStrike">
                <a:solidFill>
                  <a:srgbClr val="C00000"/>
                </a:solidFill>
                <a:latin typeface="Trebuchet MS"/>
                <a:ea typeface="Trebuchet MS"/>
                <a:cs typeface="Trebuchet MS"/>
                <a:sym typeface="Trebuchet MS"/>
              </a:rPr>
              <a:t>violence against women</a:t>
            </a:r>
            <a:r>
              <a:rPr b="0" i="0" lang="en-US" sz="3200" u="none" cap="none" strike="noStrike">
                <a:solidFill>
                  <a:srgbClr val="C00000"/>
                </a:solidFill>
                <a:latin typeface="Trebuchet MS"/>
                <a:ea typeface="Trebuchet MS"/>
                <a:cs typeface="Trebuchet MS"/>
                <a:sym typeface="Trebuchet MS"/>
              </a:rPr>
              <a:t> </a:t>
            </a:r>
            <a:r>
              <a:rPr b="0" i="0" lang="en-US" sz="3200" u="none" cap="none" strike="noStrike">
                <a:solidFill>
                  <a:schemeClr val="dk1"/>
                </a:solidFill>
                <a:latin typeface="Trebuchet MS"/>
                <a:ea typeface="Trebuchet MS"/>
                <a:cs typeface="Trebuchet MS"/>
                <a:sym typeface="Trebuchet MS"/>
              </a:rPr>
              <a:t>as ANY ACT of gender-based violence that results in, or is likely to result in, </a:t>
            </a:r>
            <a:r>
              <a:rPr b="1" i="0" lang="en-US" sz="3200" u="none" cap="none" strike="noStrike">
                <a:solidFill>
                  <a:srgbClr val="C00000"/>
                </a:solidFill>
                <a:latin typeface="Trebuchet MS"/>
                <a:ea typeface="Trebuchet MS"/>
                <a:cs typeface="Trebuchet MS"/>
                <a:sym typeface="Trebuchet MS"/>
              </a:rPr>
              <a:t>physical, sexual or mental harm</a:t>
            </a:r>
            <a:r>
              <a:rPr b="1" i="0" lang="en-US" sz="3200" u="none" cap="none" strike="noStrike">
                <a:solidFill>
                  <a:schemeClr val="dk1"/>
                </a:solidFill>
                <a:latin typeface="Trebuchet MS"/>
                <a:ea typeface="Trebuchet MS"/>
                <a:cs typeface="Trebuchet MS"/>
                <a:sym typeface="Trebuchet MS"/>
              </a:rPr>
              <a:t> </a:t>
            </a:r>
            <a:r>
              <a:rPr b="1" i="0" lang="en-US" sz="3200" u="none" cap="none" strike="noStrike">
                <a:solidFill>
                  <a:srgbClr val="A61C00"/>
                </a:solidFill>
                <a:latin typeface="Trebuchet MS"/>
                <a:ea typeface="Trebuchet MS"/>
                <a:cs typeface="Trebuchet MS"/>
                <a:sym typeface="Trebuchet MS"/>
              </a:rPr>
              <a:t>or suffering</a:t>
            </a:r>
            <a:r>
              <a:rPr b="1" i="0" lang="en-US" sz="3200" u="none" cap="none" strike="noStrike">
                <a:solidFill>
                  <a:schemeClr val="dk1"/>
                </a:solidFill>
                <a:latin typeface="Trebuchet MS"/>
                <a:ea typeface="Trebuchet MS"/>
                <a:cs typeface="Trebuchet MS"/>
                <a:sym typeface="Trebuchet MS"/>
              </a:rPr>
              <a:t> </a:t>
            </a:r>
            <a:r>
              <a:rPr b="0" i="0" lang="en-US" sz="3200" u="none" cap="none" strike="noStrike">
                <a:solidFill>
                  <a:schemeClr val="dk1"/>
                </a:solidFill>
                <a:latin typeface="Trebuchet MS"/>
                <a:ea typeface="Trebuchet MS"/>
                <a:cs typeface="Trebuchet MS"/>
                <a:sym typeface="Trebuchet MS"/>
              </a:rPr>
              <a:t>to women, including threats of such acts, coercion or arbitrary deprivation of liberty, in public or in private life.</a:t>
            </a:r>
          </a:p>
        </p:txBody>
      </p:sp>
      <p:pic>
        <p:nvPicPr>
          <p:cNvPr id="157" name="Shape 15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(VAW-E)</a:t>
            </a:r>
          </a:p>
        </p:txBody>
      </p:sp>
      <p:sp>
        <p:nvSpPr>
          <p:cNvPr id="164" name="Shape 164"/>
          <p:cNvSpPr txBox="1"/>
          <p:nvPr/>
        </p:nvSpPr>
        <p:spPr>
          <a:xfrm>
            <a:off x="914400" y="1676400"/>
            <a:ext cx="8001000" cy="5029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00000"/>
              </a:buClr>
              <a:buSzPct val="25000"/>
              <a:buFont typeface="Trebuchet MS"/>
              <a:buNone/>
            </a:pPr>
            <a:r>
              <a:rPr b="1" i="0" lang="en-US" sz="2500" u="none" cap="none" strike="noStrike">
                <a:solidFill>
                  <a:srgbClr val="C00000"/>
                </a:solidFill>
                <a:latin typeface="Trebuchet MS"/>
                <a:ea typeface="Trebuchet MS"/>
                <a:cs typeface="Trebuchet MS"/>
                <a:sym typeface="Trebuchet MS"/>
              </a:rPr>
              <a:t>Violence against women in elections</a:t>
            </a:r>
            <a:r>
              <a:rPr b="0" i="0" lang="en-US" sz="2500" u="none" cap="none" strike="noStrike">
                <a:solidFill>
                  <a:srgbClr val="C00000"/>
                </a:solidFill>
                <a:latin typeface="Trebuchet MS"/>
                <a:ea typeface="Trebuchet MS"/>
                <a:cs typeface="Trebuchet MS"/>
                <a:sym typeface="Trebuchet MS"/>
              </a:rPr>
              <a:t> </a:t>
            </a:r>
            <a:r>
              <a:rPr b="0" i="0" lang="en-US" sz="2500" u="none" cap="none" strike="noStrike">
                <a:solidFill>
                  <a:srgbClr val="000000"/>
                </a:solidFill>
                <a:latin typeface="Trebuchet MS"/>
                <a:ea typeface="Trebuchet MS"/>
                <a:cs typeface="Trebuchet MS"/>
                <a:sym typeface="Trebuchet MS"/>
              </a:rPr>
              <a:t>is any act of </a:t>
            </a:r>
            <a:r>
              <a:rPr b="1" i="0" lang="en-US" sz="2500" u="none" cap="none" strike="noStrike">
                <a:solidFill>
                  <a:srgbClr val="000000"/>
                </a:solidFill>
                <a:latin typeface="Trebuchet MS"/>
                <a:ea typeface="Trebuchet MS"/>
                <a:cs typeface="Trebuchet MS"/>
                <a:sym typeface="Trebuchet MS"/>
              </a:rPr>
              <a:t>gender-based election violence </a:t>
            </a:r>
            <a:r>
              <a:rPr b="0" i="0" lang="en-US" sz="2500" u="none" cap="none" strike="noStrike">
                <a:solidFill>
                  <a:srgbClr val="000000"/>
                </a:solidFill>
                <a:latin typeface="Trebuchet MS"/>
                <a:ea typeface="Trebuchet MS"/>
                <a:cs typeface="Trebuchet MS"/>
                <a:sym typeface="Trebuchet MS"/>
              </a:rPr>
              <a:t>that is directed primarily at women because of their aspirations to seek political office, their link to political activities (such as working as election officials or attending campaign rallies) or simply their commitment to vote; </a:t>
            </a:r>
            <a:r>
              <a:rPr b="1" i="0" lang="en-US" sz="2500" u="none" cap="none" strike="noStrike">
                <a:solidFill>
                  <a:srgbClr val="000000"/>
                </a:solidFill>
                <a:latin typeface="Trebuchet MS"/>
                <a:ea typeface="Trebuchet MS"/>
                <a:cs typeface="Trebuchet MS"/>
                <a:sym typeface="Trebuchet MS"/>
              </a:rPr>
              <a:t>as well as</a:t>
            </a:r>
            <a:r>
              <a:rPr b="0" i="0" lang="en-US" sz="2500" u="none" cap="none" strike="noStrike">
                <a:solidFill>
                  <a:srgbClr val="000000"/>
                </a:solidFill>
                <a:latin typeface="Trebuchet MS"/>
                <a:ea typeface="Trebuchet MS"/>
                <a:cs typeface="Trebuchet MS"/>
                <a:sym typeface="Trebuchet MS"/>
              </a:rPr>
              <a:t> any use or threat of force to harm persons or property with the intention of influencing the electoral process that has a disproportionate or different impact on women because of their marginalized and vulnerable status in society.</a:t>
            </a:r>
            <a:r>
              <a:rPr b="0" i="1" lang="en-US" sz="2500" u="none" cap="none" strike="noStrike">
                <a:solidFill>
                  <a:srgbClr val="000000"/>
                </a:solidFill>
                <a:latin typeface="Trebuchet MS"/>
                <a:ea typeface="Trebuchet MS"/>
                <a:cs typeface="Trebuchet MS"/>
                <a:sym typeface="Trebuchet MS"/>
              </a:rPr>
              <a:t> </a:t>
            </a:r>
          </a:p>
        </p:txBody>
      </p:sp>
      <p:pic>
        <p:nvPicPr>
          <p:cNvPr id="165" name="Shape 16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