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Calibri"/>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8637" cy="418306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200" lIns="92425" rIns="92425" tIns="462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701675" y="4416425"/>
            <a:ext cx="5608637" cy="418306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This tool was developed by Caroline Hubbard and Claire DeSoi for NDI's Votes Without Violence program and toolkit.</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90" name="Shape 9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8" name="Shape 16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9" name="Shape 16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6" name="Shape 17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7" name="Shape 17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84" name="Shape 18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85" name="Shape 18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92" name="Shape 19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93" name="Shape 19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02" name="Shape 20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3" name="Shape 20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0" name="Shape 21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1" name="Shape 21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8" name="Shape 21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9" name="Shape 21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6" name="Shape 22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27" name="Shape 22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4" name="Shape 23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35" name="Shape 23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42" name="Shape 24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43" name="Shape 24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7" name="Shape 9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98" name="Shape 9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0" name="Shape 25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51" name="Shape 25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8" name="Shape 25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59" name="Shape 25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6" name="Shape 26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67" name="Shape 26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74" name="Shape 27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75" name="Shape 27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82" name="Shape 28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83" name="Shape 28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92" name="Shape 29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93" name="Shape 29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00" name="Shape 30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01" name="Shape 30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10" name="Shape 31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11" name="Shape 31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19" name="Shape 31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20" name="Shape 32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30" name="Shape 33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31" name="Shape 33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7" name="Shape 10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TRAINER NOTE:</a:t>
            </a:r>
            <a:r>
              <a:rPr b="0" i="0" lang="en-US" sz="1800" u="none" cap="none" strike="noStrike">
                <a:solidFill>
                  <a:schemeClr val="dk1"/>
                </a:solidFill>
                <a:latin typeface="Arial"/>
                <a:ea typeface="Arial"/>
                <a:cs typeface="Arial"/>
                <a:sym typeface="Arial"/>
              </a:rPr>
              <a:t> See if people want to define these terms, or go around the room and ask participants to define them as a participatory activity. </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Times New Roman"/>
              <a:buNone/>
            </a:pPr>
            <a:r>
              <a:rPr b="1" i="0" lang="en-US" sz="1800" u="none" cap="none" strike="noStrike">
                <a:solidFill>
                  <a:schemeClr val="dk1"/>
                </a:solidFill>
                <a:latin typeface="Arial"/>
                <a:ea typeface="Arial"/>
                <a:cs typeface="Arial"/>
                <a:sym typeface="Arial"/>
              </a:rPr>
              <a:t>Gender:</a:t>
            </a:r>
            <a:r>
              <a:rPr b="0" i="0" lang="en-US" sz="1800" u="none" cap="none" strike="noStrike">
                <a:solidFill>
                  <a:schemeClr val="dk1"/>
                </a:solidFill>
                <a:latin typeface="Arial"/>
                <a:ea typeface="Arial"/>
                <a:cs typeface="Arial"/>
                <a:sym typeface="Arial"/>
              </a:rPr>
              <a:t> Refers to the socially determined differences between women and men that are learned, changeable over time and have wide variations both within and between cultures.</a:t>
            </a:r>
          </a:p>
          <a:p>
            <a:pPr indent="0" lvl="0" marL="0" marR="0" rtl="0" algn="l">
              <a:spcBef>
                <a:spcPts val="0"/>
              </a:spcBef>
              <a:spcAft>
                <a:spcPts val="0"/>
              </a:spcAft>
              <a:buClr>
                <a:schemeClr val="dk1"/>
              </a:buClr>
              <a:buSzPct val="25000"/>
              <a:buFont typeface="Times New Roman"/>
              <a:buNone/>
            </a:pPr>
            <a:r>
              <a:rPr b="1" i="0" lang="en-US" sz="1800" u="none" cap="none" strike="noStrike">
                <a:solidFill>
                  <a:schemeClr val="dk1"/>
                </a:solidFill>
                <a:latin typeface="Arial"/>
                <a:ea typeface="Arial"/>
                <a:cs typeface="Arial"/>
                <a:sym typeface="Arial"/>
              </a:rPr>
              <a:t>Sex: </a:t>
            </a:r>
            <a:r>
              <a:rPr b="0" i="0" lang="en-US" sz="1800" u="none" cap="none" strike="noStrike">
                <a:solidFill>
                  <a:schemeClr val="dk1"/>
                </a:solidFill>
                <a:latin typeface="Arial"/>
                <a:ea typeface="Arial"/>
                <a:cs typeface="Arial"/>
                <a:sym typeface="Arial"/>
              </a:rPr>
              <a:t>Refers to the biological characteristic that categorize someone as either male or female. These characteristics are generally universal and determined at birth.</a:t>
            </a:r>
          </a:p>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Gender Equality: </a:t>
            </a:r>
            <a:r>
              <a:rPr b="0" i="0" lang="en-US" sz="1800" u="none" cap="none" strike="noStrike">
                <a:solidFill>
                  <a:schemeClr val="dk1"/>
                </a:solidFill>
                <a:latin typeface="Arial"/>
                <a:ea typeface="Arial"/>
                <a:cs typeface="Arial"/>
                <a:sym typeface="Arial"/>
              </a:rPr>
              <a:t>Equality means that women’s and men’s rights, responsibilities and opportunities will not depend on whether they are born male or female.</a:t>
            </a:r>
          </a:p>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Gender Equity: </a:t>
            </a:r>
            <a:r>
              <a:rPr b="0" i="0" lang="en-US" sz="1800" u="none" cap="none" strike="noStrike">
                <a:solidFill>
                  <a:schemeClr val="dk1"/>
                </a:solidFill>
                <a:latin typeface="Arial"/>
                <a:ea typeface="Arial"/>
                <a:cs typeface="Arial"/>
                <a:sym typeface="Arial"/>
              </a:rPr>
              <a:t>Provisions should be made to redress inequality before women can take advantage of the opportunities provided, creating equality of process and outcome. </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08" name="Shape 10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40" name="Shape 34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41" name="Shape 34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48" name="Shape 34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49" name="Shape 34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56" name="Shape 35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57" name="Shape 35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64" name="Shape 36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65" name="Shape 36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74" name="Shape 37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75" name="Shape 37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82" name="Shape 38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83" name="Shape 38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92" name="Shape 39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93" name="Shape 39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02" name="Shape 40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03" name="Shape 40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10" name="Shape 41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11" name="Shape 41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18" name="Shape 41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19" name="Shape 41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6" name="Shape 11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17" name="Shape 11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26" name="Shape 42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27" name="Shape 42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4" name="Shape 12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25" name="Shape 12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2" name="Shape 13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33" name="Shape 13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0" name="Shape 14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41" name="Shape 14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2" name="Shape 15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53" name="Shape 15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0" name="Shape 16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1" name="Shape 16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 name="Shape 69"/>
        <p:cNvGrpSpPr/>
        <p:nvPr/>
      </p:nvGrpSpPr>
      <p:grpSpPr>
        <a:xfrm>
          <a:off x="0" y="0"/>
          <a:ext cx="0" cy="0"/>
          <a:chOff x="0" y="0"/>
          <a:chExt cx="0" cy="0"/>
        </a:xfrm>
      </p:grpSpPr>
      <p:sp>
        <p:nvSpPr>
          <p:cNvPr id="70" name="Shape 70"/>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1" name="Shape 71"/>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4" name="Shape 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5" name="Shape 75"/>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8" name="Shape 78"/>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2" name="Shape 82"/>
        <p:cNvGrpSpPr/>
        <p:nvPr/>
      </p:nvGrpSpPr>
      <p:grpSpPr>
        <a:xfrm>
          <a:off x="0" y="0"/>
          <a:ext cx="0" cy="0"/>
          <a:chOff x="0" y="0"/>
          <a:chExt cx="0" cy="0"/>
        </a:xfrm>
      </p:grpSpPr>
      <p:sp>
        <p:nvSpPr>
          <p:cNvPr id="83" name="Shape 83"/>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84" name="Shape 84"/>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7" name="Shape 8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311700" y="593366"/>
            <a:ext cx="8520599" cy="7635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3" name="Shape 23"/>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indent="63500" lvl="0" marL="342900" marR="0" rtl="0" algn="l">
              <a:lnSpc>
                <a:spcPct val="100000"/>
              </a:lnSpc>
              <a:spcBef>
                <a:spcPts val="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8472457" y="6217621"/>
            <a:ext cx="548699" cy="5246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 name="Shape 3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9" name="Shape 39"/>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5" name="Shape 5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7" name="Shape 5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4" name="Shape 64"/>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0.png"/><Relationship Id="rId4"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0.pn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00.png"/><Relationship Id="rId4" Type="http://schemas.openxmlformats.org/officeDocument/2006/relationships/image" Target="../media/image0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00.png"/><Relationship Id="rId4" Type="http://schemas.openxmlformats.org/officeDocument/2006/relationships/image" Target="../media/image0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00.pn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00.png"/><Relationship Id="rId4" Type="http://schemas.openxmlformats.org/officeDocument/2006/relationships/image" Target="../media/image10.png"/><Relationship Id="rId5" Type="http://schemas.openxmlformats.org/officeDocument/2006/relationships/hyperlink" Target="https://www.youtube.com/watch?v=7l8x2f-T9o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0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0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0.pn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0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00.png"/><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00.png"/><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0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0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00.png"/><Relationship Id="rId4" Type="http://schemas.openxmlformats.org/officeDocument/2006/relationships/image" Target="../media/image16.jp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0.png"/><Relationship Id="rId4" Type="http://schemas.openxmlformats.org/officeDocument/2006/relationships/image" Target="../media/image07.jpg"/><Relationship Id="rId5" Type="http://schemas.openxmlformats.org/officeDocument/2006/relationships/image" Target="../media/image0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ctrTitle"/>
          </p:nvPr>
        </p:nvSpPr>
        <p:spPr>
          <a:xfrm>
            <a:off x="685800" y="2049223"/>
            <a:ext cx="8472054" cy="1040123"/>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3366"/>
              </a:buClr>
              <a:buSzPct val="25000"/>
              <a:buFont typeface="Trebuchet MS"/>
              <a:buNone/>
            </a:pPr>
            <a:r>
              <a:rPr b="1" i="0" lang="en-US" sz="4400" u="none" cap="none" strike="noStrike">
                <a:solidFill>
                  <a:srgbClr val="003366"/>
                </a:solidFill>
                <a:latin typeface="Trebuchet MS"/>
                <a:ea typeface="Trebuchet MS"/>
                <a:cs typeface="Trebuchet MS"/>
                <a:sym typeface="Trebuchet MS"/>
              </a:rPr>
              <a:t>VIOLENCE AGAINST WOMEN </a:t>
            </a:r>
            <a:br>
              <a:rPr b="1" i="0" lang="en-US" sz="4400" u="none" cap="none" strike="noStrike">
                <a:solidFill>
                  <a:srgbClr val="003366"/>
                </a:solidFill>
                <a:latin typeface="Trebuchet MS"/>
                <a:ea typeface="Trebuchet MS"/>
                <a:cs typeface="Trebuchet MS"/>
                <a:sym typeface="Trebuchet MS"/>
              </a:rPr>
            </a:br>
            <a:r>
              <a:rPr b="1" i="0" lang="en-US" sz="4400" u="none" cap="none" strike="noStrike">
                <a:solidFill>
                  <a:srgbClr val="003366"/>
                </a:solidFill>
                <a:latin typeface="Trebuchet MS"/>
                <a:ea typeface="Trebuchet MS"/>
                <a:cs typeface="Trebuchet MS"/>
                <a:sym typeface="Trebuchet MS"/>
              </a:rPr>
              <a:t>IN ELECTIONS</a:t>
            </a:r>
            <a:br>
              <a:rPr b="1" i="0" lang="en-US" sz="4400" u="none" cap="none" strike="noStrike">
                <a:solidFill>
                  <a:srgbClr val="003366"/>
                </a:solidFill>
                <a:latin typeface="Trebuchet MS"/>
                <a:ea typeface="Trebuchet MS"/>
                <a:cs typeface="Trebuchet MS"/>
                <a:sym typeface="Trebuchet MS"/>
              </a:rPr>
            </a:br>
            <a:r>
              <a:rPr b="1" i="1" lang="en-US" sz="3600" u="none" cap="none" strike="noStrike">
                <a:solidFill>
                  <a:srgbClr val="C00000"/>
                </a:solidFill>
                <a:latin typeface="Trebuchet MS"/>
                <a:ea typeface="Trebuchet MS"/>
                <a:cs typeface="Trebuchet MS"/>
                <a:sym typeface="Trebuchet MS"/>
              </a:rPr>
              <a:t>Before an Election</a:t>
            </a:r>
          </a:p>
        </p:txBody>
      </p:sp>
      <p:sp>
        <p:nvSpPr>
          <p:cNvPr id="93" name="Shape 93"/>
          <p:cNvSpPr txBox="1"/>
          <p:nvPr/>
        </p:nvSpPr>
        <p:spPr>
          <a:xfrm>
            <a:off x="775854" y="3692210"/>
            <a:ext cx="8381999" cy="87979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Gender, Women and Democracy, NDI</a:t>
            </a:r>
          </a:p>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2016</a:t>
            </a:r>
          </a:p>
        </p:txBody>
      </p:sp>
      <p:pic>
        <p:nvPicPr>
          <p:cNvPr id="94" name="Shape 94"/>
          <p:cNvPicPr preferRelativeResize="0"/>
          <p:nvPr/>
        </p:nvPicPr>
        <p:blipFill rotWithShape="1">
          <a:blip r:embed="rId3">
            <a:alphaModFix/>
          </a:blip>
          <a:srcRect b="0" l="0" r="0" t="0"/>
          <a:stretch/>
        </p:blipFill>
        <p:spPr>
          <a:xfrm>
            <a:off x="6262255" y="5314200"/>
            <a:ext cx="2616500" cy="14032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a:t>
            </a:r>
            <a:r>
              <a:rPr b="0" i="0" lang="en-US" sz="3600" u="none" cap="none" strike="noStrike">
                <a:solidFill>
                  <a:srgbClr val="C00000"/>
                </a:solidFill>
                <a:latin typeface="Trebuchet MS"/>
                <a:ea typeface="Trebuchet MS"/>
                <a:cs typeface="Trebuchet MS"/>
                <a:sym typeface="Trebuchet MS"/>
              </a:rPr>
              <a:t>The Role Of Observers</a:t>
            </a:r>
          </a:p>
        </p:txBody>
      </p:sp>
      <p:sp>
        <p:nvSpPr>
          <p:cNvPr id="172" name="Shape 172"/>
          <p:cNvSpPr txBox="1"/>
          <p:nvPr/>
        </p:nvSpPr>
        <p:spPr>
          <a:xfrm>
            <a:off x="990625" y="1741475"/>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1" i="0" lang="en-US" sz="2800" u="none" cap="none" strike="noStrike">
                <a:solidFill>
                  <a:srgbClr val="C00000"/>
                </a:solidFill>
                <a:latin typeface="Trebuchet MS"/>
                <a:ea typeface="Trebuchet MS"/>
                <a:cs typeface="Trebuchet MS"/>
                <a:sym typeface="Trebuchet MS"/>
              </a:rPr>
              <a:t>Election observing organizations</a:t>
            </a:r>
            <a:r>
              <a:rPr b="0" i="0" lang="en-US" sz="2800" u="none" cap="none" strike="noStrike">
                <a:solidFill>
                  <a:srgbClr val="C00000"/>
                </a:solidFill>
                <a:latin typeface="Trebuchet MS"/>
                <a:ea typeface="Trebuchet MS"/>
                <a:cs typeface="Trebuchet MS"/>
                <a:sym typeface="Trebuchet MS"/>
              </a:rPr>
              <a:t> </a:t>
            </a:r>
            <a:r>
              <a:rPr b="0" i="0" lang="en-US" sz="2800" u="none" cap="none" strike="noStrike">
                <a:solidFill>
                  <a:schemeClr val="dk1"/>
                </a:solidFill>
                <a:latin typeface="Trebuchet MS"/>
                <a:ea typeface="Trebuchet MS"/>
                <a:cs typeface="Trebuchet MS"/>
                <a:sym typeface="Trebuchet MS"/>
              </a:rPr>
              <a:t>can make VAW-E visible so that it can be addressed in the short term, and solutions can be identified in the long term.</a:t>
            </a:r>
          </a:p>
          <a:p>
            <a:pPr indent="-342900" lvl="0" marL="342900" marR="0" rtl="0" algn="l">
              <a:lnSpc>
                <a:spcPct val="100000"/>
              </a:lnSpc>
              <a:spcBef>
                <a:spcPts val="560"/>
              </a:spcBef>
              <a:spcAft>
                <a:spcPts val="0"/>
              </a:spcAft>
              <a:buClr>
                <a:schemeClr val="dk1"/>
              </a:buClr>
              <a:buSzPct val="100000"/>
              <a:buFont typeface="Trebuchet MS"/>
              <a:buChar char="•"/>
            </a:pPr>
            <a:r>
              <a:rPr b="0" i="0" lang="en-US" sz="2800" u="none" cap="none" strike="noStrike">
                <a:solidFill>
                  <a:schemeClr val="dk1"/>
                </a:solidFill>
                <a:latin typeface="Trebuchet MS"/>
                <a:ea typeface="Trebuchet MS"/>
                <a:cs typeface="Trebuchet MS"/>
                <a:sym typeface="Trebuchet MS"/>
              </a:rPr>
              <a:t>Monitoring violence throughout the electoral period can also be a way to mitigate violence by raising awareness, facilitating responses to violence, and potentially increasing the security and/or perceived security of an election.</a:t>
            </a:r>
          </a:p>
        </p:txBody>
      </p:sp>
      <p:pic>
        <p:nvPicPr>
          <p:cNvPr id="173" name="Shape 17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180" name="Shape 180"/>
          <p:cNvSpPr txBox="1"/>
          <p:nvPr/>
        </p:nvSpPr>
        <p:spPr>
          <a:xfrm>
            <a:off x="914400" y="14478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000" u="none" cap="none" strike="noStrike">
                <a:solidFill>
                  <a:srgbClr val="000000"/>
                </a:solidFill>
                <a:latin typeface="Trebuchet MS"/>
                <a:ea typeface="Trebuchet MS"/>
                <a:cs typeface="Trebuchet MS"/>
                <a:sym typeface="Trebuchet MS"/>
              </a:rPr>
              <a:t>Although men and women may be victims of electoral violence, such as murder, harassment and coercion, traditional definitions do not capture additional acts and threats perpetrated against women because they are </a:t>
            </a:r>
            <a:r>
              <a:rPr b="0" i="1" lang="en-US" sz="3000" u="none" cap="none" strike="noStrike">
                <a:solidFill>
                  <a:srgbClr val="C00000"/>
                </a:solidFill>
                <a:latin typeface="Trebuchet MS"/>
                <a:ea typeface="Trebuchet MS"/>
                <a:cs typeface="Trebuchet MS"/>
                <a:sym typeface="Trebuchet MS"/>
              </a:rPr>
              <a:t>women. </a:t>
            </a:r>
          </a:p>
          <a:p>
            <a:pPr indent="-342900" lvl="0" marL="342900" marR="0" rtl="0" algn="l">
              <a:lnSpc>
                <a:spcPct val="100000"/>
              </a:lnSpc>
              <a:spcBef>
                <a:spcPts val="560"/>
              </a:spcBef>
              <a:spcAft>
                <a:spcPts val="0"/>
              </a:spcAft>
              <a:buClr>
                <a:schemeClr val="dk1"/>
              </a:buClr>
              <a:buSzPct val="100000"/>
              <a:buFont typeface="Arial"/>
              <a:buChar char="•"/>
            </a:pPr>
            <a:r>
              <a:rPr b="1" i="0" lang="en-US" sz="3000" u="none" cap="none" strike="noStrike">
                <a:solidFill>
                  <a:srgbClr val="C00000"/>
                </a:solidFill>
                <a:latin typeface="Trebuchet MS"/>
                <a:ea typeface="Trebuchet MS"/>
                <a:cs typeface="Trebuchet MS"/>
                <a:sym typeface="Trebuchet MS"/>
              </a:rPr>
              <a:t>Gender norms</a:t>
            </a:r>
            <a:r>
              <a:rPr b="0" i="0" lang="en-US" sz="3000" u="none" cap="none" strike="noStrike">
                <a:solidFill>
                  <a:srgbClr val="000000"/>
                </a:solidFill>
                <a:latin typeface="Trebuchet MS"/>
                <a:ea typeface="Trebuchet MS"/>
                <a:cs typeface="Trebuchet MS"/>
                <a:sym typeface="Trebuchet MS"/>
              </a:rPr>
              <a:t> shape </a:t>
            </a:r>
            <a:r>
              <a:rPr b="0" i="1" lang="en-US" sz="3000" u="none" cap="none" strike="noStrike">
                <a:solidFill>
                  <a:srgbClr val="C00000"/>
                </a:solidFill>
                <a:latin typeface="Trebuchet MS"/>
                <a:ea typeface="Trebuchet MS"/>
                <a:cs typeface="Trebuchet MS"/>
                <a:sym typeface="Trebuchet MS"/>
              </a:rPr>
              <a:t>how</a:t>
            </a:r>
            <a:r>
              <a:rPr b="0" i="0" lang="en-US" sz="3000" u="none" cap="none" strike="noStrike">
                <a:solidFill>
                  <a:srgbClr val="C00000"/>
                </a:solidFill>
                <a:latin typeface="Trebuchet MS"/>
                <a:ea typeface="Trebuchet MS"/>
                <a:cs typeface="Trebuchet MS"/>
                <a:sym typeface="Trebuchet MS"/>
              </a:rPr>
              <a:t> </a:t>
            </a:r>
            <a:r>
              <a:rPr b="0" i="0" lang="en-US" sz="3000" u="none" cap="none" strike="noStrike">
                <a:solidFill>
                  <a:srgbClr val="000000"/>
                </a:solidFill>
                <a:latin typeface="Trebuchet MS"/>
                <a:ea typeface="Trebuchet MS"/>
                <a:cs typeface="Trebuchet MS"/>
                <a:sym typeface="Trebuchet MS"/>
              </a:rPr>
              <a:t>and </a:t>
            </a:r>
            <a:r>
              <a:rPr b="0" i="1" lang="en-US" sz="3000" u="none" cap="none" strike="noStrike">
                <a:solidFill>
                  <a:srgbClr val="C00000"/>
                </a:solidFill>
                <a:latin typeface="Trebuchet MS"/>
                <a:ea typeface="Trebuchet MS"/>
                <a:cs typeface="Trebuchet MS"/>
                <a:sym typeface="Trebuchet MS"/>
              </a:rPr>
              <a:t>why</a:t>
            </a:r>
            <a:r>
              <a:rPr b="0" i="0" lang="en-US" sz="3000" u="none" cap="none" strike="noStrike">
                <a:solidFill>
                  <a:srgbClr val="C00000"/>
                </a:solidFill>
                <a:latin typeface="Trebuchet MS"/>
                <a:ea typeface="Trebuchet MS"/>
                <a:cs typeface="Trebuchet MS"/>
                <a:sym typeface="Trebuchet MS"/>
              </a:rPr>
              <a:t> </a:t>
            </a:r>
            <a:r>
              <a:rPr b="0" i="0" lang="en-US" sz="3000" u="none" cap="none" strike="noStrike">
                <a:solidFill>
                  <a:srgbClr val="000000"/>
                </a:solidFill>
                <a:latin typeface="Trebuchet MS"/>
                <a:ea typeface="Trebuchet MS"/>
                <a:cs typeface="Trebuchet MS"/>
                <a:sym typeface="Trebuchet MS"/>
              </a:rPr>
              <a:t>women are subject to electoral violence, as well as what types of acts are pursued to curtail or influence their participation.</a:t>
            </a:r>
          </a:p>
        </p:txBody>
      </p:sp>
      <p:pic>
        <p:nvPicPr>
          <p:cNvPr id="181" name="Shape 18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188" name="Shape 188"/>
          <p:cNvSpPr txBox="1"/>
          <p:nvPr/>
        </p:nvSpPr>
        <p:spPr>
          <a:xfrm>
            <a:off x="914400" y="2356375"/>
            <a:ext cx="8001000" cy="5029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66"/>
              </a:buClr>
              <a:buSzPct val="25000"/>
              <a:buFont typeface="Trebuchet MS"/>
              <a:buNone/>
            </a:pPr>
            <a:r>
              <a:rPr b="0" i="1" lang="en-US" sz="3600" u="none" cap="none" strike="noStrike">
                <a:solidFill>
                  <a:srgbClr val="C00000"/>
                </a:solidFill>
                <a:latin typeface="Trebuchet MS"/>
                <a:ea typeface="Trebuchet MS"/>
                <a:cs typeface="Trebuchet MS"/>
                <a:sym typeface="Trebuchet MS"/>
              </a:rPr>
              <a:t>Gender</a:t>
            </a:r>
            <a:r>
              <a:rPr b="0" i="0" lang="en-US" sz="3600" u="none" cap="none" strike="noStrike">
                <a:solidFill>
                  <a:srgbClr val="C00000"/>
                </a:solidFill>
                <a:latin typeface="Trebuchet MS"/>
                <a:ea typeface="Trebuchet MS"/>
                <a:cs typeface="Trebuchet MS"/>
                <a:sym typeface="Trebuchet MS"/>
              </a:rPr>
              <a:t> </a:t>
            </a:r>
            <a:r>
              <a:rPr b="0" i="0" lang="en-US" sz="3600" u="none" cap="none" strike="noStrike">
                <a:solidFill>
                  <a:schemeClr val="dk1"/>
                </a:solidFill>
                <a:latin typeface="Trebuchet MS"/>
                <a:ea typeface="Trebuchet MS"/>
                <a:cs typeface="Trebuchet MS"/>
                <a:sym typeface="Trebuchet MS"/>
              </a:rPr>
              <a:t>refers to the socially determined differences between women and men that are learned, changeable over time and have wide variations both within and between cultures.</a:t>
            </a:r>
          </a:p>
        </p:txBody>
      </p:sp>
      <p:pic>
        <p:nvPicPr>
          <p:cNvPr id="189" name="Shape 18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196" name="Shape 196"/>
          <p:cNvSpPr txBox="1"/>
          <p:nvPr/>
        </p:nvSpPr>
        <p:spPr>
          <a:xfrm>
            <a:off x="914400" y="1600200"/>
            <a:ext cx="4190999"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rgbClr val="000000"/>
                </a:solidFill>
                <a:latin typeface="Trebuchet MS"/>
                <a:ea typeface="Trebuchet MS"/>
                <a:cs typeface="Trebuchet MS"/>
                <a:sym typeface="Trebuchet MS"/>
              </a:rPr>
              <a:t>Non-gender motivated electoral violence can still have a disproportionately high impact on women because of their subordinate status in society and their increased vulnerability.</a:t>
            </a:r>
          </a:p>
        </p:txBody>
      </p:sp>
      <p:pic>
        <p:nvPicPr>
          <p:cNvPr id="197" name="Shape 19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Women voting with child.jpg" id="198" name="Shape 198"/>
          <p:cNvPicPr preferRelativeResize="0"/>
          <p:nvPr/>
        </p:nvPicPr>
        <p:blipFill rotWithShape="1">
          <a:blip r:embed="rId4">
            <a:alphaModFix/>
          </a:blip>
          <a:srcRect b="0" l="0" r="0" t="0"/>
          <a:stretch/>
        </p:blipFill>
        <p:spPr>
          <a:xfrm>
            <a:off x="5486400" y="1635325"/>
            <a:ext cx="2743199" cy="3927271"/>
          </a:xfrm>
          <a:prstGeom prst="rect">
            <a:avLst/>
          </a:prstGeom>
          <a:noFill/>
          <a:ln>
            <a:noFill/>
          </a:ln>
        </p:spPr>
      </p:pic>
      <p:sp>
        <p:nvSpPr>
          <p:cNvPr id="199" name="Shape 199"/>
          <p:cNvSpPr txBox="1"/>
          <p:nvPr/>
        </p:nvSpPr>
        <p:spPr>
          <a:xfrm>
            <a:off x="5486400" y="5715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206" name="Shape 206"/>
          <p:cNvSpPr txBox="1"/>
          <p:nvPr/>
        </p:nvSpPr>
        <p:spPr>
          <a:xfrm>
            <a:off x="914400" y="15967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Trebuchet MS"/>
                <a:ea typeface="Trebuchet MS"/>
                <a:cs typeface="Trebuchet MS"/>
                <a:sym typeface="Trebuchet MS"/>
              </a:rPr>
              <a:t>Though men and women were both victims during Cote d’Ivoire’s 2010/11 post-election violence, research by the Organisation des Femmes Actives de Cote d’Ivoire (OFACI) revealed that women were often the first victims of party reprisals because they could not escape as easily as men. </a:t>
            </a:r>
          </a:p>
          <a:p>
            <a:pPr indent="-457200" lvl="0" marL="4572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Trebuchet MS"/>
                <a:ea typeface="Trebuchet MS"/>
                <a:cs typeface="Trebuchet MS"/>
                <a:sym typeface="Trebuchet MS"/>
              </a:rPr>
              <a:t>Women were home caring for children and thus were more likely to be present to be victimized; they also had more difficulty escaping quickly with children.</a:t>
            </a:r>
          </a:p>
        </p:txBody>
      </p:sp>
      <p:pic>
        <p:nvPicPr>
          <p:cNvPr id="207" name="Shape 20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214" name="Shape 214"/>
          <p:cNvSpPr txBox="1"/>
          <p:nvPr/>
        </p:nvSpPr>
        <p:spPr>
          <a:xfrm>
            <a:off x="914400" y="2291650"/>
            <a:ext cx="8001000" cy="502919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chemeClr val="dk1"/>
              </a:buClr>
              <a:buSzPct val="25000"/>
              <a:buFont typeface="Trebuchet MS"/>
              <a:buNone/>
            </a:pPr>
            <a:r>
              <a:rPr b="0" i="1" lang="en-US" sz="3000" u="none" cap="none" strike="noStrike">
                <a:solidFill>
                  <a:schemeClr val="dk1"/>
                </a:solidFill>
                <a:latin typeface="Trebuchet MS"/>
                <a:ea typeface="Trebuchet MS"/>
                <a:cs typeface="Trebuchet MS"/>
                <a:sym typeface="Trebuchet MS"/>
              </a:rPr>
              <a:t>“….I was coming home from a demonstration with other women. They stopped us…Some ran away but since I had a child, they caught me…We were a group but because of my daughter I could not run…They threw my child, tore my clothes…”</a:t>
            </a:r>
          </a:p>
          <a:p>
            <a:pPr indent="0" lvl="0" marL="0" marR="0" rtl="0" algn="ctr">
              <a:lnSpc>
                <a:spcPct val="100000"/>
              </a:lnSpc>
              <a:spcBef>
                <a:spcPts val="560"/>
              </a:spcBef>
              <a:spcAft>
                <a:spcPts val="0"/>
              </a:spcAft>
              <a:buClr>
                <a:schemeClr val="dk1"/>
              </a:buClr>
              <a:buFont typeface="Arial"/>
              <a:buNone/>
            </a:pPr>
            <a:r>
              <a:t/>
            </a:r>
            <a:endParaRPr b="0" i="1" sz="3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560"/>
              </a:spcBef>
              <a:spcAft>
                <a:spcPts val="0"/>
              </a:spcAft>
              <a:buClr>
                <a:srgbClr val="FF0000"/>
              </a:buClr>
              <a:buSzPct val="25000"/>
              <a:buFont typeface="Trebuchet MS"/>
              <a:buNone/>
            </a:pPr>
            <a:r>
              <a:rPr b="0" i="0" lang="en-US" sz="2000" u="none" cap="none" strike="noStrike">
                <a:solidFill>
                  <a:srgbClr val="C00000"/>
                </a:solidFill>
                <a:latin typeface="Trebuchet MS"/>
                <a:ea typeface="Trebuchet MS"/>
                <a:cs typeface="Trebuchet MS"/>
                <a:sym typeface="Trebuchet MS"/>
              </a:rPr>
              <a:t>Testimony of a 23-year-old woman in Cote d’Ivoire - OFACI </a:t>
            </a:r>
            <a:r>
              <a:rPr b="0" i="0" lang="en-US" sz="1400" u="none" cap="none" strike="noStrike">
                <a:solidFill>
                  <a:srgbClr val="C00000"/>
                </a:solidFill>
                <a:latin typeface="Trebuchet MS"/>
                <a:ea typeface="Trebuchet MS"/>
                <a:cs typeface="Trebuchet MS"/>
                <a:sym typeface="Trebuchet MS"/>
              </a:rPr>
              <a:t>(Organization of Active Women in Ivory Coast)</a:t>
            </a:r>
          </a:p>
          <a:p>
            <a:pPr indent="-457200" lvl="0" marL="457200" marR="0" rtl="0" algn="ctr">
              <a:lnSpc>
                <a:spcPct val="100000"/>
              </a:lnSpc>
              <a:spcBef>
                <a:spcPts val="0"/>
              </a:spcBef>
              <a:spcAft>
                <a:spcPts val="0"/>
              </a:spcAft>
              <a:buClr>
                <a:srgbClr val="003366"/>
              </a:buClr>
              <a:buFont typeface="Arial"/>
              <a:buNone/>
            </a:pPr>
            <a:r>
              <a:t/>
            </a:r>
            <a:endParaRPr b="0" i="0" sz="3000" u="none" cap="none" strike="noStrike">
              <a:solidFill>
                <a:schemeClr val="dk1"/>
              </a:solidFill>
              <a:latin typeface="Trebuchet MS"/>
              <a:ea typeface="Trebuchet MS"/>
              <a:cs typeface="Trebuchet MS"/>
              <a:sym typeface="Trebuchet MS"/>
            </a:endParaRPr>
          </a:p>
        </p:txBody>
      </p:sp>
      <p:pic>
        <p:nvPicPr>
          <p:cNvPr id="215" name="Shape 21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222" name="Shape 222"/>
          <p:cNvSpPr txBox="1"/>
          <p:nvPr/>
        </p:nvSpPr>
        <p:spPr>
          <a:xfrm>
            <a:off x="899400" y="1671725"/>
            <a:ext cx="8001000" cy="5029199"/>
          </a:xfrm>
          <a:prstGeom prst="rect">
            <a:avLst/>
          </a:prstGeom>
          <a:noFill/>
          <a:ln>
            <a:noFill/>
          </a:ln>
        </p:spPr>
        <p:txBody>
          <a:bodyPr anchorCtr="0" anchor="t" bIns="45700" lIns="91425" rIns="91425" tIns="45700">
            <a:noAutofit/>
          </a:bodyPr>
          <a:lstStyle/>
          <a:p>
            <a:pPr indent="-342900" lvl="0" marL="419100" marR="0" rtl="0" algn="l">
              <a:lnSpc>
                <a:spcPct val="115000"/>
              </a:lnSpc>
              <a:spcBef>
                <a:spcPts val="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In </a:t>
            </a:r>
            <a:r>
              <a:rPr b="1" i="0" lang="en-US" sz="2400" u="none" cap="none" strike="noStrike">
                <a:solidFill>
                  <a:srgbClr val="000000"/>
                </a:solidFill>
                <a:latin typeface="Trebuchet MS"/>
                <a:ea typeface="Trebuchet MS"/>
                <a:cs typeface="Trebuchet MS"/>
                <a:sym typeface="Trebuchet MS"/>
              </a:rPr>
              <a:t>Bangladesh</a:t>
            </a:r>
            <a:r>
              <a:rPr b="0" i="0" lang="en-US" sz="2400" u="none" cap="none" strike="noStrike">
                <a:solidFill>
                  <a:srgbClr val="000000"/>
                </a:solidFill>
                <a:latin typeface="Trebuchet MS"/>
                <a:ea typeface="Trebuchet MS"/>
                <a:cs typeface="Trebuchet MS"/>
                <a:sym typeface="Trebuchet MS"/>
              </a:rPr>
              <a:t> in 2014, minority groups were targets of post-election violence resulting from political party fighting. People were murdered and property destroyed.</a:t>
            </a:r>
          </a:p>
          <a:p>
            <a:pPr indent="-342900" lvl="0" marL="419100" marR="0" rtl="0" algn="l">
              <a:lnSpc>
                <a:spcPct val="115000"/>
              </a:lnSpc>
              <a:spcBef>
                <a:spcPts val="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Threats that women would be raped were common, and many families in Hindu villages sent women away to stay with relatives. In one village, </a:t>
            </a:r>
            <a:r>
              <a:rPr b="1" i="0" lang="en-US" sz="2400" u="none" cap="none" strike="noStrike">
                <a:solidFill>
                  <a:srgbClr val="000000"/>
                </a:solidFill>
                <a:latin typeface="Trebuchet MS"/>
                <a:ea typeface="Trebuchet MS"/>
                <a:cs typeface="Trebuchet MS"/>
                <a:sym typeface="Trebuchet MS"/>
              </a:rPr>
              <a:t>300 women </a:t>
            </a:r>
            <a:r>
              <a:rPr b="0" i="0" lang="en-US" sz="2400" u="none" cap="none" strike="noStrike">
                <a:solidFill>
                  <a:srgbClr val="000000"/>
                </a:solidFill>
                <a:latin typeface="Trebuchet MS"/>
                <a:ea typeface="Trebuchet MS"/>
                <a:cs typeface="Trebuchet MS"/>
                <a:sym typeface="Trebuchet MS"/>
              </a:rPr>
              <a:t>were sent away for fear of further attacks.</a:t>
            </a:r>
          </a:p>
          <a:p>
            <a:pPr indent="-342900" lvl="0" marL="419100" marR="0" rtl="0" algn="l">
              <a:lnSpc>
                <a:spcPct val="100000"/>
              </a:lnSpc>
              <a:spcBef>
                <a:spcPts val="48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Women’s overall vulnerability and likelihood of experiencing sexual violence forced them to leave their homes, schools and jobs. Their lives were interrupted.</a:t>
            </a:r>
          </a:p>
        </p:txBody>
      </p:sp>
      <p:pic>
        <p:nvPicPr>
          <p:cNvPr id="223" name="Shape 22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vs. Other Electoral Violence</a:t>
            </a:r>
          </a:p>
        </p:txBody>
      </p:sp>
      <p:sp>
        <p:nvSpPr>
          <p:cNvPr id="230" name="Shape 230"/>
          <p:cNvSpPr txBox="1"/>
          <p:nvPr/>
        </p:nvSpPr>
        <p:spPr>
          <a:xfrm>
            <a:off x="990625" y="15817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Unlike men, women are more likely to experience </a:t>
            </a:r>
            <a:r>
              <a:rPr b="0" i="0" lang="en-US" sz="2300" u="none" cap="none" strike="noStrike">
                <a:solidFill>
                  <a:srgbClr val="C00000"/>
                </a:solidFill>
                <a:latin typeface="Trebuchet MS"/>
                <a:ea typeface="Trebuchet MS"/>
                <a:cs typeface="Trebuchet MS"/>
                <a:sym typeface="Trebuchet MS"/>
              </a:rPr>
              <a:t>familial</a:t>
            </a:r>
            <a:r>
              <a:rPr b="0" i="0" lang="en-US" sz="2300" u="none" cap="none" strike="noStrike">
                <a:solidFill>
                  <a:srgbClr val="003366"/>
                </a:solidFill>
                <a:latin typeface="Trebuchet MS"/>
                <a:ea typeface="Trebuchet MS"/>
                <a:cs typeface="Trebuchet MS"/>
                <a:sym typeface="Trebuchet MS"/>
              </a:rPr>
              <a:t> </a:t>
            </a:r>
            <a:r>
              <a:rPr b="0" i="0" lang="en-US" sz="2300" u="none" cap="none" strike="noStrike">
                <a:solidFill>
                  <a:schemeClr val="dk1"/>
                </a:solidFill>
                <a:latin typeface="Trebuchet MS"/>
                <a:ea typeface="Trebuchet MS"/>
                <a:cs typeface="Trebuchet MS"/>
                <a:sym typeface="Trebuchet MS"/>
              </a:rPr>
              <a:t>or social intimidation in the </a:t>
            </a:r>
            <a:r>
              <a:rPr b="0" i="0" lang="en-US" sz="2300" u="none" cap="none" strike="noStrike">
                <a:solidFill>
                  <a:srgbClr val="C00000"/>
                </a:solidFill>
                <a:latin typeface="Trebuchet MS"/>
                <a:ea typeface="Trebuchet MS"/>
                <a:cs typeface="Trebuchet MS"/>
                <a:sym typeface="Trebuchet MS"/>
              </a:rPr>
              <a:t>private sphere </a:t>
            </a:r>
            <a:r>
              <a:rPr b="0" i="0" lang="en-US" sz="2300" u="none" cap="none" strike="noStrike">
                <a:solidFill>
                  <a:schemeClr val="dk1"/>
                </a:solidFill>
                <a:latin typeface="Trebuchet MS"/>
                <a:ea typeface="Trebuchet MS"/>
                <a:cs typeface="Trebuchet MS"/>
                <a:sym typeface="Trebuchet MS"/>
              </a:rPr>
              <a:t>and violence and intimidation from members and leaders of their </a:t>
            </a:r>
            <a:r>
              <a:rPr b="0" i="0" lang="en-US" sz="2300" u="none" cap="none" strike="noStrike">
                <a:solidFill>
                  <a:srgbClr val="C00000"/>
                </a:solidFill>
                <a:latin typeface="Trebuchet MS"/>
                <a:ea typeface="Trebuchet MS"/>
                <a:cs typeface="Trebuchet MS"/>
                <a:sym typeface="Trebuchet MS"/>
              </a:rPr>
              <a:t>own political party</a:t>
            </a:r>
            <a:r>
              <a:rPr b="0" i="0" lang="en-US" sz="2300" u="none" cap="none" strike="noStrike">
                <a:solidFill>
                  <a:srgbClr val="000000"/>
                </a:solidFill>
                <a:latin typeface="Trebuchet MS"/>
                <a:ea typeface="Trebuchet MS"/>
                <a:cs typeface="Trebuchet MS"/>
                <a:sym typeface="Trebuchet MS"/>
              </a:rPr>
              <a:t>.</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They are more often victims of sexual violence.</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They are more vulnerable to non-physical harassment and intimidation than men.</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 goal of  such violence is directly</a:t>
            </a:r>
            <a:r>
              <a:rPr b="0" i="0" lang="en-US" sz="2300" u="none" cap="none" strike="noStrike">
                <a:solidFill>
                  <a:srgbClr val="003366"/>
                </a:solidFill>
                <a:latin typeface="Trebuchet MS"/>
                <a:ea typeface="Trebuchet MS"/>
                <a:cs typeface="Trebuchet MS"/>
                <a:sym typeface="Trebuchet MS"/>
              </a:rPr>
              <a:t> </a:t>
            </a:r>
            <a:r>
              <a:rPr b="0" i="0" lang="en-US" sz="2300" u="none" cap="none" strike="noStrike">
                <a:solidFill>
                  <a:srgbClr val="C00000"/>
                </a:solidFill>
                <a:latin typeface="Trebuchet MS"/>
                <a:ea typeface="Trebuchet MS"/>
                <a:cs typeface="Trebuchet MS"/>
                <a:sym typeface="Trebuchet MS"/>
              </a:rPr>
              <a:t>aimed at upholding gender norms </a:t>
            </a:r>
            <a:r>
              <a:rPr b="0" i="0" lang="en-US" sz="2300" u="none" cap="none" strike="noStrike">
                <a:solidFill>
                  <a:schemeClr val="dk1"/>
                </a:solidFill>
                <a:latin typeface="Trebuchet MS"/>
                <a:ea typeface="Trebuchet MS"/>
                <a:cs typeface="Trebuchet MS"/>
                <a:sym typeface="Trebuchet MS"/>
              </a:rPr>
              <a:t>and traditional female roles, dissuading women from participation in political processes.</a:t>
            </a:r>
            <a:r>
              <a:rPr b="0" i="0" lang="en-US" sz="2300" u="none" cap="none" strike="sngStrike">
                <a:solidFill>
                  <a:schemeClr val="dk1"/>
                </a:solidFill>
                <a:latin typeface="Trebuchet MS"/>
                <a:ea typeface="Trebuchet MS"/>
                <a:cs typeface="Trebuchet MS"/>
                <a:sym typeface="Trebuchet MS"/>
              </a:rPr>
              <a:t> </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Women are more often victims than perpetrators of such violence.</a:t>
            </a:r>
          </a:p>
          <a:p>
            <a:pPr indent="-342900" lvl="0" marL="342900" marR="0" rtl="0" algn="l">
              <a:lnSpc>
                <a:spcPct val="100000"/>
              </a:lnSpc>
              <a:spcBef>
                <a:spcPts val="0"/>
              </a:spcBef>
              <a:spcAft>
                <a:spcPts val="0"/>
              </a:spcAft>
              <a:buClr>
                <a:srgbClr val="003366"/>
              </a:buClr>
              <a:buSzPct val="100000"/>
              <a:buFont typeface="Arial"/>
              <a:buChar char="•"/>
            </a:pPr>
            <a:r>
              <a:rPr b="0" i="0" lang="en-US" sz="2300" u="none" cap="none" strike="noStrike">
                <a:solidFill>
                  <a:schemeClr val="dk1"/>
                </a:solidFill>
                <a:latin typeface="Trebuchet MS"/>
                <a:ea typeface="Trebuchet MS"/>
                <a:cs typeface="Trebuchet MS"/>
                <a:sym typeface="Trebuchet MS"/>
              </a:rPr>
              <a:t>The violence done to women is less “visible”/less often viewed as violence or as political. </a:t>
            </a:r>
          </a:p>
        </p:txBody>
      </p:sp>
      <p:pic>
        <p:nvPicPr>
          <p:cNvPr id="231" name="Shape 23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C00000"/>
              </a:buClr>
              <a:buSzPct val="25000"/>
              <a:buFont typeface="Trebuchet MS"/>
              <a:buNone/>
            </a:pPr>
            <a:r>
              <a:rPr b="0" i="0" lang="en-US" sz="3600" u="none" cap="none" strike="noStrike">
                <a:solidFill>
                  <a:srgbClr val="003366"/>
                </a:solidFill>
                <a:latin typeface="Trebuchet MS"/>
                <a:ea typeface="Trebuchet MS"/>
                <a:cs typeface="Trebuchet MS"/>
                <a:sym typeface="Trebuchet MS"/>
              </a:rPr>
              <a:t>Root Causes of Violence Against Women in Elections</a:t>
            </a:r>
          </a:p>
        </p:txBody>
      </p:sp>
      <p:sp>
        <p:nvSpPr>
          <p:cNvPr id="238" name="Shape 238"/>
          <p:cNvSpPr txBox="1"/>
          <p:nvPr/>
        </p:nvSpPr>
        <p:spPr>
          <a:xfrm>
            <a:off x="922975" y="12954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Culture of violence: political or other</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Opposition to women’s leadership </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Discriminatory and patriarchal structures and attitudes</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Absence of supportive administrative and judicial structures—inadequate rule of law and governance institutions </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Non-criminalization of violence against women/culture of impunity</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Subordinate status and increased vulnerability of women</a:t>
            </a:r>
          </a:p>
          <a:p>
            <a:pPr indent="-457200" lvl="0" marL="457200" marR="0" rtl="0" algn="l">
              <a:lnSpc>
                <a:spcPct val="100000"/>
              </a:lnSpc>
              <a:spcBef>
                <a:spcPts val="560"/>
              </a:spcBef>
              <a:spcAft>
                <a:spcPts val="0"/>
              </a:spcAft>
              <a:buClr>
                <a:schemeClr val="dk1"/>
              </a:buClr>
              <a:buSzPct val="100000"/>
              <a:buFont typeface="Arial"/>
              <a:buChar char="•"/>
            </a:pPr>
            <a:r>
              <a:rPr b="0" i="0" lang="en-US" sz="2500" u="none" cap="none" strike="noStrike">
                <a:solidFill>
                  <a:srgbClr val="1F2123"/>
                </a:solidFill>
                <a:latin typeface="Trebuchet MS"/>
                <a:ea typeface="Trebuchet MS"/>
                <a:cs typeface="Trebuchet MS"/>
                <a:sym typeface="Trebuchet MS"/>
              </a:rPr>
              <a:t>Intersection of inequalities and marginalization</a:t>
            </a:r>
          </a:p>
        </p:txBody>
      </p:sp>
      <p:pic>
        <p:nvPicPr>
          <p:cNvPr id="239" name="Shape 23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Categories</a:t>
            </a:r>
          </a:p>
        </p:txBody>
      </p:sp>
      <p:sp>
        <p:nvSpPr>
          <p:cNvPr id="246" name="Shape 246"/>
          <p:cNvSpPr txBox="1"/>
          <p:nvPr/>
        </p:nvSpPr>
        <p:spPr>
          <a:xfrm>
            <a:off x="914400" y="1656725"/>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VAW-E can occur in a variety of ways, perpetrated by different types of actors throughout the electoral cycle.</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Instances range from harassment to murder. </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It targets </a:t>
            </a:r>
            <a:r>
              <a:rPr b="1" i="0" lang="en-US" sz="2800" u="none" cap="none" strike="noStrike">
                <a:solidFill>
                  <a:srgbClr val="C00000"/>
                </a:solidFill>
                <a:latin typeface="Trebuchet MS"/>
                <a:ea typeface="Trebuchet MS"/>
                <a:cs typeface="Trebuchet MS"/>
                <a:sym typeface="Trebuchet MS"/>
              </a:rPr>
              <a:t>activists, voters, candidates, election administrators</a:t>
            </a:r>
            <a:r>
              <a:rPr b="1" i="0" lang="en-US" sz="2800" u="none" cap="none" strike="noStrike">
                <a:solidFill>
                  <a:srgbClr val="FF0000"/>
                </a:solidFill>
                <a:latin typeface="Trebuchet MS"/>
                <a:ea typeface="Trebuchet MS"/>
                <a:cs typeface="Trebuchet MS"/>
                <a:sym typeface="Trebuchet MS"/>
              </a:rPr>
              <a:t> </a:t>
            </a:r>
            <a:r>
              <a:rPr b="0" i="0" lang="en-US" sz="2800" u="none" cap="none" strike="noStrike">
                <a:solidFill>
                  <a:srgbClr val="1F2123"/>
                </a:solidFill>
                <a:latin typeface="Trebuchet MS"/>
                <a:ea typeface="Trebuchet MS"/>
                <a:cs typeface="Trebuchet MS"/>
                <a:sym typeface="Trebuchet MS"/>
              </a:rPr>
              <a:t>and</a:t>
            </a:r>
            <a:r>
              <a:rPr b="1" i="0" lang="en-US" sz="2800" u="none" cap="none" strike="noStrike">
                <a:solidFill>
                  <a:srgbClr val="1F2123"/>
                </a:solidFill>
                <a:latin typeface="Trebuchet MS"/>
                <a:ea typeface="Trebuchet MS"/>
                <a:cs typeface="Trebuchet MS"/>
                <a:sym typeface="Trebuchet MS"/>
              </a:rPr>
              <a:t> </a:t>
            </a:r>
            <a:r>
              <a:rPr b="1" i="0" lang="en-US" sz="2800" u="none" cap="none" strike="noStrike">
                <a:solidFill>
                  <a:srgbClr val="C00000"/>
                </a:solidFill>
                <a:latin typeface="Trebuchet MS"/>
                <a:ea typeface="Trebuchet MS"/>
                <a:cs typeface="Trebuchet MS"/>
                <a:sym typeface="Trebuchet MS"/>
              </a:rPr>
              <a:t>elected women.</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It falls into 5 categories: </a:t>
            </a:r>
            <a:r>
              <a:rPr b="1" i="0" lang="en-US" sz="2800" u="none" cap="none" strike="noStrike">
                <a:solidFill>
                  <a:srgbClr val="C00000"/>
                </a:solidFill>
                <a:latin typeface="Trebuchet MS"/>
                <a:ea typeface="Trebuchet MS"/>
                <a:cs typeface="Trebuchet MS"/>
                <a:sym typeface="Trebuchet MS"/>
              </a:rPr>
              <a:t>physical, sexual, psychological, threats and coercion, and economic.</a:t>
            </a:r>
          </a:p>
          <a:p>
            <a:pPr indent="-457200" lvl="0" marL="457200" marR="0" rtl="0" algn="l">
              <a:lnSpc>
                <a:spcPct val="100000"/>
              </a:lnSpc>
              <a:spcBef>
                <a:spcPts val="580"/>
              </a:spcBef>
              <a:spcAft>
                <a:spcPts val="0"/>
              </a:spcAft>
              <a:buClr>
                <a:schemeClr val="dk1"/>
              </a:buClr>
              <a:buSzPct val="100000"/>
              <a:buFont typeface="Arial"/>
              <a:buChar char="•"/>
            </a:pPr>
            <a:r>
              <a:rPr b="0" i="0" lang="en-US" sz="2800" u="none" cap="none" strike="noStrike">
                <a:solidFill>
                  <a:srgbClr val="1F2123"/>
                </a:solidFill>
                <a:latin typeface="Trebuchet MS"/>
                <a:ea typeface="Trebuchet MS"/>
                <a:cs typeface="Trebuchet MS"/>
                <a:sym typeface="Trebuchet MS"/>
              </a:rPr>
              <a:t>Examples vary by country.</a:t>
            </a:r>
          </a:p>
        </p:txBody>
      </p:sp>
      <p:pic>
        <p:nvPicPr>
          <p:cNvPr id="247" name="Shape 24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(VAW-E): Topics</a:t>
            </a:r>
          </a:p>
        </p:txBody>
      </p:sp>
      <p:sp>
        <p:nvSpPr>
          <p:cNvPr id="101" name="Shape 101"/>
          <p:cNvSpPr txBox="1"/>
          <p:nvPr/>
        </p:nvSpPr>
        <p:spPr>
          <a:xfrm>
            <a:off x="4724400" y="1676400"/>
            <a:ext cx="3922865" cy="4724400"/>
          </a:xfrm>
          <a:prstGeom prst="rect">
            <a:avLst/>
          </a:prstGeom>
          <a:noFill/>
          <a:ln>
            <a:noFill/>
          </a:ln>
        </p:spPr>
        <p:txBody>
          <a:bodyPr anchorCtr="0" anchor="t" bIns="45700" lIns="91425" rIns="91425" tIns="45700">
            <a:noAutofit/>
          </a:bodyPr>
          <a:lstStyle/>
          <a:p>
            <a:pPr indent="-330200" lvl="0" marL="342900" marR="0" rtl="0" algn="l">
              <a:lnSpc>
                <a:spcPct val="100000"/>
              </a:lnSpc>
              <a:spcBef>
                <a:spcPts val="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Key definitions </a:t>
            </a:r>
          </a:p>
          <a:p>
            <a:pPr indent="-330200" lvl="3" marL="342900" marR="0" rtl="0" algn="l">
              <a:lnSpc>
                <a:spcPct val="100000"/>
              </a:lnSpc>
              <a:spcBef>
                <a:spcPts val="60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Gender-based VAW-E versus other electoral violence</a:t>
            </a:r>
          </a:p>
          <a:p>
            <a:pPr indent="-330200" lvl="1" marL="342900" marR="0" rtl="0" algn="l">
              <a:lnSpc>
                <a:spcPct val="100000"/>
              </a:lnSpc>
              <a:spcBef>
                <a:spcPts val="60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Root causes, triggers, categories and indicators of VAW-E</a:t>
            </a:r>
          </a:p>
          <a:p>
            <a:pPr indent="-330200" lvl="1" marL="342900" marR="0" rtl="0" algn="l">
              <a:lnSpc>
                <a:spcPct val="100000"/>
              </a:lnSpc>
              <a:spcBef>
                <a:spcPts val="600"/>
              </a:spcBef>
              <a:spcAft>
                <a:spcPts val="0"/>
              </a:spcAft>
              <a:buClr>
                <a:srgbClr val="003366"/>
              </a:buClr>
              <a:buSzPct val="100000"/>
              <a:buFont typeface="Arial"/>
              <a:buChar char="•"/>
            </a:pPr>
            <a:r>
              <a:rPr b="0" i="0" lang="en-US" sz="2600" u="none" cap="none" strike="noStrike">
                <a:solidFill>
                  <a:schemeClr val="dk1"/>
                </a:solidFill>
                <a:latin typeface="Trebuchet MS"/>
                <a:ea typeface="Trebuchet MS"/>
                <a:cs typeface="Trebuchet MS"/>
                <a:sym typeface="Trebuchet MS"/>
              </a:rPr>
              <a:t>Observing VAW-E during pre-election period</a:t>
            </a:r>
          </a:p>
          <a:p>
            <a:pPr indent="0" lvl="0" marL="0" marR="0" rtl="0" algn="l">
              <a:lnSpc>
                <a:spcPct val="100000"/>
              </a:lnSpc>
              <a:spcBef>
                <a:spcPts val="0"/>
              </a:spcBef>
              <a:spcAft>
                <a:spcPts val="0"/>
              </a:spcAft>
              <a:buClr>
                <a:srgbClr val="000000"/>
              </a:buClr>
              <a:buFont typeface="Arial"/>
              <a:buNone/>
            </a:pPr>
            <a:r>
              <a:t/>
            </a:r>
            <a:endParaRPr b="0" i="0" sz="2600" u="none" cap="none" strike="noStrike">
              <a:solidFill>
                <a:srgbClr val="003366"/>
              </a:solidFill>
              <a:latin typeface="Trebuchet MS"/>
              <a:ea typeface="Trebuchet MS"/>
              <a:cs typeface="Trebuchet MS"/>
              <a:sym typeface="Trebuchet MS"/>
            </a:endParaRPr>
          </a:p>
        </p:txBody>
      </p:sp>
      <p:pic>
        <p:nvPicPr>
          <p:cNvPr id="102" name="Shape 10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Benin Woman Counting Ballots.JPG" id="103" name="Shape 103"/>
          <p:cNvPicPr preferRelativeResize="0"/>
          <p:nvPr/>
        </p:nvPicPr>
        <p:blipFill rotWithShape="1">
          <a:blip r:embed="rId4">
            <a:alphaModFix/>
          </a:blip>
          <a:srcRect b="0" l="0" r="0" t="0"/>
          <a:stretch/>
        </p:blipFill>
        <p:spPr>
          <a:xfrm>
            <a:off x="1143000" y="1676400"/>
            <a:ext cx="3257550" cy="4343400"/>
          </a:xfrm>
          <a:prstGeom prst="rect">
            <a:avLst/>
          </a:prstGeom>
          <a:noFill/>
          <a:ln>
            <a:noFill/>
          </a:ln>
        </p:spPr>
      </p:pic>
      <p:sp>
        <p:nvSpPr>
          <p:cNvPr id="104" name="Shape 104"/>
          <p:cNvSpPr txBox="1"/>
          <p:nvPr/>
        </p:nvSpPr>
        <p:spPr>
          <a:xfrm>
            <a:off x="1143000" y="6096000"/>
            <a:ext cx="4303866"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Categories</a:t>
            </a:r>
          </a:p>
        </p:txBody>
      </p:sp>
      <p:sp>
        <p:nvSpPr>
          <p:cNvPr id="254" name="Shape 254"/>
          <p:cNvSpPr txBox="1"/>
          <p:nvPr/>
        </p:nvSpPr>
        <p:spPr>
          <a:xfrm>
            <a:off x="914400" y="1600200"/>
            <a:ext cx="8001000" cy="5170475"/>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2700" u="none" cap="none" strike="noStrike">
                <a:solidFill>
                  <a:srgbClr val="1F2123"/>
                </a:solidFill>
                <a:latin typeface="Trebuchet MS"/>
                <a:ea typeface="Trebuchet MS"/>
                <a:cs typeface="Trebuchet MS"/>
                <a:sym typeface="Trebuchet MS"/>
              </a:rPr>
              <a:t>It is important to identify the specific types of violence that might occur in a particular context or country.</a:t>
            </a:r>
          </a:p>
          <a:p>
            <a:pPr indent="-457200" lvl="0" marL="457200" marR="0" rtl="0" algn="l">
              <a:lnSpc>
                <a:spcPct val="100000"/>
              </a:lnSpc>
              <a:spcBef>
                <a:spcPts val="440"/>
              </a:spcBef>
              <a:spcAft>
                <a:spcPts val="0"/>
              </a:spcAft>
              <a:buClr>
                <a:srgbClr val="003366"/>
              </a:buClr>
              <a:buSzPct val="100000"/>
              <a:buFont typeface="Trebuchet MS"/>
              <a:buChar char="•"/>
            </a:pPr>
            <a:r>
              <a:rPr b="0" i="0" lang="en-US" sz="2700" u="none" cap="none" strike="noStrike">
                <a:solidFill>
                  <a:srgbClr val="1F2123"/>
                </a:solidFill>
                <a:latin typeface="Trebuchet MS"/>
                <a:ea typeface="Trebuchet MS"/>
                <a:cs typeface="Trebuchet MS"/>
                <a:sym typeface="Trebuchet MS"/>
              </a:rPr>
              <a:t>In </a:t>
            </a:r>
            <a:r>
              <a:rPr b="1" i="0" lang="en-US" sz="2700" u="none" cap="none" strike="noStrike">
                <a:solidFill>
                  <a:srgbClr val="1F2123"/>
                </a:solidFill>
                <a:latin typeface="Trebuchet MS"/>
                <a:ea typeface="Trebuchet MS"/>
                <a:cs typeface="Trebuchet MS"/>
                <a:sym typeface="Trebuchet MS"/>
              </a:rPr>
              <a:t>Guatemala, </a:t>
            </a:r>
            <a:r>
              <a:rPr b="0" i="0" lang="en-US" sz="2700" u="none" cap="none" strike="noStrike">
                <a:solidFill>
                  <a:srgbClr val="1F2123"/>
                </a:solidFill>
                <a:latin typeface="Trebuchet MS"/>
                <a:ea typeface="Trebuchet MS"/>
                <a:cs typeface="Trebuchet MS"/>
                <a:sym typeface="Trebuchet MS"/>
              </a:rPr>
              <a:t>observers identified government-provided social benefits as a mechanism for possible coercion of women voters. They added specific questions about it in their pre-election observation materials.</a:t>
            </a:r>
          </a:p>
          <a:p>
            <a:pPr indent="-457200" lvl="0" marL="457200" marR="0" rtl="0" algn="l">
              <a:lnSpc>
                <a:spcPct val="100000"/>
              </a:lnSpc>
              <a:spcBef>
                <a:spcPts val="440"/>
              </a:spcBef>
              <a:spcAft>
                <a:spcPts val="0"/>
              </a:spcAft>
              <a:buClr>
                <a:srgbClr val="003366"/>
              </a:buClr>
              <a:buSzPct val="100000"/>
              <a:buFont typeface="Arial"/>
              <a:buChar char="•"/>
            </a:pPr>
            <a:r>
              <a:rPr b="0" i="0" lang="en-US" sz="2700" u="none" cap="none" strike="noStrike">
                <a:solidFill>
                  <a:srgbClr val="1F2123"/>
                </a:solidFill>
                <a:latin typeface="Trebuchet MS"/>
                <a:ea typeface="Trebuchet MS"/>
                <a:cs typeface="Trebuchet MS"/>
                <a:sym typeface="Trebuchet MS"/>
              </a:rPr>
              <a:t>In developing checklists, it is key to identify what is considered a form of violence.</a:t>
            </a:r>
          </a:p>
          <a:p>
            <a:pPr indent="-457200" lvl="0" marL="457200" marR="0" rtl="0" algn="l">
              <a:lnSpc>
                <a:spcPct val="100000"/>
              </a:lnSpc>
              <a:spcBef>
                <a:spcPts val="440"/>
              </a:spcBef>
              <a:spcAft>
                <a:spcPts val="0"/>
              </a:spcAft>
              <a:buClr>
                <a:srgbClr val="003366"/>
              </a:buClr>
              <a:buSzPct val="100000"/>
              <a:buFont typeface="Arial"/>
              <a:buChar char="•"/>
            </a:pPr>
            <a:r>
              <a:rPr b="0" i="0" lang="en-US" sz="2700" u="none" cap="none" strike="noStrike">
                <a:solidFill>
                  <a:srgbClr val="C00000"/>
                </a:solidFill>
                <a:latin typeface="Trebuchet MS"/>
                <a:ea typeface="Trebuchet MS"/>
                <a:cs typeface="Trebuchet MS"/>
                <a:sym typeface="Trebuchet MS"/>
              </a:rPr>
              <a:t>What are the types of violence to consider?</a:t>
            </a:r>
          </a:p>
        </p:txBody>
      </p:sp>
      <p:pic>
        <p:nvPicPr>
          <p:cNvPr id="255" name="Shape 25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Physical</a:t>
            </a:r>
          </a:p>
        </p:txBody>
      </p:sp>
      <p:sp>
        <p:nvSpPr>
          <p:cNvPr id="262" name="Shape 262"/>
          <p:cNvSpPr txBox="1"/>
          <p:nvPr/>
        </p:nvSpPr>
        <p:spPr>
          <a:xfrm>
            <a:off x="924650" y="1450975"/>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What: </a:t>
            </a:r>
            <a:r>
              <a:rPr b="0" i="0" lang="en-US" sz="2400" u="none" cap="none" strike="noStrike">
                <a:solidFill>
                  <a:schemeClr val="dk1"/>
                </a:solidFill>
                <a:latin typeface="Trebuchet MS"/>
                <a:ea typeface="Trebuchet MS"/>
                <a:cs typeface="Trebuchet MS"/>
                <a:sym typeface="Trebuchet MS"/>
              </a:rPr>
              <a:t>Murder and assault: pushing and dragging</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Where: </a:t>
            </a:r>
            <a:r>
              <a:rPr b="0" i="0" lang="en-US" sz="24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Victims: </a:t>
            </a:r>
            <a:r>
              <a:rPr b="0" i="0" lang="en-US" sz="2400" u="none" cap="none" strike="noStrike">
                <a:solidFill>
                  <a:srgbClr val="000000"/>
                </a:solidFill>
                <a:latin typeface="Trebuchet MS"/>
                <a:ea typeface="Trebuchet MS"/>
                <a:cs typeface="Trebuchet MS"/>
                <a:sym typeface="Trebuchet MS"/>
              </a:rPr>
              <a:t>Women activists, voters, candidates, election/polling administrators, party agents, observers and candidate representatives</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Perpetrators: </a:t>
            </a:r>
            <a:r>
              <a:rPr b="0" i="0" lang="en-US" sz="2400" u="none" cap="none" strike="noStrike">
                <a:solidFill>
                  <a:srgbClr val="000000"/>
                </a:solidFill>
                <a:latin typeface="Trebuchet MS"/>
                <a:ea typeface="Trebuchet MS"/>
                <a:cs typeface="Trebuchet MS"/>
                <a:sym typeface="Trebuchet MS"/>
              </a:rPr>
              <a:t>Family: father, brother, </a:t>
            </a:r>
            <a:r>
              <a:rPr b="0" i="0" lang="en-US" sz="2400" u="none" cap="none" strike="noStrike">
                <a:solidFill>
                  <a:schemeClr val="dk1"/>
                </a:solidFill>
                <a:latin typeface="Trebuchet MS"/>
                <a:ea typeface="Trebuchet MS"/>
                <a:cs typeface="Trebuchet MS"/>
                <a:sym typeface="Trebuchet MS"/>
              </a:rPr>
              <a:t>mother; </a:t>
            </a:r>
            <a:r>
              <a:rPr b="0" i="0" lang="en-US" sz="2400" u="none" cap="none" strike="noStrike">
                <a:solidFill>
                  <a:srgbClr val="000000"/>
                </a:solidFill>
                <a:latin typeface="Trebuchet MS"/>
                <a:ea typeface="Trebuchet MS"/>
                <a:cs typeface="Trebuchet MS"/>
                <a:sym typeface="Trebuchet MS"/>
              </a:rPr>
              <a:t>own/opposition party, party militants; security forces; religious groups; organized crime..</a:t>
            </a:r>
            <a:r>
              <a:rPr b="0" i="0" lang="en-US" sz="2400" u="none" cap="none" strike="noStrike">
                <a:solidFill>
                  <a:srgbClr val="003366"/>
                </a:solidFill>
                <a:latin typeface="Trebuchet MS"/>
                <a:ea typeface="Trebuchet MS"/>
                <a:cs typeface="Trebuchet MS"/>
                <a:sym typeface="Trebuchet MS"/>
              </a:rPr>
              <a:t>.</a:t>
            </a:r>
          </a:p>
          <a:p>
            <a:pPr indent="-457200" lvl="0" marL="457200" marR="0" rtl="0" algn="l">
              <a:lnSpc>
                <a:spcPct val="100000"/>
              </a:lnSpc>
              <a:spcBef>
                <a:spcPts val="560"/>
              </a:spcBef>
              <a:spcAft>
                <a:spcPts val="0"/>
              </a:spcAft>
              <a:buClr>
                <a:srgbClr val="FF0000"/>
              </a:buClr>
              <a:buSzPct val="100000"/>
              <a:buFont typeface="Arial"/>
              <a:buChar char="•"/>
            </a:pPr>
            <a:r>
              <a:rPr b="0" i="0" lang="en-US" sz="2400" u="none" cap="none" strike="noStrike">
                <a:solidFill>
                  <a:srgbClr val="FF0000"/>
                </a:solidFill>
                <a:latin typeface="Trebuchet MS"/>
                <a:ea typeface="Trebuchet MS"/>
                <a:cs typeface="Trebuchet MS"/>
                <a:sym typeface="Trebuchet MS"/>
              </a:rPr>
              <a:t>Aim: </a:t>
            </a:r>
            <a:r>
              <a:rPr b="0" i="0" lang="en-US" sz="2400" u="none" cap="none" strike="noStrike">
                <a:solidFill>
                  <a:srgbClr val="000000"/>
                </a:solidFill>
                <a:latin typeface="Trebuchet MS"/>
                <a:ea typeface="Trebuchet MS"/>
                <a:cs typeface="Trebuchet MS"/>
                <a:sym typeface="Trebuchet MS"/>
              </a:rPr>
              <a:t>Win inter-party conflict, maintain status quo for women’s role in society, force vote preference, stop womenfrom voting, stop women officials from working</a:t>
            </a:r>
          </a:p>
          <a:p>
            <a:pPr indent="-457200" lvl="0" marL="457200" marR="0" rtl="0" algn="l">
              <a:lnSpc>
                <a:spcPct val="100000"/>
              </a:lnSpc>
              <a:spcBef>
                <a:spcPts val="640"/>
              </a:spcBef>
              <a:spcAft>
                <a:spcPts val="0"/>
              </a:spcAft>
              <a:buClr>
                <a:srgbClr val="C00000"/>
              </a:buClr>
              <a:buSzPct val="100000"/>
              <a:buFont typeface="Arial"/>
              <a:buChar char="•"/>
            </a:pPr>
            <a:r>
              <a:rPr b="1" i="0" lang="en-US" sz="2800" u="none" cap="none" strike="noStrike">
                <a:solidFill>
                  <a:srgbClr val="C00000"/>
                </a:solidFill>
                <a:latin typeface="Trebuchet MS"/>
                <a:ea typeface="Trebuchet MS"/>
                <a:cs typeface="Trebuchet MS"/>
                <a:sym typeface="Trebuchet MS"/>
              </a:rPr>
              <a:t>Most visible form of violence</a:t>
            </a:r>
          </a:p>
        </p:txBody>
      </p:sp>
      <p:pic>
        <p:nvPicPr>
          <p:cNvPr id="263" name="Shape 26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Physical</a:t>
            </a:r>
          </a:p>
        </p:txBody>
      </p:sp>
      <p:sp>
        <p:nvSpPr>
          <p:cNvPr id="270" name="Shape 270"/>
          <p:cNvSpPr txBox="1"/>
          <p:nvPr/>
        </p:nvSpPr>
        <p:spPr>
          <a:xfrm>
            <a:off x="838200" y="1915325"/>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Trebuchet MS"/>
                <a:ea typeface="Trebuchet MS"/>
                <a:cs typeface="Trebuchet MS"/>
                <a:sym typeface="Trebuchet MS"/>
              </a:rPr>
              <a:t>In </a:t>
            </a:r>
            <a:r>
              <a:rPr b="1" i="0" lang="en-US" sz="3200" u="none" cap="none" strike="noStrike">
                <a:solidFill>
                  <a:schemeClr val="dk1"/>
                </a:solidFill>
                <a:latin typeface="Trebuchet MS"/>
                <a:ea typeface="Trebuchet MS"/>
                <a:cs typeface="Trebuchet MS"/>
                <a:sym typeface="Trebuchet MS"/>
              </a:rPr>
              <a:t>Guatemala</a:t>
            </a:r>
            <a:r>
              <a:rPr b="0" i="0" lang="en-US" sz="3200" u="none" cap="none" strike="noStrike">
                <a:solidFill>
                  <a:schemeClr val="dk1"/>
                </a:solidFill>
                <a:latin typeface="Trebuchet MS"/>
                <a:ea typeface="Trebuchet MS"/>
                <a:cs typeface="Trebuchet MS"/>
                <a:sym typeface="Trebuchet MS"/>
              </a:rPr>
              <a:t> in 2011, candidate for mayor Mayra Veronica Lemus Perez was gunned down at a lunch celebrating the launch of her election campaign.</a:t>
            </a:r>
          </a:p>
          <a:p>
            <a:pPr indent="0" lvl="0" marL="0" marR="0" rtl="0" algn="l">
              <a:lnSpc>
                <a:spcPct val="100000"/>
              </a:lnSpc>
              <a:spcBef>
                <a:spcPts val="0"/>
              </a:spcBef>
              <a:spcAft>
                <a:spcPts val="0"/>
              </a:spcAft>
              <a:buClr>
                <a:srgbClr val="000000"/>
              </a:buClr>
              <a:buFont typeface="Arial"/>
              <a:buNone/>
            </a:pPr>
            <a:r>
              <a:t/>
            </a:r>
            <a:endParaRPr b="0" i="0" sz="3200" u="none" cap="none" strike="noStrike">
              <a:solidFill>
                <a:schemeClr val="dk1"/>
              </a:solidFill>
              <a:latin typeface="Trebuchet MS"/>
              <a:ea typeface="Trebuchet MS"/>
              <a:cs typeface="Trebuchet MS"/>
              <a:sym typeface="Trebuchet MS"/>
            </a:endParaRPr>
          </a:p>
          <a:p>
            <a:pPr indent="-457200" lvl="1"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Trebuchet MS"/>
                <a:ea typeface="Trebuchet MS"/>
                <a:cs typeface="Trebuchet MS"/>
                <a:sym typeface="Trebuchet MS"/>
              </a:rPr>
              <a:t>Although the gunmen were unidentified, it was believed she was killed because of her political aspirations.</a:t>
            </a:r>
          </a:p>
        </p:txBody>
      </p:sp>
      <p:pic>
        <p:nvPicPr>
          <p:cNvPr id="271" name="Shape 27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Sexual</a:t>
            </a:r>
          </a:p>
        </p:txBody>
      </p:sp>
      <p:sp>
        <p:nvSpPr>
          <p:cNvPr id="278" name="Shape 278"/>
          <p:cNvSpPr txBox="1"/>
          <p:nvPr/>
        </p:nvSpPr>
        <p:spPr>
          <a:xfrm>
            <a:off x="838200" y="1417625"/>
            <a:ext cx="8001000" cy="52082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Trebuchet MS"/>
                <a:ea typeface="Trebuchet MS"/>
                <a:cs typeface="Trebuchet MS"/>
                <a:sym typeface="Trebuchet MS"/>
              </a:rPr>
              <a:t>What:</a:t>
            </a:r>
            <a:r>
              <a:rPr b="0" i="0" lang="en-US" sz="3000" u="none" cap="none" strike="noStrike">
                <a:solidFill>
                  <a:srgbClr val="000000"/>
                </a:solidFill>
                <a:latin typeface="Trebuchet MS"/>
                <a:ea typeface="Trebuchet MS"/>
                <a:cs typeface="Trebuchet MS"/>
                <a:sym typeface="Trebuchet MS"/>
              </a:rPr>
              <a:t> Rape, sexual exploitation, sexual harassment</a:t>
            </a:r>
          </a:p>
          <a:p>
            <a:pPr indent="-4572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Trebuchet MS"/>
                <a:ea typeface="Trebuchet MS"/>
                <a:cs typeface="Trebuchet MS"/>
                <a:sym typeface="Trebuchet MS"/>
              </a:rPr>
              <a:t>Where: </a:t>
            </a:r>
            <a:r>
              <a:rPr b="0" i="0" lang="en-US" sz="30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Trebuchet MS"/>
                <a:ea typeface="Trebuchet MS"/>
                <a:cs typeface="Trebuchet MS"/>
                <a:sym typeface="Trebuchet MS"/>
              </a:rPr>
              <a:t>Perpetrators: </a:t>
            </a:r>
            <a:r>
              <a:rPr b="0" i="0" lang="en-US" sz="3000" u="none" cap="none" strike="noStrike">
                <a:solidFill>
                  <a:srgbClr val="000000"/>
                </a:solidFill>
                <a:latin typeface="Trebuchet MS"/>
                <a:ea typeface="Trebuchet MS"/>
                <a:cs typeface="Trebuchet MS"/>
                <a:sym typeface="Trebuchet MS"/>
              </a:rPr>
              <a:t>Family, security forces, warring factions, male politicians, party, religious groups, organized crime, party members, polling workers</a:t>
            </a:r>
          </a:p>
          <a:p>
            <a:pPr indent="-4572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Trebuchet MS"/>
                <a:ea typeface="Trebuchet MS"/>
                <a:cs typeface="Trebuchet MS"/>
                <a:sym typeface="Trebuchet MS"/>
              </a:rPr>
              <a:t>Aim: </a:t>
            </a:r>
            <a:r>
              <a:rPr b="0" i="0" lang="en-US" sz="3000" u="none" cap="none" strike="noStrike">
                <a:solidFill>
                  <a:srgbClr val="000000"/>
                </a:solidFill>
                <a:latin typeface="Trebuchet MS"/>
                <a:ea typeface="Trebuchet MS"/>
                <a:cs typeface="Trebuchet MS"/>
                <a:sym typeface="Trebuchet MS"/>
              </a:rPr>
              <a:t>Deter </a:t>
            </a:r>
            <a:r>
              <a:rPr b="0" i="1" lang="en-US" sz="3000" u="none" cap="none" strike="noStrike">
                <a:solidFill>
                  <a:srgbClr val="000000"/>
                </a:solidFill>
                <a:latin typeface="Trebuchet MS"/>
                <a:ea typeface="Trebuchet MS"/>
                <a:cs typeface="Trebuchet MS"/>
                <a:sym typeface="Trebuchet MS"/>
              </a:rPr>
              <a:t>women’s</a:t>
            </a:r>
            <a:r>
              <a:rPr b="0" i="0" lang="en-US" sz="3000" u="none" cap="none" strike="noStrike">
                <a:solidFill>
                  <a:srgbClr val="000000"/>
                </a:solidFill>
                <a:latin typeface="Trebuchet MS"/>
                <a:ea typeface="Trebuchet MS"/>
                <a:cs typeface="Trebuchet MS"/>
                <a:sym typeface="Trebuchet MS"/>
              </a:rPr>
              <a:t> mobilization and participation, force them to vote in certain ways, express anger with process, prevent women from voting</a:t>
            </a:r>
          </a:p>
        </p:txBody>
      </p:sp>
      <p:pic>
        <p:nvPicPr>
          <p:cNvPr id="279" name="Shape 27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Sexual</a:t>
            </a:r>
          </a:p>
        </p:txBody>
      </p:sp>
      <p:sp>
        <p:nvSpPr>
          <p:cNvPr id="286" name="Shape 286"/>
          <p:cNvSpPr txBox="1"/>
          <p:nvPr/>
        </p:nvSpPr>
        <p:spPr>
          <a:xfrm>
            <a:off x="914400" y="1524000"/>
            <a:ext cx="4419599"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Trebuchet MS"/>
              <a:buChar char="•"/>
            </a:pPr>
            <a:r>
              <a:rPr b="1" i="0" lang="en-US" sz="2200" u="none" cap="none" strike="noStrike">
                <a:solidFill>
                  <a:srgbClr val="000000"/>
                </a:solidFill>
                <a:latin typeface="Trebuchet MS"/>
                <a:ea typeface="Trebuchet MS"/>
                <a:cs typeface="Trebuchet MS"/>
                <a:sym typeface="Trebuchet MS"/>
              </a:rPr>
              <a:t>Cote d'Ivoire: </a:t>
            </a:r>
            <a:r>
              <a:rPr b="0" i="0" lang="en-US" sz="2200" u="none" cap="none" strike="noStrike">
                <a:solidFill>
                  <a:srgbClr val="000000"/>
                </a:solidFill>
                <a:latin typeface="Trebuchet MS"/>
                <a:ea typeface="Trebuchet MS"/>
                <a:cs typeface="Trebuchet MS"/>
                <a:sym typeface="Trebuchet MS"/>
              </a:rPr>
              <a:t>A survey by an NGO (OFACI) conducted after election violence in 2010/2011, identified 71 rapes, which included young girls, married women and older women by armed men and others affiliated with political parties. </a:t>
            </a:r>
          </a:p>
          <a:p>
            <a:pPr indent="-457200" lvl="0" marL="457200" marR="0" rtl="0" algn="l">
              <a:lnSpc>
                <a:spcPct val="100000"/>
              </a:lnSpc>
              <a:spcBef>
                <a:spcPts val="480"/>
              </a:spcBef>
              <a:spcAft>
                <a:spcPts val="0"/>
              </a:spcAft>
              <a:buClr>
                <a:schemeClr val="dk1"/>
              </a:buClr>
              <a:buSzPct val="100000"/>
              <a:buFont typeface="Trebuchet MS"/>
              <a:buChar char="•"/>
            </a:pPr>
            <a:r>
              <a:rPr b="0" i="0" lang="en-US" sz="2200" u="none" cap="none" strike="noStrike">
                <a:solidFill>
                  <a:srgbClr val="000000"/>
                </a:solidFill>
                <a:latin typeface="Trebuchet MS"/>
                <a:ea typeface="Trebuchet MS"/>
                <a:cs typeface="Trebuchet MS"/>
                <a:sym typeface="Trebuchet MS"/>
              </a:rPr>
              <a:t>In </a:t>
            </a:r>
            <a:r>
              <a:rPr b="1" i="0" lang="en-US" sz="2200" u="none" cap="none" strike="noStrike">
                <a:solidFill>
                  <a:srgbClr val="000000"/>
                </a:solidFill>
                <a:latin typeface="Trebuchet MS"/>
                <a:ea typeface="Trebuchet MS"/>
                <a:cs typeface="Trebuchet MS"/>
                <a:sym typeface="Trebuchet MS"/>
              </a:rPr>
              <a:t>Nigeria</a:t>
            </a:r>
            <a:r>
              <a:rPr b="0" i="0" lang="en-US" sz="2200" u="none" cap="none" strike="noStrike">
                <a:solidFill>
                  <a:srgbClr val="000000"/>
                </a:solidFill>
                <a:latin typeface="Trebuchet MS"/>
                <a:ea typeface="Trebuchet MS"/>
                <a:cs typeface="Trebuchet MS"/>
                <a:sym typeface="Trebuchet MS"/>
              </a:rPr>
              <a:t>, when men and women line up together to vote, women have been sexually molested by men behind and in front of them. </a:t>
            </a:r>
          </a:p>
        </p:txBody>
      </p:sp>
      <p:pic>
        <p:nvPicPr>
          <p:cNvPr id="287" name="Shape 28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Nigeria Women with Temporary Voter ID ed.jpg" id="288" name="Shape 288"/>
          <p:cNvPicPr preferRelativeResize="0"/>
          <p:nvPr/>
        </p:nvPicPr>
        <p:blipFill rotWithShape="1">
          <a:blip r:embed="rId4">
            <a:alphaModFix/>
          </a:blip>
          <a:srcRect b="0" l="0" r="0" t="0"/>
          <a:stretch/>
        </p:blipFill>
        <p:spPr>
          <a:xfrm>
            <a:off x="5410200" y="1524000"/>
            <a:ext cx="3276600" cy="4102519"/>
          </a:xfrm>
          <a:prstGeom prst="rect">
            <a:avLst/>
          </a:prstGeom>
          <a:noFill/>
          <a:ln>
            <a:noFill/>
          </a:ln>
        </p:spPr>
      </p:pic>
      <p:sp>
        <p:nvSpPr>
          <p:cNvPr id="289" name="Shape 289"/>
          <p:cNvSpPr txBox="1"/>
          <p:nvPr/>
        </p:nvSpPr>
        <p:spPr>
          <a:xfrm>
            <a:off x="5410200" y="5715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Psychological</a:t>
            </a:r>
          </a:p>
        </p:txBody>
      </p:sp>
      <p:sp>
        <p:nvSpPr>
          <p:cNvPr id="296" name="Shape 296"/>
          <p:cNvSpPr txBox="1"/>
          <p:nvPr/>
        </p:nvSpPr>
        <p:spPr>
          <a:xfrm>
            <a:off x="838200" y="1524000"/>
            <a:ext cx="8001000" cy="5146900"/>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What: </a:t>
            </a:r>
            <a:r>
              <a:rPr b="0" i="0" lang="en-US" sz="2600" u="none" cap="none" strike="noStrike">
                <a:solidFill>
                  <a:srgbClr val="000000"/>
                </a:solidFill>
                <a:latin typeface="Trebuchet MS"/>
                <a:ea typeface="Trebuchet MS"/>
                <a:cs typeface="Trebuchet MS"/>
                <a:sym typeface="Trebuchet MS"/>
              </a:rPr>
              <a:t>Slander, character attacks, harassment by media, insults equating women participating in politics with immoral practices, “hate speech”</a:t>
            </a:r>
          </a:p>
          <a:p>
            <a:pPr indent="-457200" lvl="0" marL="457200" marR="0" rtl="0" algn="l">
              <a:lnSpc>
                <a:spcPct val="100000"/>
              </a:lnSpc>
              <a:spcBef>
                <a:spcPts val="56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Victims:</a:t>
            </a:r>
            <a:r>
              <a:rPr b="0" i="0" lang="en-US" sz="2600" u="none" cap="none" strike="noStrike">
                <a:solidFill>
                  <a:srgbClr val="FF0000"/>
                </a:solidFill>
                <a:latin typeface="Trebuchet MS"/>
                <a:ea typeface="Trebuchet MS"/>
                <a:cs typeface="Trebuchet MS"/>
                <a:sym typeface="Trebuchet MS"/>
              </a:rPr>
              <a:t> </a:t>
            </a:r>
            <a:r>
              <a:rPr b="0" i="0" lang="en-US" sz="2600" u="none" cap="none" strike="noStrike">
                <a:solidFill>
                  <a:srgbClr val="000000"/>
                </a:solidFill>
                <a:latin typeface="Trebuchet MS"/>
                <a:ea typeface="Trebuchet MS"/>
                <a:cs typeface="Trebuchet MS"/>
                <a:sym typeface="Trebuchet MS"/>
              </a:rPr>
              <a:t>Women voters, party/polling agents, candidates and candidate reps, observers  </a:t>
            </a:r>
          </a:p>
          <a:p>
            <a:pPr indent="-457200" lvl="0" marL="457200" marR="0" rtl="0" algn="l">
              <a:lnSpc>
                <a:spcPct val="100000"/>
              </a:lnSpc>
              <a:spcBef>
                <a:spcPts val="56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Where:</a:t>
            </a:r>
            <a:r>
              <a:rPr b="0" i="0" lang="en-US" sz="2600" u="none" cap="none" strike="noStrike">
                <a:solidFill>
                  <a:srgbClr val="FF0000"/>
                </a:solidFill>
                <a:latin typeface="Trebuchet MS"/>
                <a:ea typeface="Trebuchet MS"/>
                <a:cs typeface="Trebuchet MS"/>
                <a:sym typeface="Trebuchet MS"/>
              </a:rPr>
              <a:t> </a:t>
            </a:r>
            <a:r>
              <a:rPr b="0" i="0" lang="en-US" sz="26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560"/>
              </a:spcBef>
              <a:spcAft>
                <a:spcPts val="0"/>
              </a:spcAft>
              <a:buClr>
                <a:srgbClr val="FF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Perpetrators: </a:t>
            </a:r>
            <a:r>
              <a:rPr b="0" i="0" lang="en-US" sz="2600" u="none" cap="none" strike="noStrike">
                <a:solidFill>
                  <a:srgbClr val="000000"/>
                </a:solidFill>
                <a:latin typeface="Trebuchet MS"/>
                <a:ea typeface="Trebuchet MS"/>
                <a:cs typeface="Trebuchet MS"/>
                <a:sym typeface="Trebuchet MS"/>
              </a:rPr>
              <a:t>Opposition party/own party, male politicians, media, social media, family-husband, brother, father, religious leaders, election workers</a:t>
            </a:r>
          </a:p>
          <a:p>
            <a:pPr indent="-457200" lvl="0" marL="457200" marR="0" rtl="0" algn="l">
              <a:lnSpc>
                <a:spcPct val="100000"/>
              </a:lnSpc>
              <a:spcBef>
                <a:spcPts val="560"/>
              </a:spcBef>
              <a:spcAft>
                <a:spcPts val="0"/>
              </a:spcAft>
              <a:buClr>
                <a:srgbClr val="C00000"/>
              </a:buClr>
              <a:buSzPct val="100000"/>
              <a:buFont typeface="Arial"/>
              <a:buChar char="•"/>
            </a:pPr>
            <a:r>
              <a:rPr b="1" i="0" lang="en-US" sz="2600" u="none" cap="none" strike="noStrike">
                <a:solidFill>
                  <a:srgbClr val="C00000"/>
                </a:solidFill>
                <a:latin typeface="Trebuchet MS"/>
                <a:ea typeface="Trebuchet MS"/>
                <a:cs typeface="Trebuchet MS"/>
                <a:sym typeface="Trebuchet MS"/>
              </a:rPr>
              <a:t>Most pervasive form of VAW-E, </a:t>
            </a:r>
            <a:r>
              <a:rPr b="1" i="0" lang="en-US" sz="2600" u="sng" cap="none" strike="noStrike">
                <a:solidFill>
                  <a:srgbClr val="C00000"/>
                </a:solidFill>
                <a:latin typeface="Trebuchet MS"/>
                <a:ea typeface="Trebuchet MS"/>
                <a:cs typeface="Trebuchet MS"/>
                <a:sym typeface="Trebuchet MS"/>
              </a:rPr>
              <a:t>but least visible</a:t>
            </a:r>
          </a:p>
        </p:txBody>
      </p:sp>
      <p:pic>
        <p:nvPicPr>
          <p:cNvPr id="297" name="Shape 29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Psychological</a:t>
            </a:r>
          </a:p>
        </p:txBody>
      </p:sp>
      <p:sp>
        <p:nvSpPr>
          <p:cNvPr id="304" name="Shape 304"/>
          <p:cNvSpPr txBox="1"/>
          <p:nvPr/>
        </p:nvSpPr>
        <p:spPr>
          <a:xfrm>
            <a:off x="990600" y="1524000"/>
            <a:ext cx="4724400" cy="52466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Trebuchet MS"/>
              <a:buChar char="•"/>
            </a:pPr>
            <a:r>
              <a:rPr b="1" i="0" lang="en-US" sz="2200" u="none" cap="none" strike="noStrike">
                <a:solidFill>
                  <a:schemeClr val="dk1"/>
                </a:solidFill>
                <a:latin typeface="Trebuchet MS"/>
                <a:ea typeface="Trebuchet MS"/>
                <a:cs typeface="Trebuchet MS"/>
                <a:sym typeface="Trebuchet MS"/>
              </a:rPr>
              <a:t>Haiti</a:t>
            </a:r>
            <a:r>
              <a:rPr b="0" i="0" lang="en-US" sz="2200" u="none" cap="none" strike="noStrike">
                <a:solidFill>
                  <a:schemeClr val="dk1"/>
                </a:solidFill>
                <a:latin typeface="Trebuchet MS"/>
                <a:ea typeface="Trebuchet MS"/>
                <a:cs typeface="Trebuchet MS"/>
                <a:sym typeface="Trebuchet MS"/>
              </a:rPr>
              <a:t> 2015 : President Martelly was speaking on behalf of his party at a public rally when a woman accused his government of incompetence and complained that he had not managed to bring electricity to her community. </a:t>
            </a:r>
          </a:p>
          <a:p>
            <a:pPr indent="-342900" lvl="0" marL="342900" marR="0" rtl="0" algn="l">
              <a:lnSpc>
                <a:spcPct val="100000"/>
              </a:lnSpc>
              <a:spcBef>
                <a:spcPts val="0"/>
              </a:spcBef>
              <a:spcAft>
                <a:spcPts val="0"/>
              </a:spcAft>
              <a:buClr>
                <a:schemeClr val="dk1"/>
              </a:buClr>
              <a:buSzPct val="100000"/>
              <a:buFont typeface="Trebuchet MS"/>
              <a:buChar char="•"/>
            </a:pPr>
            <a:r>
              <a:rPr b="0" i="0" lang="en-US" sz="2200" u="none" cap="none" strike="noStrike">
                <a:solidFill>
                  <a:schemeClr val="dk1"/>
                </a:solidFill>
                <a:latin typeface="Trebuchet MS"/>
                <a:ea typeface="Trebuchet MS"/>
                <a:cs typeface="Trebuchet MS"/>
                <a:sym typeface="Trebuchet MS"/>
              </a:rPr>
              <a:t>He dismissed her by saying "Pick a man and go into the bushes" -- implying she should go have sex.</a:t>
            </a:r>
          </a:p>
          <a:p>
            <a:pPr indent="-342900" lvl="0" marL="342900" marR="0" rtl="0" algn="l">
              <a:lnSpc>
                <a:spcPct val="100000"/>
              </a:lnSpc>
              <a:spcBef>
                <a:spcPts val="0"/>
              </a:spcBef>
              <a:spcAft>
                <a:spcPts val="0"/>
              </a:spcAft>
              <a:buClr>
                <a:schemeClr val="dk1"/>
              </a:buClr>
              <a:buSzPct val="100000"/>
              <a:buFont typeface="Trebuchet MS"/>
              <a:buChar char="•"/>
            </a:pPr>
            <a:r>
              <a:rPr b="0" i="0" lang="en-US" sz="2200" u="none" cap="none" strike="noStrike">
                <a:solidFill>
                  <a:schemeClr val="dk1"/>
                </a:solidFill>
                <a:latin typeface="Trebuchet MS"/>
                <a:ea typeface="Trebuchet MS"/>
                <a:cs typeface="Trebuchet MS"/>
                <a:sym typeface="Trebuchet MS"/>
              </a:rPr>
              <a:t>Many have seen this not only as verbal abuse but "sexual assault.”</a:t>
            </a:r>
          </a:p>
        </p:txBody>
      </p:sp>
      <p:pic>
        <p:nvPicPr>
          <p:cNvPr id="305" name="Shape 30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
        <p:nvSpPr>
          <p:cNvPr id="306" name="Shape 306"/>
          <p:cNvSpPr txBox="1"/>
          <p:nvPr/>
        </p:nvSpPr>
        <p:spPr>
          <a:xfrm>
            <a:off x="5791200" y="6019801"/>
            <a:ext cx="28194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Wikipedia Commons</a:t>
            </a:r>
          </a:p>
        </p:txBody>
      </p:sp>
      <p:pic>
        <p:nvPicPr>
          <p:cNvPr descr="Michel_Martelly_on_April_20,_2011.jpg" id="307" name="Shape 307"/>
          <p:cNvPicPr preferRelativeResize="0"/>
          <p:nvPr/>
        </p:nvPicPr>
        <p:blipFill rotWithShape="1">
          <a:blip r:embed="rId4">
            <a:alphaModFix/>
          </a:blip>
          <a:srcRect b="0" l="0" r="0" t="6726"/>
          <a:stretch/>
        </p:blipFill>
        <p:spPr>
          <a:xfrm>
            <a:off x="5791200" y="1676400"/>
            <a:ext cx="2884989" cy="4267198"/>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Psychological</a:t>
            </a:r>
          </a:p>
        </p:txBody>
      </p:sp>
      <p:sp>
        <p:nvSpPr>
          <p:cNvPr id="314" name="Shape 314"/>
          <p:cNvSpPr txBox="1"/>
          <p:nvPr/>
        </p:nvSpPr>
        <p:spPr>
          <a:xfrm>
            <a:off x="914400" y="4343400"/>
            <a:ext cx="8001000" cy="2133598"/>
          </a:xfrm>
          <a:prstGeom prst="rect">
            <a:avLst/>
          </a:prstGeom>
          <a:noFill/>
          <a:ln>
            <a:noFill/>
          </a:ln>
        </p:spPr>
        <p:txBody>
          <a:bodyPr anchorCtr="0" anchor="t" bIns="45700" lIns="91425" rIns="91425" tIns="45700">
            <a:noAutofit/>
          </a:bodyPr>
          <a:lstStyle/>
          <a:p>
            <a:pPr indent="-381000" lvl="0" marL="457200" marR="0" rtl="0" algn="l">
              <a:lnSpc>
                <a:spcPct val="100000"/>
              </a:lnSpc>
              <a:spcBef>
                <a:spcPts val="0"/>
              </a:spcBef>
              <a:spcAft>
                <a:spcPts val="0"/>
              </a:spcAft>
              <a:buClr>
                <a:srgbClr val="003366"/>
              </a:buClr>
              <a:buSzPct val="100000"/>
              <a:buFont typeface="Trebuchet MS"/>
              <a:buChar char="●"/>
            </a:pPr>
            <a:r>
              <a:rPr b="0" i="0" lang="en-US" sz="2000" u="none" cap="none" strike="noStrike">
                <a:solidFill>
                  <a:schemeClr val="dk1"/>
                </a:solidFill>
                <a:latin typeface="Trebuchet MS"/>
                <a:ea typeface="Trebuchet MS"/>
                <a:cs typeface="Trebuchet MS"/>
                <a:sym typeface="Trebuchet MS"/>
              </a:rPr>
              <a:t>This graph shows data collected by observers in Nigeria, divided by geopolitical zone. It records the percentage of observers over time who witnessed or heard reports of hate speech against female candidates before the national election </a:t>
            </a:r>
            <a:r>
              <a:rPr b="0" i="1" lang="en-US" sz="2000" u="none" cap="none" strike="noStrike">
                <a:solidFill>
                  <a:schemeClr val="dk1"/>
                </a:solidFill>
                <a:latin typeface="Trebuchet MS"/>
                <a:ea typeface="Trebuchet MS"/>
                <a:cs typeface="Trebuchet MS"/>
                <a:sym typeface="Trebuchet MS"/>
              </a:rPr>
              <a:t>because of their gender.</a:t>
            </a:r>
          </a:p>
          <a:p>
            <a:pPr indent="-381000" lvl="0" marL="457200" marR="0" rtl="0" algn="l">
              <a:lnSpc>
                <a:spcPct val="100000"/>
              </a:lnSpc>
              <a:spcBef>
                <a:spcPts val="600"/>
              </a:spcBef>
              <a:spcAft>
                <a:spcPts val="0"/>
              </a:spcAft>
              <a:buClr>
                <a:srgbClr val="003366"/>
              </a:buClr>
              <a:buSzPct val="100000"/>
              <a:buFont typeface="Trebuchet MS"/>
              <a:buChar char="●"/>
            </a:pPr>
            <a:r>
              <a:rPr b="0" i="0" lang="en-US" sz="2000" u="none" cap="none" strike="noStrike">
                <a:solidFill>
                  <a:schemeClr val="dk1"/>
                </a:solidFill>
                <a:latin typeface="Trebuchet MS"/>
                <a:ea typeface="Trebuchet MS"/>
                <a:cs typeface="Trebuchet MS"/>
                <a:sym typeface="Trebuchet MS"/>
              </a:rPr>
              <a:t>It illustrates that gender-based hate speech was higher in SE and NE Nigeria.</a:t>
            </a:r>
          </a:p>
        </p:txBody>
      </p:sp>
      <p:pic>
        <p:nvPicPr>
          <p:cNvPr id="315" name="Shape 31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16" name="Shape 316"/>
          <p:cNvPicPr preferRelativeResize="0"/>
          <p:nvPr/>
        </p:nvPicPr>
        <p:blipFill rotWithShape="1">
          <a:blip r:embed="rId4">
            <a:alphaModFix/>
          </a:blip>
          <a:srcRect b="0" l="0" r="0" t="0"/>
          <a:stretch/>
        </p:blipFill>
        <p:spPr>
          <a:xfrm>
            <a:off x="2261125" y="1466700"/>
            <a:ext cx="5460000" cy="2963999"/>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nvSpPr>
        <p:spPr>
          <a:xfrm>
            <a:off x="685800" y="228600"/>
            <a:ext cx="845820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Example of Psychological VAW-E </a:t>
            </a:r>
          </a:p>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in the </a:t>
            </a:r>
            <a:r>
              <a:rPr b="0" i="0" lang="en-US" sz="4000" u="none" cap="none" strike="noStrike">
                <a:solidFill>
                  <a:srgbClr val="C00000"/>
                </a:solidFill>
                <a:latin typeface="Trebuchet MS"/>
                <a:ea typeface="Trebuchet MS"/>
                <a:cs typeface="Trebuchet MS"/>
                <a:sym typeface="Trebuchet MS"/>
              </a:rPr>
              <a:t>Media</a:t>
            </a:r>
          </a:p>
        </p:txBody>
      </p:sp>
      <p:sp>
        <p:nvSpPr>
          <p:cNvPr id="323" name="Shape 323"/>
          <p:cNvSpPr txBox="1"/>
          <p:nvPr/>
        </p:nvSpPr>
        <p:spPr>
          <a:xfrm>
            <a:off x="685800" y="1524000"/>
            <a:ext cx="8458200" cy="1371598"/>
          </a:xfrm>
          <a:prstGeom prst="rect">
            <a:avLst/>
          </a:prstGeom>
          <a:noFill/>
          <a:ln>
            <a:noFill/>
          </a:ln>
        </p:spPr>
        <p:txBody>
          <a:bodyPr anchorCtr="0" anchor="t" bIns="45700" lIns="91425" rIns="91425" tIns="45700">
            <a:noAutofit/>
          </a:bodyPr>
          <a:lstStyle/>
          <a:p>
            <a:pPr indent="-342900" lvl="0" marL="342900" marR="0" rtl="0" algn="ctr">
              <a:lnSpc>
                <a:spcPct val="90000"/>
              </a:lnSpc>
              <a:spcBef>
                <a:spcPts val="0"/>
              </a:spcBef>
              <a:spcAft>
                <a:spcPts val="0"/>
              </a:spcAft>
              <a:buClr>
                <a:srgbClr val="C00000"/>
              </a:buClr>
              <a:buSzPct val="25000"/>
              <a:buFont typeface="Trebuchet MS"/>
              <a:buNone/>
            </a:pPr>
            <a:r>
              <a:rPr b="0" i="0" lang="en-US" sz="3200" u="none" cap="none" strike="noStrike">
                <a:solidFill>
                  <a:srgbClr val="C00000"/>
                </a:solidFill>
                <a:latin typeface="Trebuchet MS"/>
                <a:ea typeface="Trebuchet MS"/>
                <a:cs typeface="Trebuchet MS"/>
                <a:sym typeface="Trebuchet MS"/>
              </a:rPr>
              <a:t> </a:t>
            </a:r>
            <a:r>
              <a:rPr b="1" i="0" lang="en-US" sz="3200" u="none" cap="none" strike="noStrike">
                <a:solidFill>
                  <a:srgbClr val="C00000"/>
                </a:solidFill>
                <a:latin typeface="Trebuchet MS"/>
                <a:ea typeface="Trebuchet MS"/>
                <a:cs typeface="Trebuchet MS"/>
                <a:sym typeface="Trebuchet MS"/>
              </a:rPr>
              <a:t>“Hillary Clinton: Stop Running for President and Make me a Sandwich”</a:t>
            </a:r>
          </a:p>
        </p:txBody>
      </p:sp>
      <p:pic>
        <p:nvPicPr>
          <p:cNvPr id="324" name="Shape 324"/>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25" name="Shape 325"/>
          <p:cNvPicPr preferRelativeResize="0"/>
          <p:nvPr/>
        </p:nvPicPr>
        <p:blipFill rotWithShape="1">
          <a:blip r:embed="rId4">
            <a:alphaModFix/>
          </a:blip>
          <a:srcRect b="0" l="0" r="0" t="0"/>
          <a:stretch/>
        </p:blipFill>
        <p:spPr>
          <a:xfrm>
            <a:off x="3048000" y="2743200"/>
            <a:ext cx="4114198" cy="2100300"/>
          </a:xfrm>
          <a:prstGeom prst="rect">
            <a:avLst/>
          </a:prstGeom>
          <a:noFill/>
          <a:ln>
            <a:noFill/>
          </a:ln>
        </p:spPr>
      </p:pic>
      <p:sp>
        <p:nvSpPr>
          <p:cNvPr id="326" name="Shape 326"/>
          <p:cNvSpPr txBox="1"/>
          <p:nvPr/>
        </p:nvSpPr>
        <p:spPr>
          <a:xfrm>
            <a:off x="685800" y="5366028"/>
            <a:ext cx="8458200" cy="141577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3366"/>
              </a:buClr>
              <a:buSzPct val="25000"/>
              <a:buFont typeface="Trebuchet MS"/>
              <a:buNone/>
            </a:pPr>
            <a:r>
              <a:rPr b="1" i="0" lang="en-US" sz="2400" u="none" cap="none" strike="noStrike">
                <a:solidFill>
                  <a:srgbClr val="003366"/>
                </a:solidFill>
                <a:latin typeface="Trebuchet MS"/>
                <a:ea typeface="Trebuchet MS"/>
                <a:cs typeface="Trebuchet MS"/>
                <a:sym typeface="Trebuchet MS"/>
              </a:rPr>
              <a:t>United States </a:t>
            </a:r>
            <a:r>
              <a:rPr b="0" i="0" lang="en-US" sz="2400" u="none" cap="none" strike="noStrike">
                <a:solidFill>
                  <a:srgbClr val="003366"/>
                </a:solidFill>
                <a:latin typeface="Trebuchet MS"/>
                <a:ea typeface="Trebuchet MS"/>
                <a:cs typeface="Trebuchet MS"/>
                <a:sym typeface="Trebuchet MS"/>
              </a:rPr>
              <a:t>2008</a:t>
            </a:r>
            <a:r>
              <a:rPr b="1" i="0" lang="en-US" sz="2400" u="none" cap="none" strike="noStrike">
                <a:solidFill>
                  <a:srgbClr val="003366"/>
                </a:solidFill>
                <a:latin typeface="Trebuchet MS"/>
                <a:ea typeface="Trebuchet MS"/>
                <a:cs typeface="Trebuchet MS"/>
                <a:sym typeface="Trebuchet MS"/>
              </a:rPr>
              <a:t>: </a:t>
            </a:r>
            <a:r>
              <a:rPr b="0" i="0" lang="en-US" sz="2400" u="none" cap="none" strike="noStrike">
                <a:solidFill>
                  <a:srgbClr val="003366"/>
                </a:solidFill>
                <a:latin typeface="Trebuchet MS"/>
                <a:ea typeface="Trebuchet MS"/>
                <a:cs typeface="Trebuchet MS"/>
                <a:sym typeface="Trebuchet MS"/>
              </a:rPr>
              <a:t>One of the most popular online campaigns against Hillary Clinton, with 41,000 followers on Facebook</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7" name="Shape 327"/>
          <p:cNvSpPr txBox="1"/>
          <p:nvPr/>
        </p:nvSpPr>
        <p:spPr>
          <a:xfrm>
            <a:off x="3048000" y="4953000"/>
            <a:ext cx="28194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POLITICO</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Example of Psychological VAW-E </a:t>
            </a:r>
          </a:p>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in the </a:t>
            </a:r>
            <a:r>
              <a:rPr b="0" i="0" lang="en-US" sz="4000" u="none" cap="none" strike="noStrike">
                <a:solidFill>
                  <a:srgbClr val="C00000"/>
                </a:solidFill>
                <a:latin typeface="Trebuchet MS"/>
                <a:ea typeface="Trebuchet MS"/>
                <a:cs typeface="Trebuchet MS"/>
                <a:sym typeface="Trebuchet MS"/>
              </a:rPr>
              <a:t>Media</a:t>
            </a:r>
          </a:p>
        </p:txBody>
      </p:sp>
      <p:sp>
        <p:nvSpPr>
          <p:cNvPr id="334" name="Shape 334"/>
          <p:cNvSpPr txBox="1"/>
          <p:nvPr/>
        </p:nvSpPr>
        <p:spPr>
          <a:xfrm>
            <a:off x="944425" y="1689075"/>
            <a:ext cx="4343400" cy="4876799"/>
          </a:xfrm>
          <a:prstGeom prst="rect">
            <a:avLst/>
          </a:prstGeom>
          <a:noFill/>
          <a:ln>
            <a:noFill/>
          </a:ln>
        </p:spPr>
        <p:txBody>
          <a:bodyPr anchorCtr="0" anchor="t" bIns="45700" lIns="91425" rIns="91425" tIns="45700">
            <a:noAutofit/>
          </a:bodyPr>
          <a:lstStyle/>
          <a:p>
            <a:pPr indent="-381000" lvl="0" marL="457200" marR="0" rtl="0" algn="l">
              <a:lnSpc>
                <a:spcPct val="115000"/>
              </a:lnSpc>
              <a:spcBef>
                <a:spcPts val="0"/>
              </a:spcBef>
              <a:spcAft>
                <a:spcPts val="0"/>
              </a:spcAft>
              <a:buClr>
                <a:srgbClr val="003366"/>
              </a:buClr>
              <a:buSzPct val="100000"/>
              <a:buFont typeface="Trebuchet MS"/>
              <a:buChar char="●"/>
            </a:pPr>
            <a:r>
              <a:rPr b="1" i="0" lang="en-US" sz="2400" u="none" cap="none" strike="noStrike">
                <a:solidFill>
                  <a:schemeClr val="dk1"/>
                </a:solidFill>
                <a:latin typeface="Trebuchet MS"/>
                <a:ea typeface="Trebuchet MS"/>
                <a:cs typeface="Trebuchet MS"/>
                <a:sym typeface="Trebuchet MS"/>
              </a:rPr>
              <a:t>Costa Rica</a:t>
            </a:r>
            <a:r>
              <a:rPr b="0" i="0" lang="en-US" sz="2400" u="none" cap="none" strike="noStrike">
                <a:solidFill>
                  <a:schemeClr val="dk1"/>
                </a:solidFill>
                <a:latin typeface="Trebuchet MS"/>
                <a:ea typeface="Trebuchet MS"/>
                <a:cs typeface="Trebuchet MS"/>
                <a:sym typeface="Trebuchet MS"/>
              </a:rPr>
              <a:t> 2010: The PAC party released a television ad portraying presidential candidate Laura Chinchilla as a marionette operated by then-president Oscar Arias.</a:t>
            </a:r>
          </a:p>
          <a:p>
            <a:pPr indent="-381000" lvl="0" marL="457200" marR="0" rtl="0" algn="l">
              <a:lnSpc>
                <a:spcPct val="115000"/>
              </a:lnSpc>
              <a:spcBef>
                <a:spcPts val="600"/>
              </a:spcBef>
              <a:spcAft>
                <a:spcPts val="0"/>
              </a:spcAft>
              <a:buClr>
                <a:srgbClr val="003366"/>
              </a:buClr>
              <a:buSzPct val="100000"/>
              <a:buFont typeface="Trebuchet MS"/>
              <a:buChar char="●"/>
            </a:pPr>
            <a:r>
              <a:rPr b="0" i="0" lang="en-US" sz="2400" u="none" cap="none" strike="noStrike">
                <a:solidFill>
                  <a:schemeClr val="dk1"/>
                </a:solidFill>
                <a:latin typeface="Trebuchet MS"/>
                <a:ea typeface="Trebuchet MS"/>
                <a:cs typeface="Trebuchet MS"/>
                <a:sym typeface="Trebuchet MS"/>
              </a:rPr>
              <a:t>This conveyed the message that a woman candidate could not rise to power on her own.</a:t>
            </a:r>
          </a:p>
        </p:txBody>
      </p:sp>
      <p:pic>
        <p:nvPicPr>
          <p:cNvPr id="335" name="Shape 33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36" name="Shape 336"/>
          <p:cNvPicPr preferRelativeResize="0"/>
          <p:nvPr/>
        </p:nvPicPr>
        <p:blipFill rotWithShape="1">
          <a:blip r:embed="rId4">
            <a:alphaModFix/>
          </a:blip>
          <a:srcRect b="2744" l="1377" r="2205" t="0"/>
          <a:stretch/>
        </p:blipFill>
        <p:spPr>
          <a:xfrm>
            <a:off x="5381625" y="2057400"/>
            <a:ext cx="3333750" cy="3038475"/>
          </a:xfrm>
          <a:prstGeom prst="rect">
            <a:avLst/>
          </a:prstGeom>
          <a:noFill/>
          <a:ln>
            <a:noFill/>
          </a:ln>
        </p:spPr>
      </p:pic>
      <p:sp>
        <p:nvSpPr>
          <p:cNvPr id="337" name="Shape 337"/>
          <p:cNvSpPr txBox="1"/>
          <p:nvPr/>
        </p:nvSpPr>
        <p:spPr>
          <a:xfrm>
            <a:off x="5410200" y="5181600"/>
            <a:ext cx="32766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a:t>
            </a:r>
            <a:r>
              <a:rPr b="0" i="1" lang="en-US" sz="1400" u="sng" cap="none" strike="noStrike">
                <a:solidFill>
                  <a:schemeClr val="hlink"/>
                </a:solidFill>
                <a:latin typeface="Trebuchet MS"/>
                <a:ea typeface="Trebuchet MS"/>
                <a:cs typeface="Trebuchet MS"/>
                <a:sym typeface="Trebuchet MS"/>
                <a:hlinkClick r:id="rId5"/>
              </a:rPr>
              <a:t>Screenshot from Otton Solis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Key Terms</a:t>
            </a:r>
          </a:p>
        </p:txBody>
      </p:sp>
      <p:sp>
        <p:nvSpPr>
          <p:cNvPr id="111" name="Shape 111"/>
          <p:cNvSpPr txBox="1"/>
          <p:nvPr/>
        </p:nvSpPr>
        <p:spPr>
          <a:xfrm>
            <a:off x="914400" y="1828800"/>
            <a:ext cx="7580466" cy="4572000"/>
          </a:xfrm>
          <a:prstGeom prst="rect">
            <a:avLst/>
          </a:prstGeom>
          <a:noFill/>
          <a:ln>
            <a:noFill/>
          </a:ln>
        </p:spPr>
        <p:txBody>
          <a:bodyPr anchorCtr="0" anchor="t" bIns="45700" lIns="91425" rIns="91425" tIns="45700">
            <a:noAutofit/>
          </a:bodyPr>
          <a:lstStyle/>
          <a:p>
            <a:pPr indent="-236536" lvl="0" marL="236536" marR="0" rtl="0" algn="l">
              <a:lnSpc>
                <a:spcPct val="100000"/>
              </a:lnSpc>
              <a:spcBef>
                <a:spcPts val="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Sex</a:t>
            </a:r>
          </a:p>
          <a:p>
            <a:pPr indent="-236536" lvl="0" marL="236536" marR="0" rtl="0" algn="l">
              <a:lnSpc>
                <a:spcPct val="100000"/>
              </a:lnSpc>
              <a:spcBef>
                <a:spcPts val="64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Gender</a:t>
            </a:r>
          </a:p>
          <a:p>
            <a:pPr indent="-236536" lvl="0" marL="236536" marR="0" rtl="0" algn="l">
              <a:lnSpc>
                <a:spcPct val="100000"/>
              </a:lnSpc>
              <a:spcBef>
                <a:spcPts val="64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Gender equality </a:t>
            </a:r>
          </a:p>
          <a:p>
            <a:pPr indent="-236536" lvl="0" marL="236536" marR="0" rtl="0" algn="l">
              <a:lnSpc>
                <a:spcPct val="100000"/>
              </a:lnSpc>
              <a:spcBef>
                <a:spcPts val="64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Gender equity</a:t>
            </a:r>
          </a:p>
          <a:p>
            <a:pPr indent="-236536" lvl="0" marL="236536" marR="0" rtl="0" algn="l">
              <a:lnSpc>
                <a:spcPct val="100000"/>
              </a:lnSpc>
              <a:spcBef>
                <a:spcPts val="640"/>
              </a:spcBef>
              <a:spcAft>
                <a:spcPts val="0"/>
              </a:spcAft>
              <a:buClr>
                <a:srgbClr val="003366"/>
              </a:buClr>
              <a:buFont typeface="Arial"/>
              <a:buNone/>
            </a:pPr>
            <a:r>
              <a:t/>
            </a:r>
            <a:endParaRPr b="0" i="0" sz="2800" u="none" cap="none" strike="noStrike">
              <a:solidFill>
                <a:srgbClr val="000000"/>
              </a:solidFill>
              <a:latin typeface="Trebuchet MS"/>
              <a:ea typeface="Trebuchet MS"/>
              <a:cs typeface="Trebuchet MS"/>
              <a:sym typeface="Trebuchet MS"/>
            </a:endParaRPr>
          </a:p>
          <a:p>
            <a:pPr indent="-236536" lvl="0" marL="236536" marR="0" rtl="0" algn="l">
              <a:lnSpc>
                <a:spcPct val="100000"/>
              </a:lnSpc>
              <a:spcBef>
                <a:spcPts val="640"/>
              </a:spcBef>
              <a:spcAft>
                <a:spcPts val="0"/>
              </a:spcAft>
              <a:buClr>
                <a:srgbClr val="003366"/>
              </a:buClr>
              <a:buFont typeface="Arial"/>
              <a:buNone/>
            </a:pPr>
            <a:r>
              <a:t/>
            </a:r>
            <a:endParaRPr b="0" i="0" sz="2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600" u="none" cap="none" strike="noStrike">
              <a:solidFill>
                <a:srgbClr val="003366"/>
              </a:solidFill>
              <a:latin typeface="Trebuchet MS"/>
              <a:ea typeface="Trebuchet MS"/>
              <a:cs typeface="Trebuchet MS"/>
              <a:sym typeface="Trebuchet MS"/>
            </a:endParaRPr>
          </a:p>
        </p:txBody>
      </p:sp>
      <p:pic>
        <p:nvPicPr>
          <p:cNvPr id="112" name="Shape 11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113" name="Shape 113"/>
          <p:cNvPicPr preferRelativeResize="0"/>
          <p:nvPr/>
        </p:nvPicPr>
        <p:blipFill rotWithShape="1">
          <a:blip r:embed="rId4">
            <a:alphaModFix/>
          </a:blip>
          <a:srcRect b="0" l="0" r="0" t="0"/>
          <a:stretch/>
        </p:blipFill>
        <p:spPr>
          <a:xfrm>
            <a:off x="5562600" y="2438400"/>
            <a:ext cx="2496900" cy="23022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Psychological</a:t>
            </a:r>
          </a:p>
        </p:txBody>
      </p:sp>
      <p:sp>
        <p:nvSpPr>
          <p:cNvPr id="344" name="Shape 344"/>
          <p:cNvSpPr txBox="1"/>
          <p:nvPr/>
        </p:nvSpPr>
        <p:spPr>
          <a:xfrm>
            <a:off x="914400" y="1611700"/>
            <a:ext cx="8001000" cy="5029199"/>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Aim: </a:t>
            </a:r>
            <a:r>
              <a:rPr b="0" i="0" lang="en-US" sz="2800" u="none" cap="none" strike="noStrike">
                <a:solidFill>
                  <a:srgbClr val="000000"/>
                </a:solidFill>
                <a:latin typeface="Trebuchet MS"/>
                <a:ea typeface="Trebuchet MS"/>
                <a:cs typeface="Trebuchet MS"/>
                <a:sym typeface="Trebuchet MS"/>
              </a:rPr>
              <a:t>Prevent women from taking an active leadership role in public life, and maintain and increase the male dominated power structure</a:t>
            </a:r>
          </a:p>
          <a:p>
            <a:pPr indent="-285750" lvl="0" marL="285750" marR="0" rtl="0" algn="l">
              <a:lnSpc>
                <a:spcPct val="100000"/>
              </a:lnSpc>
              <a:spcBef>
                <a:spcPts val="640"/>
              </a:spcBef>
              <a:spcAft>
                <a:spcPts val="0"/>
              </a:spcAft>
              <a:buClr>
                <a:srgbClr val="C00000"/>
              </a:buClr>
              <a:buSzPct val="100000"/>
              <a:buFont typeface="Arial"/>
              <a:buChar char="•"/>
            </a:pPr>
            <a:r>
              <a:rPr b="0" i="0" lang="en-US" sz="2800" u="none" cap="none" strike="noStrike">
                <a:solidFill>
                  <a:srgbClr val="C00000"/>
                </a:solidFill>
                <a:latin typeface="Trebuchet MS"/>
                <a:ea typeface="Trebuchet MS"/>
                <a:cs typeface="Trebuchet MS"/>
                <a:sym typeface="Trebuchet MS"/>
              </a:rPr>
              <a:t>Impact on process: </a:t>
            </a:r>
            <a:r>
              <a:rPr b="0" i="0" lang="en-US" sz="2800" u="none" cap="none" strike="noStrike">
                <a:solidFill>
                  <a:srgbClr val="000000"/>
                </a:solidFill>
                <a:latin typeface="Trebuchet MS"/>
                <a:ea typeface="Trebuchet MS"/>
                <a:cs typeface="Trebuchet MS"/>
                <a:sym typeface="Trebuchet MS"/>
              </a:rPr>
              <a:t>Prevents women from feeling as if their participation is important and will be reflected in policy</a:t>
            </a:r>
          </a:p>
          <a:p>
            <a:pPr indent="-285750" lvl="7" marL="285750" marR="0" rtl="0" algn="l">
              <a:lnSpc>
                <a:spcPct val="100000"/>
              </a:lnSpc>
              <a:spcBef>
                <a:spcPts val="640"/>
              </a:spcBef>
              <a:spcAft>
                <a:spcPts val="0"/>
              </a:spcAft>
              <a:buClr>
                <a:srgbClr val="000000"/>
              </a:buClr>
              <a:buSzPct val="100000"/>
              <a:buFont typeface="Arial"/>
              <a:buChar char="•"/>
            </a:pPr>
            <a:r>
              <a:rPr b="0" i="0" lang="en-US" sz="2800" u="none" cap="none" strike="noStrike">
                <a:solidFill>
                  <a:srgbClr val="000000"/>
                </a:solidFill>
                <a:latin typeface="Trebuchet MS"/>
                <a:ea typeface="Trebuchet MS"/>
                <a:cs typeface="Trebuchet MS"/>
                <a:sym typeface="Trebuchet MS"/>
              </a:rPr>
              <a:t>Making comments against one woman or taking violent action against one woman can have repercussions for </a:t>
            </a:r>
            <a:r>
              <a:rPr b="0" i="1" lang="en-US" sz="2800" u="sng" cap="none" strike="noStrike">
                <a:solidFill>
                  <a:srgbClr val="000000"/>
                </a:solidFill>
                <a:latin typeface="Trebuchet MS"/>
                <a:ea typeface="Trebuchet MS"/>
                <a:cs typeface="Trebuchet MS"/>
                <a:sym typeface="Trebuchet MS"/>
              </a:rPr>
              <a:t>all</a:t>
            </a:r>
            <a:r>
              <a:rPr b="0" i="0" lang="en-US" sz="2800" u="none" cap="none" strike="noStrike">
                <a:solidFill>
                  <a:srgbClr val="000000"/>
                </a:solidFill>
                <a:latin typeface="Trebuchet MS"/>
                <a:ea typeface="Trebuchet MS"/>
                <a:cs typeface="Trebuchet MS"/>
                <a:sym typeface="Trebuchet MS"/>
              </a:rPr>
              <a:t> women.</a:t>
            </a:r>
          </a:p>
        </p:txBody>
      </p:sp>
      <p:pic>
        <p:nvPicPr>
          <p:cNvPr id="345" name="Shape 34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Threats and Coercion</a:t>
            </a:r>
          </a:p>
        </p:txBody>
      </p:sp>
      <p:sp>
        <p:nvSpPr>
          <p:cNvPr id="352" name="Shape 352"/>
          <p:cNvSpPr txBox="1"/>
          <p:nvPr/>
        </p:nvSpPr>
        <p:spPr>
          <a:xfrm>
            <a:off x="838200" y="1671725"/>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What: </a:t>
            </a:r>
            <a:r>
              <a:rPr b="0" i="0" lang="en-US" sz="2700" u="none" cap="none" strike="noStrike">
                <a:solidFill>
                  <a:srgbClr val="000000"/>
                </a:solidFill>
                <a:latin typeface="Trebuchet MS"/>
                <a:ea typeface="Trebuchet MS"/>
                <a:cs typeface="Trebuchet MS"/>
                <a:sym typeface="Trebuchet MS"/>
              </a:rPr>
              <a:t>Threats, false accusations, intimidation, false gauge of environment (such as leading women to believe that it is dangerous for them to vote), blackmail and pressure</a:t>
            </a:r>
          </a:p>
          <a:p>
            <a:pPr indent="-457200" lvl="0" marL="457200" marR="0" rtl="0" algn="l">
              <a:lnSpc>
                <a:spcPct val="100000"/>
              </a:lnSpc>
              <a:spcBef>
                <a:spcPts val="64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Victims: </a:t>
            </a:r>
            <a:r>
              <a:rPr b="0" i="0" lang="en-US" sz="2700" u="none" cap="none" strike="noStrike">
                <a:solidFill>
                  <a:srgbClr val="000000"/>
                </a:solidFill>
                <a:latin typeface="Trebuchet MS"/>
                <a:ea typeface="Trebuchet MS"/>
                <a:cs typeface="Trebuchet MS"/>
                <a:sym typeface="Trebuchet MS"/>
              </a:rPr>
              <a:t>Voters, party agents, poll workers, observers, candidate reps, rally participants/activists </a:t>
            </a:r>
          </a:p>
          <a:p>
            <a:pPr indent="-457200" lvl="0" marL="457200" marR="0" rtl="0" algn="l">
              <a:lnSpc>
                <a:spcPct val="100000"/>
              </a:lnSpc>
              <a:spcBef>
                <a:spcPts val="64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Where:</a:t>
            </a:r>
            <a:r>
              <a:rPr b="0" i="0" lang="en-US" sz="2700" u="none" cap="none" strike="noStrike">
                <a:solidFill>
                  <a:srgbClr val="FF0000"/>
                </a:solidFill>
                <a:latin typeface="Trebuchet MS"/>
                <a:ea typeface="Trebuchet MS"/>
                <a:cs typeface="Trebuchet MS"/>
                <a:sym typeface="Trebuchet MS"/>
              </a:rPr>
              <a:t> </a:t>
            </a:r>
            <a:r>
              <a:rPr b="0" i="0" lang="en-US" sz="27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640"/>
              </a:spcBef>
              <a:spcAft>
                <a:spcPts val="0"/>
              </a:spcAft>
              <a:buClr>
                <a:srgbClr val="C00000"/>
              </a:buClr>
              <a:buSzPct val="100000"/>
              <a:buFont typeface="Arial"/>
              <a:buChar char="•"/>
            </a:pPr>
            <a:r>
              <a:rPr b="0" i="0" lang="en-US" sz="2700" u="none" cap="none" strike="noStrike">
                <a:solidFill>
                  <a:srgbClr val="C00000"/>
                </a:solidFill>
                <a:latin typeface="Trebuchet MS"/>
                <a:ea typeface="Trebuchet MS"/>
                <a:cs typeface="Trebuchet MS"/>
                <a:sym typeface="Trebuchet MS"/>
              </a:rPr>
              <a:t>Perpetrators: </a:t>
            </a:r>
            <a:r>
              <a:rPr b="0" i="0" lang="en-US" sz="2700" u="none" cap="none" strike="noStrike">
                <a:solidFill>
                  <a:srgbClr val="000000"/>
                </a:solidFill>
                <a:latin typeface="Trebuchet MS"/>
                <a:ea typeface="Trebuchet MS"/>
                <a:cs typeface="Trebuchet MS"/>
                <a:sym typeface="Trebuchet MS"/>
              </a:rPr>
              <a:t>Husband, father, brother, security forces, party leaders/members, religious groups, poll workers</a:t>
            </a:r>
          </a:p>
        </p:txBody>
      </p:sp>
      <p:pic>
        <p:nvPicPr>
          <p:cNvPr id="353" name="Shape 353"/>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Threats and Coercion</a:t>
            </a:r>
          </a:p>
        </p:txBody>
      </p:sp>
      <p:sp>
        <p:nvSpPr>
          <p:cNvPr id="360" name="Shape 360"/>
          <p:cNvSpPr txBox="1"/>
          <p:nvPr/>
        </p:nvSpPr>
        <p:spPr>
          <a:xfrm>
            <a:off x="914400" y="16417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003366"/>
              </a:buClr>
              <a:buSzPct val="100000"/>
              <a:buFont typeface="Arial"/>
              <a:buChar char="•"/>
            </a:pPr>
            <a:r>
              <a:rPr b="1" i="0" lang="en-US" sz="2400" u="none" cap="none" strike="noStrike">
                <a:solidFill>
                  <a:srgbClr val="000000"/>
                </a:solidFill>
                <a:latin typeface="Trebuchet MS"/>
                <a:ea typeface="Trebuchet MS"/>
                <a:cs typeface="Trebuchet MS"/>
                <a:sym typeface="Trebuchet MS"/>
              </a:rPr>
              <a:t>Bolivia 2014: </a:t>
            </a:r>
            <a:r>
              <a:rPr b="0" i="0" lang="en-US" sz="2400" u="none" cap="none" strike="noStrike">
                <a:solidFill>
                  <a:srgbClr val="000000"/>
                </a:solidFill>
                <a:latin typeface="Trebuchet MS"/>
                <a:ea typeface="Trebuchet MS"/>
                <a:cs typeface="Trebuchet MS"/>
                <a:sym typeface="Trebuchet MS"/>
              </a:rPr>
              <a:t>Maura Quispe’s party used blackmail and threats to force her to step down as candidate because she was an indigenous woman and they preferred a male candidate.</a:t>
            </a:r>
          </a:p>
          <a:p>
            <a:pPr indent="-342900" lvl="0" marL="342900" marR="0" rtl="0" algn="l">
              <a:lnSpc>
                <a:spcPct val="100000"/>
              </a:lnSpc>
              <a:spcBef>
                <a:spcPts val="560"/>
              </a:spcBef>
              <a:spcAft>
                <a:spcPts val="0"/>
              </a:spcAft>
              <a:buClr>
                <a:srgbClr val="003366"/>
              </a:buClr>
              <a:buSzPct val="100000"/>
              <a:buFont typeface="Arial"/>
              <a:buChar char="•"/>
            </a:pPr>
            <a:r>
              <a:rPr b="1" i="0" lang="en-US" sz="2400" u="none" cap="none" strike="noStrike">
                <a:solidFill>
                  <a:srgbClr val="000000"/>
                </a:solidFill>
                <a:latin typeface="Trebuchet MS"/>
                <a:ea typeface="Trebuchet MS"/>
                <a:cs typeface="Trebuchet MS"/>
                <a:sym typeface="Trebuchet MS"/>
              </a:rPr>
              <a:t>Tunisia 2014: </a:t>
            </a:r>
            <a:r>
              <a:rPr b="0" i="0" lang="en-US" sz="2400" u="none" cap="none" strike="noStrike">
                <a:solidFill>
                  <a:srgbClr val="000000"/>
                </a:solidFill>
                <a:latin typeface="Trebuchet MS"/>
                <a:ea typeface="Trebuchet MS"/>
                <a:cs typeface="Trebuchet MS"/>
                <a:sym typeface="Trebuchet MS"/>
              </a:rPr>
              <a:t>A female candidate for parliament was threatened by her fiancé with the end of her engagement if she did not give up her candidacy. </a:t>
            </a:r>
          </a:p>
          <a:p>
            <a:pPr indent="-342900" lvl="0" marL="342900" marR="0" rtl="0" algn="l">
              <a:lnSpc>
                <a:spcPct val="100000"/>
              </a:lnSpc>
              <a:spcBef>
                <a:spcPts val="560"/>
              </a:spcBef>
              <a:spcAft>
                <a:spcPts val="0"/>
              </a:spcAft>
              <a:buClr>
                <a:srgbClr val="003366"/>
              </a:buClr>
              <a:buSzPct val="100000"/>
              <a:buFont typeface="Arial"/>
              <a:buChar char="•"/>
            </a:pPr>
            <a:r>
              <a:rPr b="1" i="0" lang="en-US" sz="2400" u="none" cap="none" strike="noStrike">
                <a:solidFill>
                  <a:schemeClr val="dk1"/>
                </a:solidFill>
                <a:latin typeface="Trebuchet MS"/>
                <a:ea typeface="Trebuchet MS"/>
                <a:cs typeface="Trebuchet MS"/>
                <a:sym typeface="Trebuchet MS"/>
              </a:rPr>
              <a:t>Afghanistan 2010: </a:t>
            </a:r>
            <a:r>
              <a:rPr b="0" i="0" lang="en-US" sz="2400" u="none" cap="none" strike="noStrike">
                <a:solidFill>
                  <a:schemeClr val="dk1"/>
                </a:solidFill>
                <a:latin typeface="Trebuchet MS"/>
                <a:ea typeface="Trebuchet MS"/>
                <a:cs typeface="Trebuchet MS"/>
                <a:sym typeface="Trebuchet MS"/>
              </a:rPr>
              <a:t>Fauzia Gilani received threatening phone calls telling her to withdraw her candidacy. When she did not, 10 members of her staff were abducted. She was told they would be released only if she withdrew from the race.</a:t>
            </a:r>
          </a:p>
        </p:txBody>
      </p:sp>
      <p:pic>
        <p:nvPicPr>
          <p:cNvPr id="361" name="Shape 36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Threats and Coercion</a:t>
            </a:r>
          </a:p>
        </p:txBody>
      </p:sp>
      <p:sp>
        <p:nvSpPr>
          <p:cNvPr id="368" name="Shape 368"/>
          <p:cNvSpPr txBox="1"/>
          <p:nvPr/>
        </p:nvSpPr>
        <p:spPr>
          <a:xfrm>
            <a:off x="914400" y="1611700"/>
            <a:ext cx="4495800" cy="5029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rebuchet MS"/>
              <a:buNone/>
            </a:pPr>
            <a:r>
              <a:rPr b="0" i="0" lang="en-US" sz="2600" u="none" cap="none" strike="noStrike">
                <a:solidFill>
                  <a:srgbClr val="FF0000"/>
                </a:solidFill>
                <a:latin typeface="Trebuchet MS"/>
                <a:ea typeface="Trebuchet MS"/>
                <a:cs typeface="Trebuchet MS"/>
                <a:sym typeface="Trebuchet MS"/>
              </a:rPr>
              <a:t>Aim: </a:t>
            </a:r>
          </a:p>
          <a:p>
            <a:pPr indent="-406400" lvl="0" marL="457200" marR="0" rtl="0" algn="l">
              <a:lnSpc>
                <a:spcPct val="100000"/>
              </a:lnSpc>
              <a:spcBef>
                <a:spcPts val="560"/>
              </a:spcBef>
              <a:spcAft>
                <a:spcPts val="0"/>
              </a:spcAft>
              <a:buClr>
                <a:srgbClr val="003366"/>
              </a:buClr>
              <a:buSzPct val="98148"/>
              <a:buFont typeface="Trebuchet MS"/>
              <a:buChar char="●"/>
            </a:pPr>
            <a:r>
              <a:rPr b="0" i="0" lang="en-US" sz="2600" u="none" cap="none" strike="noStrike">
                <a:solidFill>
                  <a:srgbClr val="000000"/>
                </a:solidFill>
                <a:latin typeface="Trebuchet MS"/>
                <a:ea typeface="Trebuchet MS"/>
                <a:cs typeface="Trebuchet MS"/>
                <a:sym typeface="Trebuchet MS"/>
              </a:rPr>
              <a:t>Deter women from voting</a:t>
            </a:r>
          </a:p>
          <a:p>
            <a:pPr indent="-406400" lvl="0" marL="457200" marR="0" rtl="0" algn="l">
              <a:lnSpc>
                <a:spcPct val="100000"/>
              </a:lnSpc>
              <a:spcBef>
                <a:spcPts val="560"/>
              </a:spcBef>
              <a:spcAft>
                <a:spcPts val="0"/>
              </a:spcAft>
              <a:buClr>
                <a:srgbClr val="003366"/>
              </a:buClr>
              <a:buSzPct val="98148"/>
              <a:buFont typeface="Trebuchet MS"/>
              <a:buChar char="●"/>
            </a:pPr>
            <a:r>
              <a:rPr b="0" i="0" lang="en-US" sz="2600" u="none" cap="none" strike="noStrike">
                <a:solidFill>
                  <a:srgbClr val="000000"/>
                </a:solidFill>
                <a:latin typeface="Trebuchet MS"/>
                <a:ea typeface="Trebuchet MS"/>
                <a:cs typeface="Trebuchet MS"/>
                <a:sym typeface="Trebuchet MS"/>
              </a:rPr>
              <a:t>Diminish or deter women’s participation in electoral processes, including election administration</a:t>
            </a:r>
          </a:p>
          <a:p>
            <a:pPr indent="-406400" lvl="0" marL="457200" marR="0" rtl="0" algn="l">
              <a:lnSpc>
                <a:spcPct val="100000"/>
              </a:lnSpc>
              <a:spcBef>
                <a:spcPts val="560"/>
              </a:spcBef>
              <a:spcAft>
                <a:spcPts val="0"/>
              </a:spcAft>
              <a:buClr>
                <a:srgbClr val="003366"/>
              </a:buClr>
              <a:buSzPct val="98148"/>
              <a:buFont typeface="Trebuchet MS"/>
              <a:buChar char="●"/>
            </a:pPr>
            <a:r>
              <a:rPr b="0" i="0" lang="en-US" sz="2600" u="none" cap="none" strike="noStrike">
                <a:solidFill>
                  <a:srgbClr val="000000"/>
                </a:solidFill>
                <a:latin typeface="Trebuchet MS"/>
                <a:ea typeface="Trebuchet MS"/>
                <a:cs typeface="Trebuchet MS"/>
                <a:sym typeface="Trebuchet MS"/>
              </a:rPr>
              <a:t>Deter women from expressing their own political viewpoints or priorities</a:t>
            </a:r>
          </a:p>
        </p:txBody>
      </p:sp>
      <p:pic>
        <p:nvPicPr>
          <p:cNvPr id="369" name="Shape 36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Sierra Leone Elections 2007 11.jpg" id="370" name="Shape 370"/>
          <p:cNvPicPr preferRelativeResize="0"/>
          <p:nvPr/>
        </p:nvPicPr>
        <p:blipFill rotWithShape="1">
          <a:blip r:embed="rId4">
            <a:alphaModFix/>
          </a:blip>
          <a:srcRect b="15047" l="6250" r="10155" t="3704"/>
          <a:stretch/>
        </p:blipFill>
        <p:spPr>
          <a:xfrm>
            <a:off x="5683687" y="1676400"/>
            <a:ext cx="2926911" cy="4267198"/>
          </a:xfrm>
          <a:prstGeom prst="rect">
            <a:avLst/>
          </a:prstGeom>
          <a:noFill/>
          <a:ln>
            <a:noFill/>
          </a:ln>
        </p:spPr>
      </p:pic>
      <p:sp>
        <p:nvSpPr>
          <p:cNvPr id="371" name="Shape 371"/>
          <p:cNvSpPr txBox="1"/>
          <p:nvPr/>
        </p:nvSpPr>
        <p:spPr>
          <a:xfrm>
            <a:off x="5683687" y="6096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Economic</a:t>
            </a:r>
          </a:p>
        </p:txBody>
      </p:sp>
      <p:sp>
        <p:nvSpPr>
          <p:cNvPr id="378" name="Shape 378"/>
          <p:cNvSpPr txBox="1"/>
          <p:nvPr/>
        </p:nvSpPr>
        <p:spPr>
          <a:xfrm>
            <a:off x="838200" y="1571025"/>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What: </a:t>
            </a:r>
            <a:r>
              <a:rPr b="0" i="0" lang="en-US" sz="2600" u="none" cap="none" strike="noStrike">
                <a:solidFill>
                  <a:srgbClr val="000000"/>
                </a:solidFill>
                <a:latin typeface="Trebuchet MS"/>
                <a:ea typeface="Trebuchet MS"/>
                <a:cs typeface="Trebuchet MS"/>
                <a:sym typeface="Trebuchet MS"/>
              </a:rPr>
              <a:t>Economic control, denial of or delay in providing financial resources, property damage</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Where: </a:t>
            </a:r>
            <a:r>
              <a:rPr b="0" i="0" lang="en-US" sz="2600" u="none" cap="none" strike="noStrike">
                <a:solidFill>
                  <a:srgbClr val="000000"/>
                </a:solidFill>
                <a:latin typeface="Trebuchet MS"/>
                <a:ea typeface="Trebuchet MS"/>
                <a:cs typeface="Trebuchet MS"/>
                <a:sym typeface="Trebuchet MS"/>
              </a:rPr>
              <a:t>In private and public </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Victims: </a:t>
            </a:r>
            <a:r>
              <a:rPr b="0" i="0" lang="en-US" sz="2600" u="none" cap="none" strike="noStrike">
                <a:solidFill>
                  <a:srgbClr val="000000"/>
                </a:solidFill>
                <a:latin typeface="Trebuchet MS"/>
                <a:ea typeface="Trebuchet MS"/>
                <a:cs typeface="Trebuchet MS"/>
                <a:sym typeface="Trebuchet MS"/>
              </a:rPr>
              <a:t>Women candidates, voters, activists, election administrators, elected women</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Perpetrators: </a:t>
            </a:r>
            <a:r>
              <a:rPr b="0" i="0" lang="en-US" sz="2600" u="none" cap="none" strike="noStrike">
                <a:solidFill>
                  <a:srgbClr val="000000"/>
                </a:solidFill>
                <a:latin typeface="Trebuchet MS"/>
                <a:ea typeface="Trebuchet MS"/>
                <a:cs typeface="Trebuchet MS"/>
                <a:sym typeface="Trebuchet MS"/>
              </a:rPr>
              <a:t>Family, own/opposition party members and leaders, officials</a:t>
            </a:r>
          </a:p>
          <a:p>
            <a:pPr indent="-457200" lvl="0" marL="457200" marR="0" rtl="0" algn="l">
              <a:lnSpc>
                <a:spcPct val="100000"/>
              </a:lnSpc>
              <a:spcBef>
                <a:spcPts val="600"/>
              </a:spcBef>
              <a:spcAft>
                <a:spcPts val="0"/>
              </a:spcAft>
              <a:buClr>
                <a:srgbClr val="C00000"/>
              </a:buClr>
              <a:buSzPct val="100000"/>
              <a:buFont typeface="Arial"/>
              <a:buChar char="•"/>
            </a:pPr>
            <a:r>
              <a:rPr b="0" i="0" lang="en-US" sz="2600" u="none" cap="none" strike="noStrike">
                <a:solidFill>
                  <a:srgbClr val="C00000"/>
                </a:solidFill>
                <a:latin typeface="Trebuchet MS"/>
                <a:ea typeface="Trebuchet MS"/>
                <a:cs typeface="Trebuchet MS"/>
                <a:sym typeface="Trebuchet MS"/>
              </a:rPr>
              <a:t>Aim: </a:t>
            </a:r>
            <a:r>
              <a:rPr b="0" i="0" lang="en-US" sz="2600" u="none" cap="none" strike="noStrike">
                <a:solidFill>
                  <a:srgbClr val="000000"/>
                </a:solidFill>
                <a:latin typeface="Trebuchet MS"/>
                <a:ea typeface="Trebuchet MS"/>
                <a:cs typeface="Trebuchet MS"/>
                <a:sym typeface="Trebuchet MS"/>
              </a:rPr>
              <a:t>Block/restrict women’s access to resources available to men to prevent their expression of political viewpoints/priorities, prevent competition </a:t>
            </a:r>
          </a:p>
        </p:txBody>
      </p:sp>
      <p:pic>
        <p:nvPicPr>
          <p:cNvPr id="379" name="Shape 37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0" lang="en-US" sz="4000" u="none" cap="none" strike="noStrike">
                <a:solidFill>
                  <a:srgbClr val="C00000"/>
                </a:solidFill>
                <a:latin typeface="Trebuchet MS"/>
                <a:ea typeface="Trebuchet MS"/>
                <a:cs typeface="Trebuchet MS"/>
                <a:sym typeface="Trebuchet MS"/>
              </a:rPr>
              <a:t>Economic</a:t>
            </a:r>
          </a:p>
        </p:txBody>
      </p:sp>
      <p:sp>
        <p:nvSpPr>
          <p:cNvPr id="386" name="Shape 386"/>
          <p:cNvSpPr txBox="1"/>
          <p:nvPr/>
        </p:nvSpPr>
        <p:spPr>
          <a:xfrm>
            <a:off x="929400" y="1417625"/>
            <a:ext cx="4648199" cy="5187975"/>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1" i="0" lang="en-US" sz="2400" u="none" cap="none" strike="noStrike">
                <a:solidFill>
                  <a:srgbClr val="000000"/>
                </a:solidFill>
                <a:latin typeface="Trebuchet MS"/>
                <a:ea typeface="Trebuchet MS"/>
                <a:cs typeface="Trebuchet MS"/>
                <a:sym typeface="Trebuchet MS"/>
              </a:rPr>
              <a:t>Pakistan and</a:t>
            </a:r>
            <a:r>
              <a:rPr b="1" i="1" lang="en-US" sz="2400" u="none" cap="none" strike="noStrike">
                <a:solidFill>
                  <a:srgbClr val="000000"/>
                </a:solidFill>
                <a:latin typeface="Trebuchet MS"/>
                <a:ea typeface="Trebuchet MS"/>
                <a:cs typeface="Trebuchet MS"/>
                <a:sym typeface="Trebuchet MS"/>
              </a:rPr>
              <a:t> </a:t>
            </a:r>
            <a:r>
              <a:rPr b="1" i="0" lang="en-US" sz="2400" u="none" cap="none" strike="noStrike">
                <a:solidFill>
                  <a:srgbClr val="000000"/>
                </a:solidFill>
                <a:latin typeface="Trebuchet MS"/>
                <a:ea typeface="Trebuchet MS"/>
                <a:cs typeface="Trebuchet MS"/>
                <a:sym typeface="Trebuchet MS"/>
              </a:rPr>
              <a:t>Libya</a:t>
            </a:r>
            <a:r>
              <a:rPr b="0" i="0" lang="en-US" sz="2400" u="none" cap="none" strike="noStrike">
                <a:solidFill>
                  <a:srgbClr val="000000"/>
                </a:solidFill>
                <a:latin typeface="Trebuchet MS"/>
                <a:ea typeface="Trebuchet MS"/>
                <a:cs typeface="Trebuchet MS"/>
                <a:sym typeface="Trebuchet MS"/>
              </a:rPr>
              <a:t>: In past elections, posters containing female candidates’ photos were destroyed, while posters with male candidates’ photos were left undisturbed.</a:t>
            </a:r>
          </a:p>
          <a:p>
            <a:pPr indent="-457200" lvl="0" marL="457200" marR="0" rtl="0" algn="l">
              <a:lnSpc>
                <a:spcPct val="100000"/>
              </a:lnSpc>
              <a:spcBef>
                <a:spcPts val="52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Targeted property damage further reduces the economic resources available to women candidates, which has a direct impact on their electability.</a:t>
            </a:r>
          </a:p>
        </p:txBody>
      </p:sp>
      <p:pic>
        <p:nvPicPr>
          <p:cNvPr id="387" name="Shape 38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88" name="Shape 388"/>
          <p:cNvPicPr preferRelativeResize="0"/>
          <p:nvPr/>
        </p:nvPicPr>
        <p:blipFill rotWithShape="1">
          <a:blip r:embed="rId4">
            <a:alphaModFix/>
          </a:blip>
          <a:srcRect b="0" l="6913" r="22097" t="0"/>
          <a:stretch/>
        </p:blipFill>
        <p:spPr>
          <a:xfrm>
            <a:off x="5638800" y="2047891"/>
            <a:ext cx="3073398" cy="3438507"/>
          </a:xfrm>
          <a:prstGeom prst="rect">
            <a:avLst/>
          </a:prstGeom>
          <a:noFill/>
          <a:ln>
            <a:noFill/>
          </a:ln>
        </p:spPr>
      </p:pic>
      <p:sp>
        <p:nvSpPr>
          <p:cNvPr id="389" name="Shape 389"/>
          <p:cNvSpPr txBox="1"/>
          <p:nvPr/>
        </p:nvSpPr>
        <p:spPr>
          <a:xfrm>
            <a:off x="5638800" y="55626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Violence Against Women in Elections: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396" name="Shape 396"/>
          <p:cNvSpPr txBox="1"/>
          <p:nvPr/>
        </p:nvSpPr>
        <p:spPr>
          <a:xfrm>
            <a:off x="914400" y="1600200"/>
            <a:ext cx="8001000" cy="5029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rebuchet MS"/>
              <a:buNone/>
            </a:pPr>
            <a:r>
              <a:rPr b="0" i="0" lang="en-US" sz="3600" u="none" cap="none" strike="noStrike">
                <a:solidFill>
                  <a:schemeClr val="dk1"/>
                </a:solidFill>
                <a:latin typeface="Trebuchet MS"/>
                <a:ea typeface="Trebuchet MS"/>
                <a:cs typeface="Trebuchet MS"/>
                <a:sym typeface="Trebuchet MS"/>
              </a:rPr>
              <a:t>Role of Pre-Election Observers</a:t>
            </a:r>
          </a:p>
        </p:txBody>
      </p:sp>
      <p:pic>
        <p:nvPicPr>
          <p:cNvPr id="397" name="Shape 39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id="398" name="Shape 398"/>
          <p:cNvPicPr preferRelativeResize="0"/>
          <p:nvPr/>
        </p:nvPicPr>
        <p:blipFill rotWithShape="1">
          <a:blip r:embed="rId4">
            <a:alphaModFix/>
          </a:blip>
          <a:srcRect b="0" l="0" r="0" t="0"/>
          <a:stretch/>
        </p:blipFill>
        <p:spPr>
          <a:xfrm>
            <a:off x="2133600" y="2438400"/>
            <a:ext cx="5638800" cy="3543827"/>
          </a:xfrm>
          <a:prstGeom prst="rect">
            <a:avLst/>
          </a:prstGeom>
          <a:noFill/>
          <a:ln>
            <a:noFill/>
          </a:ln>
        </p:spPr>
      </p:pic>
      <p:sp>
        <p:nvSpPr>
          <p:cNvPr id="399" name="Shape 399"/>
          <p:cNvSpPr txBox="1"/>
          <p:nvPr/>
        </p:nvSpPr>
        <p:spPr>
          <a:xfrm>
            <a:off x="2133600" y="60960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VAW-E in the Pre-Election Period: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406" name="Shape 406"/>
          <p:cNvSpPr txBox="1"/>
          <p:nvPr/>
        </p:nvSpPr>
        <p:spPr>
          <a:xfrm>
            <a:off x="914400" y="1417625"/>
            <a:ext cx="8001000" cy="517824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1" i="0" lang="en-US" sz="2400" u="none" cap="none" strike="noStrike">
                <a:solidFill>
                  <a:srgbClr val="C00000"/>
                </a:solidFill>
                <a:latin typeface="Trebuchet MS"/>
                <a:ea typeface="Trebuchet MS"/>
                <a:cs typeface="Trebuchet MS"/>
                <a:sym typeface="Trebuchet MS"/>
              </a:rPr>
              <a:t>Participation: </a:t>
            </a:r>
            <a:r>
              <a:rPr b="0" i="0" lang="en-US" sz="2400" u="none" cap="none" strike="noStrike">
                <a:solidFill>
                  <a:schemeClr val="dk1"/>
                </a:solidFill>
                <a:latin typeface="Trebuchet MS"/>
                <a:ea typeface="Trebuchet MS"/>
                <a:cs typeface="Trebuchet MS"/>
                <a:sym typeface="Trebuchet MS"/>
              </a:rPr>
              <a:t>All eligible voters</a:t>
            </a:r>
            <a:r>
              <a:rPr b="0" i="0" lang="en-US" sz="2400" u="none" cap="none" strike="noStrike">
                <a:solidFill>
                  <a:srgbClr val="000000"/>
                </a:solidFill>
                <a:latin typeface="Trebuchet MS"/>
                <a:ea typeface="Trebuchet MS"/>
                <a:cs typeface="Trebuchet MS"/>
                <a:sym typeface="Trebuchet MS"/>
              </a:rPr>
              <a:t>, </a:t>
            </a:r>
            <a:r>
              <a:rPr b="0" i="0" lang="en-US" sz="2400" u="none" cap="none" strike="noStrike">
                <a:solidFill>
                  <a:schemeClr val="dk1"/>
                </a:solidFill>
                <a:latin typeface="Trebuchet MS"/>
                <a:ea typeface="Trebuchet MS"/>
                <a:cs typeface="Trebuchet MS"/>
                <a:sym typeface="Trebuchet MS"/>
              </a:rPr>
              <a:t>candidates, election officials and observers have a real opportunity to campaign, work, observe and prepare to vote freely. </a:t>
            </a:r>
          </a:p>
          <a:p>
            <a:pPr indent="-457200" lvl="0" marL="457200" marR="0" rtl="0" algn="l">
              <a:lnSpc>
                <a:spcPct val="100000"/>
              </a:lnSpc>
              <a:spcBef>
                <a:spcPts val="0"/>
              </a:spcBef>
              <a:spcAft>
                <a:spcPts val="0"/>
              </a:spcAft>
              <a:buClr>
                <a:srgbClr val="003366"/>
              </a:buClr>
              <a:buSzPct val="100000"/>
              <a:buFont typeface="Arial"/>
              <a:buChar char="•"/>
            </a:pPr>
            <a:r>
              <a:rPr b="1" i="0" lang="en-US" sz="2400" u="none" cap="none" strike="noStrike">
                <a:solidFill>
                  <a:srgbClr val="C00000"/>
                </a:solidFill>
                <a:latin typeface="Trebuchet MS"/>
                <a:ea typeface="Trebuchet MS"/>
                <a:cs typeface="Trebuchet MS"/>
                <a:sym typeface="Trebuchet MS"/>
              </a:rPr>
              <a:t>Accountability: </a:t>
            </a:r>
            <a:r>
              <a:rPr b="0" i="0" lang="en-US" sz="2400" u="none" cap="none" strike="noStrike">
                <a:solidFill>
                  <a:srgbClr val="000000"/>
                </a:solidFill>
                <a:latin typeface="Trebuchet MS"/>
                <a:ea typeface="Trebuchet MS"/>
                <a:cs typeface="Trebuchet MS"/>
                <a:sym typeface="Trebuchet MS"/>
              </a:rPr>
              <a:t>Election </a:t>
            </a:r>
            <a:r>
              <a:rPr b="0" i="0" lang="en-US" sz="2400" u="none" cap="none" strike="noStrike">
                <a:solidFill>
                  <a:schemeClr val="dk1"/>
                </a:solidFill>
                <a:latin typeface="Trebuchet MS"/>
                <a:ea typeface="Trebuchet MS"/>
                <a:cs typeface="Trebuchet MS"/>
                <a:sym typeface="Trebuchet MS"/>
              </a:rPr>
              <a:t>procedures are followed to ensure </a:t>
            </a:r>
            <a:r>
              <a:rPr b="0" i="0" lang="en-US" sz="2400" u="none" cap="none" strike="noStrike">
                <a:solidFill>
                  <a:srgbClr val="000000"/>
                </a:solidFill>
                <a:latin typeface="Trebuchet MS"/>
                <a:ea typeface="Trebuchet MS"/>
                <a:cs typeface="Trebuchet MS"/>
                <a:sym typeface="Trebuchet MS"/>
              </a:rPr>
              <a:t>women can register to vote and seek nomination or election, and election day preparations provide that </a:t>
            </a:r>
            <a:r>
              <a:rPr b="0" i="0" lang="en-US" sz="2400" u="none" cap="none" strike="noStrike">
                <a:solidFill>
                  <a:schemeClr val="dk1"/>
                </a:solidFill>
                <a:latin typeface="Trebuchet MS"/>
                <a:ea typeface="Trebuchet MS"/>
                <a:cs typeface="Trebuchet MS"/>
                <a:sym typeface="Trebuchet MS"/>
              </a:rPr>
              <a:t>the will of the voters -- not their party, family or other coercive groups -- will be recorded. </a:t>
            </a:r>
          </a:p>
          <a:p>
            <a:pPr indent="-457200" lvl="0" marL="457200" marR="0" rtl="0" algn="l">
              <a:lnSpc>
                <a:spcPct val="100000"/>
              </a:lnSpc>
              <a:spcBef>
                <a:spcPts val="0"/>
              </a:spcBef>
              <a:spcAft>
                <a:spcPts val="0"/>
              </a:spcAft>
              <a:buClr>
                <a:srgbClr val="003366"/>
              </a:buClr>
              <a:buSzPct val="100000"/>
              <a:buFont typeface="Arial"/>
              <a:buChar char="•"/>
            </a:pPr>
            <a:r>
              <a:rPr b="1" i="0" lang="en-US" sz="2400" u="none" cap="none" strike="noStrike">
                <a:solidFill>
                  <a:srgbClr val="C00000"/>
                </a:solidFill>
                <a:latin typeface="Trebuchet MS"/>
                <a:ea typeface="Trebuchet MS"/>
                <a:cs typeface="Trebuchet MS"/>
                <a:sym typeface="Trebuchet MS"/>
              </a:rPr>
              <a:t>Transparency: </a:t>
            </a:r>
            <a:r>
              <a:rPr b="0" i="0" lang="en-US" sz="2400" u="none" cap="none" strike="noStrike">
                <a:solidFill>
                  <a:schemeClr val="dk1"/>
                </a:solidFill>
                <a:latin typeface="Trebuchet MS"/>
                <a:ea typeface="Trebuchet MS"/>
                <a:cs typeface="Trebuchet MS"/>
                <a:sym typeface="Trebuchet MS"/>
              </a:rPr>
              <a:t>Citizens (</a:t>
            </a:r>
            <a:r>
              <a:rPr b="0" i="0" lang="en-US" sz="2400" u="none" cap="none" strike="noStrike">
                <a:solidFill>
                  <a:srgbClr val="000000"/>
                </a:solidFill>
                <a:latin typeface="Trebuchet MS"/>
                <a:ea typeface="Trebuchet MS"/>
                <a:cs typeface="Trebuchet MS"/>
                <a:sym typeface="Trebuchet MS"/>
              </a:rPr>
              <a:t>both</a:t>
            </a:r>
            <a:r>
              <a:rPr b="0" i="0" lang="en-US" sz="2400" u="none" cap="none" strike="noStrike">
                <a:solidFill>
                  <a:schemeClr val="dk1"/>
                </a:solidFill>
                <a:latin typeface="Trebuchet MS"/>
                <a:ea typeface="Trebuchet MS"/>
                <a:cs typeface="Trebuchet MS"/>
                <a:sym typeface="Trebuchet MS"/>
              </a:rPr>
              <a:t> women and men) have the right to be </a:t>
            </a:r>
            <a:r>
              <a:rPr b="0" i="0" lang="en-US" sz="2400" u="none" cap="none" strike="noStrike">
                <a:solidFill>
                  <a:srgbClr val="000000"/>
                </a:solidFill>
                <a:latin typeface="Trebuchet MS"/>
                <a:ea typeface="Trebuchet MS"/>
                <a:cs typeface="Trebuchet MS"/>
                <a:sym typeface="Trebuchet MS"/>
              </a:rPr>
              <a:t>informed </a:t>
            </a:r>
            <a:r>
              <a:rPr b="0" i="0" lang="en-US" sz="2400" u="none" cap="none" strike="noStrike">
                <a:solidFill>
                  <a:schemeClr val="dk1"/>
                </a:solidFill>
                <a:latin typeface="Trebuchet MS"/>
                <a:ea typeface="Trebuchet MS"/>
                <a:cs typeface="Trebuchet MS"/>
                <a:sym typeface="Trebuchet MS"/>
              </a:rPr>
              <a:t>from the time the </a:t>
            </a:r>
            <a:r>
              <a:rPr b="0" i="0" lang="en-US" sz="2400" u="none" cap="none" strike="noStrike">
                <a:solidFill>
                  <a:srgbClr val="000000"/>
                </a:solidFill>
                <a:latin typeface="Trebuchet MS"/>
                <a:ea typeface="Trebuchet MS"/>
                <a:cs typeface="Trebuchet MS"/>
                <a:sym typeface="Trebuchet MS"/>
              </a:rPr>
              <a:t>electoral period begins on election day </a:t>
            </a:r>
            <a:r>
              <a:rPr b="0" i="0" lang="en-US" sz="2400" u="none" cap="none" strike="noStrike">
                <a:solidFill>
                  <a:schemeClr val="dk1"/>
                </a:solidFill>
                <a:latin typeface="Trebuchet MS"/>
                <a:ea typeface="Trebuchet MS"/>
                <a:cs typeface="Trebuchet MS"/>
                <a:sym typeface="Trebuchet MS"/>
              </a:rPr>
              <a:t>until operations are  completed and the polls close. </a:t>
            </a:r>
          </a:p>
        </p:txBody>
      </p:sp>
      <p:pic>
        <p:nvPicPr>
          <p:cNvPr id="407" name="Shape 40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VAW-E in the Pre-Election Period: </a:t>
            </a:r>
            <a:r>
              <a:rPr b="0" i="1" lang="en-US" sz="4000" u="none" cap="none" strike="noStrike">
                <a:solidFill>
                  <a:srgbClr val="C00000"/>
                </a:solidFill>
                <a:latin typeface="Trebuchet MS"/>
                <a:ea typeface="Trebuchet MS"/>
                <a:cs typeface="Trebuchet MS"/>
                <a:sym typeface="Trebuchet MS"/>
              </a:rPr>
              <a:t>What Can We Measure? </a:t>
            </a:r>
          </a:p>
        </p:txBody>
      </p:sp>
      <p:sp>
        <p:nvSpPr>
          <p:cNvPr id="414" name="Shape 414"/>
          <p:cNvSpPr txBox="1"/>
          <p:nvPr/>
        </p:nvSpPr>
        <p:spPr>
          <a:xfrm>
            <a:off x="914400" y="16764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chemeClr val="dk1"/>
                </a:solidFill>
                <a:latin typeface="Trebuchet MS"/>
                <a:ea typeface="Trebuchet MS"/>
                <a:cs typeface="Trebuchet MS"/>
                <a:sym typeface="Trebuchet MS"/>
              </a:rPr>
              <a:t>Treatment of women as voters seeking to register, observers, election workers, party </a:t>
            </a:r>
            <a:r>
              <a:rPr b="0" i="0" lang="en-US" sz="2500" u="none" cap="none" strike="noStrike">
                <a:solidFill>
                  <a:srgbClr val="000000"/>
                </a:solidFill>
                <a:latin typeface="Trebuchet MS"/>
                <a:ea typeface="Trebuchet MS"/>
                <a:cs typeface="Trebuchet MS"/>
                <a:sym typeface="Trebuchet MS"/>
              </a:rPr>
              <a:t>members, </a:t>
            </a:r>
            <a:r>
              <a:rPr b="0" i="0" lang="en-US" sz="2500" u="none" cap="none" strike="noStrike">
                <a:solidFill>
                  <a:schemeClr val="dk1"/>
                </a:solidFill>
                <a:latin typeface="Trebuchet MS"/>
                <a:ea typeface="Trebuchet MS"/>
                <a:cs typeface="Trebuchet MS"/>
                <a:sym typeface="Trebuchet MS"/>
              </a:rPr>
              <a:t>etc.</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Treatment of women candidates by their own or other parties, and their treatment by the media</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Atmosphere around political events or rallies and the security situation </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Incidents of threats and intimidation to influence or stop women’s participation as voters or candidates</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Cases of physical or sexual violence, cases of threats and coercion or psychological or economic violence</a:t>
            </a:r>
          </a:p>
        </p:txBody>
      </p:sp>
      <p:pic>
        <p:nvPicPr>
          <p:cNvPr id="415" name="Shape 41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VAW-E in the Pre-Election Period: </a:t>
            </a:r>
            <a:r>
              <a:rPr b="0" i="1" lang="en-US" sz="4000" u="none" cap="none" strike="noStrike">
                <a:solidFill>
                  <a:srgbClr val="C00000"/>
                </a:solidFill>
                <a:latin typeface="Trebuchet MS"/>
                <a:ea typeface="Trebuchet MS"/>
                <a:cs typeface="Trebuchet MS"/>
                <a:sym typeface="Trebuchet MS"/>
              </a:rPr>
              <a:t>What Can We Measure? </a:t>
            </a:r>
          </a:p>
        </p:txBody>
      </p:sp>
      <p:pic>
        <p:nvPicPr>
          <p:cNvPr id="422" name="Shape 422"/>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
        <p:nvSpPr>
          <p:cNvPr id="423" name="Shape 423"/>
          <p:cNvSpPr txBox="1"/>
          <p:nvPr/>
        </p:nvSpPr>
        <p:spPr>
          <a:xfrm>
            <a:off x="914400" y="1676400"/>
            <a:ext cx="8001000" cy="50291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500" u="none" cap="none" strike="noStrike">
                <a:solidFill>
                  <a:schemeClr val="dk1"/>
                </a:solidFill>
                <a:latin typeface="Trebuchet MS"/>
                <a:ea typeface="Trebuchet MS"/>
                <a:cs typeface="Trebuchet MS"/>
                <a:sym typeface="Trebuchet MS"/>
              </a:rPr>
              <a:t>What kinds of violence are observed?</a:t>
            </a:r>
          </a:p>
          <a:p>
            <a:pPr indent="0" lvl="1" marL="457200" marR="0" rtl="0" algn="l">
              <a:lnSpc>
                <a:spcPct val="100000"/>
              </a:lnSpc>
              <a:spcBef>
                <a:spcPts val="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Physical</a:t>
            </a:r>
          </a:p>
          <a:p>
            <a:pPr indent="0" lvl="1" marL="457200" marR="0" rtl="0" algn="l">
              <a:lnSpc>
                <a:spcPct val="100000"/>
              </a:lnSpc>
              <a:spcBef>
                <a:spcPts val="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Sexual</a:t>
            </a:r>
          </a:p>
          <a:p>
            <a:pPr indent="0" lvl="1" marL="457200" marR="0" rtl="0" algn="l">
              <a:lnSpc>
                <a:spcPct val="100000"/>
              </a:lnSpc>
              <a:spcBef>
                <a:spcPts val="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Threats/coercion </a:t>
            </a:r>
          </a:p>
          <a:p>
            <a:pPr indent="0" lvl="1" marL="457200" marR="0" rtl="0" algn="l">
              <a:lnSpc>
                <a:spcPct val="100000"/>
              </a:lnSpc>
              <a:spcBef>
                <a:spcPts val="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Psychological</a:t>
            </a:r>
          </a:p>
          <a:p>
            <a:pPr indent="0" lvl="1" marL="457200" marR="0" rtl="0" algn="l">
              <a:lnSpc>
                <a:spcPct val="100000"/>
              </a:lnSpc>
              <a:spcBef>
                <a:spcPts val="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Economic</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chemeClr val="dk1"/>
                </a:solidFill>
                <a:latin typeface="Trebuchet MS"/>
                <a:ea typeface="Trebuchet MS"/>
                <a:cs typeface="Trebuchet MS"/>
                <a:sym typeface="Trebuchet MS"/>
              </a:rPr>
              <a:t>Who is involved?</a:t>
            </a:r>
          </a:p>
          <a:p>
            <a:pPr indent="0" lvl="1" marL="457200" marR="0" rtl="0" algn="l">
              <a:lnSpc>
                <a:spcPct val="100000"/>
              </a:lnSpc>
              <a:spcBef>
                <a:spcPts val="0"/>
              </a:spcBef>
              <a:spcAft>
                <a:spcPts val="0"/>
              </a:spcAft>
              <a:buClr>
                <a:schemeClr val="dk1"/>
              </a:buClr>
              <a:buSzPct val="25000"/>
              <a:buFont typeface="Trebuchet MS"/>
              <a:buNone/>
            </a:pPr>
            <a:r>
              <a:rPr b="0" i="0" lang="en-US" sz="2500" u="none" cap="none" strike="noStrike">
                <a:solidFill>
                  <a:schemeClr val="dk1"/>
                </a:solidFill>
                <a:latin typeface="Trebuchet MS"/>
                <a:ea typeface="Trebuchet MS"/>
                <a:cs typeface="Trebuchet MS"/>
                <a:sym typeface="Trebuchet MS"/>
              </a:rPr>
              <a:t>	- </a:t>
            </a:r>
            <a:r>
              <a:rPr b="0" i="0" lang="en-US" sz="2300" u="none" cap="none" strike="noStrike">
                <a:solidFill>
                  <a:schemeClr val="dk1"/>
                </a:solidFill>
                <a:latin typeface="Trebuchet MS"/>
                <a:ea typeface="Trebuchet MS"/>
                <a:cs typeface="Trebuchet MS"/>
                <a:sym typeface="Trebuchet MS"/>
              </a:rPr>
              <a:t>Who is/are the victim(s)?</a:t>
            </a:r>
          </a:p>
          <a:p>
            <a:pPr indent="0" lvl="1" marL="457200" marR="0" rtl="0" algn="l">
              <a:lnSpc>
                <a:spcPct val="100000"/>
              </a:lnSpc>
              <a:spcBef>
                <a:spcPts val="560"/>
              </a:spcBef>
              <a:spcAft>
                <a:spcPts val="0"/>
              </a:spcAft>
              <a:buClr>
                <a:schemeClr val="dk1"/>
              </a:buClr>
              <a:buSzPct val="25000"/>
              <a:buFont typeface="Trebuchet MS"/>
              <a:buNone/>
            </a:pPr>
            <a:r>
              <a:rPr b="0" i="0" lang="en-US" sz="2300" u="none" cap="none" strike="noStrike">
                <a:solidFill>
                  <a:schemeClr val="dk1"/>
                </a:solidFill>
                <a:latin typeface="Trebuchet MS"/>
                <a:ea typeface="Trebuchet MS"/>
                <a:cs typeface="Trebuchet MS"/>
                <a:sym typeface="Trebuchet MS"/>
              </a:rPr>
              <a:t>	- Who is/are the perpetrator(s)?</a:t>
            </a:r>
          </a:p>
          <a:p>
            <a:pPr indent="-342900" lvl="1"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What is the purpose of the violent act?</a:t>
            </a:r>
          </a:p>
          <a:p>
            <a:pPr indent="-342900" lvl="1" marL="342900" marR="0" rtl="0" algn="l">
              <a:lnSpc>
                <a:spcPct val="100000"/>
              </a:lnSpc>
              <a:spcBef>
                <a:spcPts val="560"/>
              </a:spcBef>
              <a:spcAft>
                <a:spcPts val="0"/>
              </a:spcAft>
              <a:buClr>
                <a:schemeClr val="dk1"/>
              </a:buClr>
              <a:buSzPct val="100000"/>
              <a:buFont typeface="Noto Sans Symbols"/>
              <a:buChar char="✓"/>
            </a:pPr>
            <a:r>
              <a:rPr b="0" i="0" lang="en-US" sz="2500" u="none" cap="none" strike="noStrike">
                <a:solidFill>
                  <a:srgbClr val="000000"/>
                </a:solidFill>
                <a:latin typeface="Trebuchet MS"/>
                <a:ea typeface="Trebuchet MS"/>
                <a:cs typeface="Trebuchet MS"/>
                <a:sym typeface="Trebuchet MS"/>
              </a:rPr>
              <a:t>What impact does it have on the election?</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Why</a:t>
            </a:r>
            <a:r>
              <a:rPr b="1" i="0" lang="en-US" sz="4000" u="none" cap="none" strike="noStrike">
                <a:solidFill>
                  <a:srgbClr val="339933"/>
                </a:solidFill>
                <a:latin typeface="Trebuchet MS"/>
                <a:ea typeface="Trebuchet MS"/>
                <a:cs typeface="Trebuchet MS"/>
                <a:sym typeface="Trebuchet MS"/>
              </a:rPr>
              <a:t> </a:t>
            </a:r>
            <a:r>
              <a:rPr b="0" i="0" lang="en-US" sz="4000" u="none" cap="none" strike="noStrike">
                <a:solidFill>
                  <a:srgbClr val="003366"/>
                </a:solidFill>
                <a:latin typeface="Trebuchet MS"/>
                <a:ea typeface="Trebuchet MS"/>
                <a:cs typeface="Trebuchet MS"/>
                <a:sym typeface="Trebuchet MS"/>
              </a:rPr>
              <a:t>Observe VAW-E?</a:t>
            </a:r>
          </a:p>
        </p:txBody>
      </p:sp>
      <p:sp>
        <p:nvSpPr>
          <p:cNvPr id="120" name="Shape 120"/>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To meet standards of integrity, democratic elections should be </a:t>
            </a:r>
            <a:r>
              <a:rPr b="1" i="0" lang="en-US" sz="3000" u="none" cap="none" strike="noStrike">
                <a:solidFill>
                  <a:srgbClr val="C00000"/>
                </a:solidFill>
                <a:latin typeface="Trebuchet MS"/>
                <a:ea typeface="Trebuchet MS"/>
                <a:cs typeface="Trebuchet MS"/>
                <a:sym typeface="Trebuchet MS"/>
              </a:rPr>
              <a:t>inclusive</a:t>
            </a:r>
            <a:r>
              <a:rPr b="0" i="0" lang="en-US" sz="3000" u="none" cap="none" strike="noStrike">
                <a:solidFill>
                  <a:schemeClr val="dk1"/>
                </a:solidFill>
                <a:latin typeface="Trebuchet MS"/>
                <a:ea typeface="Trebuchet MS"/>
                <a:cs typeface="Trebuchet MS"/>
                <a:sym typeface="Trebuchet MS"/>
              </a:rPr>
              <a:t>, transparent and accountable</a:t>
            </a:r>
          </a:p>
          <a:p>
            <a:pPr indent="-457200" lvl="0" marL="457200" marR="0" rtl="0" algn="l">
              <a:lnSpc>
                <a:spcPct val="100000"/>
              </a:lnSpc>
              <a:spcBef>
                <a:spcPts val="0"/>
              </a:spcBef>
              <a:spcAft>
                <a:spcPts val="0"/>
              </a:spcAft>
              <a:buClr>
                <a:srgbClr val="003366"/>
              </a:buClr>
              <a:buSzPct val="100000"/>
              <a:buFont typeface="Arial"/>
              <a:buChar char="•"/>
            </a:pPr>
            <a:r>
              <a:rPr b="1" i="0" lang="en-US" sz="3000" u="none" cap="none" strike="noStrike">
                <a:solidFill>
                  <a:srgbClr val="C00000"/>
                </a:solidFill>
                <a:latin typeface="Trebuchet MS"/>
                <a:ea typeface="Trebuchet MS"/>
                <a:cs typeface="Trebuchet MS"/>
                <a:sym typeface="Trebuchet MS"/>
              </a:rPr>
              <a:t>Inclusive</a:t>
            </a:r>
            <a:r>
              <a:rPr b="0" i="0" lang="en-US" sz="3000" u="none" cap="none" strike="noStrike">
                <a:solidFill>
                  <a:srgbClr val="FF0000"/>
                </a:solidFill>
                <a:latin typeface="Trebuchet MS"/>
                <a:ea typeface="Trebuchet MS"/>
                <a:cs typeface="Trebuchet MS"/>
                <a:sym typeface="Trebuchet MS"/>
              </a:rPr>
              <a:t> </a:t>
            </a:r>
            <a:r>
              <a:rPr b="0" i="0" lang="en-US" sz="3000" u="none" cap="none" strike="noStrike">
                <a:solidFill>
                  <a:schemeClr val="dk1"/>
                </a:solidFill>
                <a:latin typeface="Trebuchet MS"/>
                <a:ea typeface="Trebuchet MS"/>
                <a:cs typeface="Trebuchet MS"/>
                <a:sym typeface="Trebuchet MS"/>
              </a:rPr>
              <a:t>elections are those that enable men </a:t>
            </a:r>
            <a:r>
              <a:rPr b="1" i="1" lang="en-US" sz="3000" u="sng" cap="none" strike="noStrike">
                <a:solidFill>
                  <a:srgbClr val="C00000"/>
                </a:solidFill>
                <a:latin typeface="Trebuchet MS"/>
                <a:ea typeface="Trebuchet MS"/>
                <a:cs typeface="Trebuchet MS"/>
                <a:sym typeface="Trebuchet MS"/>
              </a:rPr>
              <a:t>and</a:t>
            </a:r>
            <a:r>
              <a:rPr b="0" i="0" lang="en-US" sz="3000" u="none" cap="none" strike="noStrike">
                <a:solidFill>
                  <a:srgbClr val="C00000"/>
                </a:solidFill>
                <a:latin typeface="Trebuchet MS"/>
                <a:ea typeface="Trebuchet MS"/>
                <a:cs typeface="Trebuchet MS"/>
                <a:sym typeface="Trebuchet MS"/>
              </a:rPr>
              <a:t> </a:t>
            </a:r>
            <a:r>
              <a:rPr b="0" i="0" lang="en-US" sz="3000" u="none" cap="none" strike="noStrike">
                <a:solidFill>
                  <a:schemeClr val="dk1"/>
                </a:solidFill>
                <a:latin typeface="Trebuchet MS"/>
                <a:ea typeface="Trebuchet MS"/>
                <a:cs typeface="Trebuchet MS"/>
                <a:sym typeface="Trebuchet MS"/>
              </a:rPr>
              <a:t>women to participate in their own conscience, in representative numbers, and without fear of reprisal</a:t>
            </a:r>
          </a:p>
          <a:p>
            <a:pPr indent="-457200" lvl="0" marL="457200" marR="0" rtl="0" algn="l">
              <a:lnSpc>
                <a:spcPct val="100000"/>
              </a:lnSpc>
              <a:spcBef>
                <a:spcPts val="0"/>
              </a:spcBef>
              <a:spcAft>
                <a:spcPts val="0"/>
              </a:spcAft>
              <a:buClr>
                <a:srgbClr val="003366"/>
              </a:buClr>
              <a:buSzPct val="100000"/>
              <a:buFont typeface="Arial"/>
              <a:buChar char="•"/>
            </a:pPr>
            <a:r>
              <a:rPr b="0" i="0" lang="en-US" sz="3000" u="none" cap="none" strike="noStrike">
                <a:solidFill>
                  <a:schemeClr val="dk1"/>
                </a:solidFill>
                <a:latin typeface="Trebuchet MS"/>
                <a:ea typeface="Trebuchet MS"/>
                <a:cs typeface="Trebuchet MS"/>
                <a:sym typeface="Trebuchet MS"/>
              </a:rPr>
              <a:t>The principle of inclusion requires </a:t>
            </a:r>
            <a:r>
              <a:rPr b="1" i="0" lang="en-US" sz="3000" u="none" cap="none" strike="noStrike">
                <a:solidFill>
                  <a:srgbClr val="C00000"/>
                </a:solidFill>
                <a:latin typeface="Trebuchet MS"/>
                <a:ea typeface="Trebuchet MS"/>
                <a:cs typeface="Trebuchet MS"/>
                <a:sym typeface="Trebuchet MS"/>
              </a:rPr>
              <a:t>positive action </a:t>
            </a:r>
            <a:r>
              <a:rPr b="0" i="0" lang="en-US" sz="3000" u="none" cap="none" strike="noStrike">
                <a:solidFill>
                  <a:schemeClr val="dk1"/>
                </a:solidFill>
                <a:latin typeface="Trebuchet MS"/>
                <a:ea typeface="Trebuchet MS"/>
                <a:cs typeface="Trebuchet MS"/>
                <a:sym typeface="Trebuchet MS"/>
              </a:rPr>
              <a:t>to address particular barriers women might face</a:t>
            </a:r>
          </a:p>
        </p:txBody>
      </p:sp>
      <p:pic>
        <p:nvPicPr>
          <p:cNvPr id="121" name="Shape 121"/>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C00000"/>
                </a:solidFill>
                <a:latin typeface="Trebuchet MS"/>
                <a:ea typeface="Trebuchet MS"/>
                <a:cs typeface="Trebuchet MS"/>
                <a:sym typeface="Trebuchet MS"/>
              </a:rPr>
              <a:t>Questions?</a:t>
            </a:r>
          </a:p>
        </p:txBody>
      </p:sp>
      <p:pic>
        <p:nvPicPr>
          <p:cNvPr id="430" name="Shape 430"/>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Nicaragua 3.jpg" id="431" name="Shape 431"/>
          <p:cNvPicPr preferRelativeResize="0"/>
          <p:nvPr/>
        </p:nvPicPr>
        <p:blipFill rotWithShape="1">
          <a:blip r:embed="rId4">
            <a:alphaModFix/>
          </a:blip>
          <a:srcRect b="0" l="0" r="0" t="0"/>
          <a:stretch/>
        </p:blipFill>
        <p:spPr>
          <a:xfrm>
            <a:off x="1657350" y="1780122"/>
            <a:ext cx="3981448" cy="3185578"/>
          </a:xfrm>
          <a:prstGeom prst="rect">
            <a:avLst/>
          </a:prstGeom>
          <a:noFill/>
          <a:ln>
            <a:noFill/>
          </a:ln>
        </p:spPr>
      </p:pic>
      <p:pic>
        <p:nvPicPr>
          <p:cNvPr descr="Eman voting (4).jpg" id="432" name="Shape 432"/>
          <p:cNvPicPr preferRelativeResize="0"/>
          <p:nvPr/>
        </p:nvPicPr>
        <p:blipFill rotWithShape="1">
          <a:blip r:embed="rId5">
            <a:alphaModFix/>
          </a:blip>
          <a:srcRect b="0" l="0" r="0" t="0"/>
          <a:stretch/>
        </p:blipFill>
        <p:spPr>
          <a:xfrm>
            <a:off x="5829300" y="1752600"/>
            <a:ext cx="2400300" cy="3200398"/>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0000"/>
                </a:solidFill>
                <a:latin typeface="Trebuchet MS"/>
                <a:ea typeface="Trebuchet MS"/>
                <a:cs typeface="Trebuchet MS"/>
                <a:sym typeface="Trebuchet MS"/>
              </a:rPr>
              <a:t>Why</a:t>
            </a:r>
            <a:r>
              <a:rPr b="1" i="0" lang="en-US" sz="4000" u="none" cap="none" strike="noStrike">
                <a:solidFill>
                  <a:srgbClr val="339933"/>
                </a:solidFill>
                <a:latin typeface="Trebuchet MS"/>
                <a:ea typeface="Trebuchet MS"/>
                <a:cs typeface="Trebuchet MS"/>
                <a:sym typeface="Trebuchet MS"/>
              </a:rPr>
              <a:t> </a:t>
            </a:r>
            <a:r>
              <a:rPr b="0" i="0" lang="en-US" sz="4000" u="none" cap="none" strike="noStrike">
                <a:solidFill>
                  <a:srgbClr val="003366"/>
                </a:solidFill>
                <a:latin typeface="Trebuchet MS"/>
                <a:ea typeface="Trebuchet MS"/>
                <a:cs typeface="Trebuchet MS"/>
                <a:sym typeface="Trebuchet MS"/>
              </a:rPr>
              <a:t>Observe VAW-E?</a:t>
            </a:r>
          </a:p>
        </p:txBody>
      </p:sp>
      <p:sp>
        <p:nvSpPr>
          <p:cNvPr id="128" name="Shape 128"/>
          <p:cNvSpPr txBox="1"/>
          <p:nvPr/>
        </p:nvSpPr>
        <p:spPr>
          <a:xfrm>
            <a:off x="914400" y="1219200"/>
            <a:ext cx="8001000" cy="5181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rgbClr val="000000"/>
                </a:solidFill>
                <a:latin typeface="Trebuchet MS"/>
                <a:ea typeface="Trebuchet MS"/>
                <a:cs typeface="Trebuchet MS"/>
                <a:sym typeface="Trebuchet MS"/>
              </a:rPr>
              <a:t>Throughout the electoral period, observers have a responsibility to assess the participation of women as an integral part of the </a:t>
            </a:r>
            <a:r>
              <a:rPr b="1" i="0" lang="en-US" sz="2400" u="none" cap="none" strike="noStrike">
                <a:solidFill>
                  <a:srgbClr val="C00000"/>
                </a:solidFill>
                <a:latin typeface="Trebuchet MS"/>
                <a:ea typeface="Trebuchet MS"/>
                <a:cs typeface="Trebuchet MS"/>
                <a:sym typeface="Trebuchet MS"/>
              </a:rPr>
              <a:t>participatory</a:t>
            </a:r>
            <a:r>
              <a:rPr b="0" i="0" lang="en-US" sz="2400" u="none" cap="none" strike="noStrike">
                <a:solidFill>
                  <a:srgbClr val="C00000"/>
                </a:solidFill>
                <a:latin typeface="Trebuchet MS"/>
                <a:ea typeface="Trebuchet MS"/>
                <a:cs typeface="Trebuchet MS"/>
                <a:sym typeface="Trebuchet MS"/>
              </a:rPr>
              <a:t> </a:t>
            </a:r>
            <a:r>
              <a:rPr b="0" i="0" lang="en-US" sz="2400" u="none" cap="none" strike="noStrike">
                <a:solidFill>
                  <a:schemeClr val="dk1"/>
                </a:solidFill>
                <a:latin typeface="Trebuchet MS"/>
                <a:ea typeface="Trebuchet MS"/>
                <a:cs typeface="Trebuchet MS"/>
                <a:sym typeface="Trebuchet MS"/>
              </a:rPr>
              <a:t>quality of the election.</a:t>
            </a:r>
          </a:p>
          <a:p>
            <a:pPr indent="-342900" lvl="0" marL="342900" marR="0" rtl="0" algn="l">
              <a:lnSpc>
                <a:spcPct val="100000"/>
              </a:lnSpc>
              <a:spcBef>
                <a:spcPts val="560"/>
              </a:spcBef>
              <a:spcAft>
                <a:spcPts val="0"/>
              </a:spcAft>
              <a:buClr>
                <a:schemeClr val="dk1"/>
              </a:buClr>
              <a:buSzPct val="100000"/>
              <a:buFont typeface="Arial"/>
              <a:buChar char="•"/>
            </a:pPr>
            <a:r>
              <a:rPr b="0" i="0" lang="en-US" sz="2400" u="none" cap="none" strike="noStrike">
                <a:solidFill>
                  <a:schemeClr val="dk1"/>
                </a:solidFill>
                <a:latin typeface="Trebuchet MS"/>
                <a:ea typeface="Trebuchet MS"/>
                <a:cs typeface="Trebuchet MS"/>
                <a:sym typeface="Trebuchet MS"/>
              </a:rPr>
              <a:t>Observation should determine whether there are laws, regulations, policies and procedures to ensure that men and women can, under equal conditions, participate as: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Voters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Candidates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Election administrators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Observers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Party agents</a:t>
            </a:r>
          </a:p>
          <a:p>
            <a:pPr indent="-285750" lvl="1" marL="742950" marR="0" rtl="0" algn="l">
              <a:lnSpc>
                <a:spcPct val="100000"/>
              </a:lnSpc>
              <a:spcBef>
                <a:spcPts val="400"/>
              </a:spcBef>
              <a:spcAft>
                <a:spcPts val="0"/>
              </a:spcAft>
              <a:buClr>
                <a:srgbClr val="FF0000"/>
              </a:buClr>
              <a:buSzPct val="100000"/>
              <a:buFont typeface="Arial"/>
              <a:buChar char="–"/>
            </a:pPr>
            <a:r>
              <a:rPr b="1" i="0" lang="en-US" sz="2000" u="none" cap="none" strike="noStrike">
                <a:solidFill>
                  <a:srgbClr val="C00000"/>
                </a:solidFill>
                <a:latin typeface="Trebuchet MS"/>
                <a:ea typeface="Trebuchet MS"/>
                <a:cs typeface="Trebuchet MS"/>
                <a:sym typeface="Trebuchet MS"/>
              </a:rPr>
              <a:t>Candidates, party representatives or supporters</a:t>
            </a:r>
          </a:p>
        </p:txBody>
      </p:sp>
      <p:pic>
        <p:nvPicPr>
          <p:cNvPr id="129" name="Shape 129"/>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a:t>
            </a:r>
          </a:p>
        </p:txBody>
      </p:sp>
      <p:sp>
        <p:nvSpPr>
          <p:cNvPr id="136" name="Shape 136"/>
          <p:cNvSpPr txBox="1"/>
          <p:nvPr/>
        </p:nvSpPr>
        <p:spPr>
          <a:xfrm>
            <a:off x="914400" y="1371600"/>
            <a:ext cx="8001000" cy="5029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600" u="none" cap="none" strike="noStrike">
                <a:solidFill>
                  <a:schemeClr val="dk1"/>
                </a:solidFill>
                <a:latin typeface="Trebuchet MS"/>
                <a:ea typeface="Trebuchet MS"/>
                <a:cs typeface="Trebuchet MS"/>
                <a:sym typeface="Trebuchet MS"/>
              </a:rPr>
              <a:t>VAW-E is used as a targeted and destructive tool in various ways throughout the electoral cycle to dissuade or influence the participation of women as </a:t>
            </a:r>
            <a:r>
              <a:rPr b="1" i="0" lang="en-US" sz="2600" u="none" cap="none" strike="noStrike">
                <a:solidFill>
                  <a:srgbClr val="C00000"/>
                </a:solidFill>
                <a:latin typeface="Trebuchet MS"/>
                <a:ea typeface="Trebuchet MS"/>
                <a:cs typeface="Trebuchet MS"/>
                <a:sym typeface="Trebuchet MS"/>
              </a:rPr>
              <a:t>candidates, voters, election officials, observers, poll watchers and activists.</a:t>
            </a:r>
          </a:p>
          <a:p>
            <a:pPr indent="-457200" lvl="0" marL="457200" marR="0" rtl="0" algn="l">
              <a:lnSpc>
                <a:spcPct val="100000"/>
              </a:lnSpc>
              <a:spcBef>
                <a:spcPts val="480"/>
              </a:spcBef>
              <a:spcAft>
                <a:spcPts val="0"/>
              </a:spcAft>
              <a:buClr>
                <a:schemeClr val="dk1"/>
              </a:buClr>
              <a:buSzPct val="100000"/>
              <a:buFont typeface="Arial"/>
              <a:buChar char="•"/>
            </a:pPr>
            <a:r>
              <a:rPr b="0" i="0" lang="en-US" sz="2600" u="none" cap="none" strike="noStrike">
                <a:solidFill>
                  <a:schemeClr val="dk1"/>
                </a:solidFill>
                <a:latin typeface="Trebuchet MS"/>
                <a:ea typeface="Trebuchet MS"/>
                <a:cs typeface="Trebuchet MS"/>
                <a:sym typeface="Trebuchet MS"/>
              </a:rPr>
              <a:t>This has critical implications for the integrity of the electoral process.</a:t>
            </a:r>
          </a:p>
          <a:p>
            <a:pPr indent="-457200" lvl="0" marL="457200" marR="0" rtl="0" algn="l">
              <a:lnSpc>
                <a:spcPct val="100000"/>
              </a:lnSpc>
              <a:spcBef>
                <a:spcPts val="480"/>
              </a:spcBef>
              <a:spcAft>
                <a:spcPts val="0"/>
              </a:spcAft>
              <a:buClr>
                <a:schemeClr val="dk1"/>
              </a:buClr>
              <a:buSzPct val="100000"/>
              <a:buFont typeface="Arial"/>
              <a:buChar char="•"/>
            </a:pPr>
            <a:r>
              <a:rPr b="0" i="0" lang="en-US" sz="2600" u="none" cap="none" strike="noStrike">
                <a:solidFill>
                  <a:schemeClr val="dk1"/>
                </a:solidFill>
                <a:latin typeface="Trebuchet MS"/>
                <a:ea typeface="Trebuchet MS"/>
                <a:cs typeface="Trebuchet MS"/>
                <a:sym typeface="Trebuchet MS"/>
              </a:rPr>
              <a:t>When women are prevented from participating fully and equally in elections—voting, campaigning or exercising their political rights—democratic processes are nullified.</a:t>
            </a:r>
          </a:p>
        </p:txBody>
      </p:sp>
      <p:pic>
        <p:nvPicPr>
          <p:cNvPr id="137" name="Shape 13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Key Definitions</a:t>
            </a:r>
          </a:p>
        </p:txBody>
      </p:sp>
      <p:sp>
        <p:nvSpPr>
          <p:cNvPr id="144" name="Shape 144"/>
          <p:cNvSpPr txBox="1"/>
          <p:nvPr/>
        </p:nvSpPr>
        <p:spPr>
          <a:xfrm>
            <a:off x="914400" y="1371600"/>
            <a:ext cx="8001000" cy="1371598"/>
          </a:xfrm>
          <a:prstGeom prst="rect">
            <a:avLst/>
          </a:prstGeom>
          <a:noFill/>
          <a:ln>
            <a:noFill/>
          </a:ln>
        </p:spPr>
        <p:txBody>
          <a:bodyPr anchorCtr="0" anchor="t" bIns="45700" lIns="91425" rIns="91425" tIns="45700">
            <a:noAutofit/>
          </a:bodyPr>
          <a:lstStyle/>
          <a:p>
            <a:pPr indent="-222250" lvl="0" marL="234950" marR="0" rtl="0" algn="l">
              <a:lnSpc>
                <a:spcPct val="100000"/>
              </a:lnSpc>
              <a:spcBef>
                <a:spcPts val="0"/>
              </a:spcBef>
              <a:spcAft>
                <a:spcPts val="0"/>
              </a:spcAft>
              <a:buClr>
                <a:srgbClr val="003366"/>
              </a:buClr>
              <a:buSzPct val="100000"/>
              <a:buFont typeface="Arial"/>
              <a:buChar char="•"/>
            </a:pPr>
            <a:r>
              <a:rPr b="0" i="0" lang="en-US" sz="2800" u="none" cap="none" strike="noStrike">
                <a:solidFill>
                  <a:srgbClr val="000000"/>
                </a:solidFill>
                <a:latin typeface="Trebuchet MS"/>
                <a:ea typeface="Trebuchet MS"/>
                <a:cs typeface="Trebuchet MS"/>
                <a:sym typeface="Trebuchet MS"/>
              </a:rPr>
              <a:t>Violence against women </a:t>
            </a:r>
            <a:r>
              <a:rPr b="1" i="0" lang="en-US" sz="2800" u="none" cap="none" strike="noStrike">
                <a:solidFill>
                  <a:srgbClr val="FF0000"/>
                </a:solidFill>
                <a:latin typeface="Trebuchet MS"/>
                <a:ea typeface="Trebuchet MS"/>
                <a:cs typeface="Trebuchet MS"/>
                <a:sym typeface="Trebuchet MS"/>
              </a:rPr>
              <a:t>+ </a:t>
            </a:r>
            <a:r>
              <a:rPr b="0" i="0" lang="en-US" sz="2800" u="none" cap="none" strike="noStrike">
                <a:solidFill>
                  <a:srgbClr val="000000"/>
                </a:solidFill>
                <a:latin typeface="Trebuchet MS"/>
                <a:ea typeface="Trebuchet MS"/>
                <a:cs typeface="Trebuchet MS"/>
                <a:sym typeface="Trebuchet MS"/>
              </a:rPr>
              <a:t>electoral violence </a:t>
            </a:r>
            <a:r>
              <a:rPr b="1" i="0" lang="en-US" sz="2800" u="none" cap="none" strike="noStrike">
                <a:solidFill>
                  <a:srgbClr val="FF0000"/>
                </a:solidFill>
                <a:latin typeface="Trebuchet MS"/>
                <a:ea typeface="Trebuchet MS"/>
                <a:cs typeface="Trebuchet MS"/>
                <a:sym typeface="Trebuchet MS"/>
              </a:rPr>
              <a:t>= </a:t>
            </a:r>
            <a:r>
              <a:rPr b="0" i="0" lang="en-US" sz="2800" u="none" cap="none" strike="noStrike">
                <a:solidFill>
                  <a:srgbClr val="000000"/>
                </a:solidFill>
                <a:latin typeface="Trebuchet MS"/>
                <a:ea typeface="Trebuchet MS"/>
                <a:cs typeface="Trebuchet MS"/>
                <a:sym typeface="Trebuchet MS"/>
              </a:rPr>
              <a:t>Violence against women in elections (VAW-E)</a:t>
            </a:r>
          </a:p>
        </p:txBody>
      </p:sp>
      <p:pic>
        <p:nvPicPr>
          <p:cNvPr id="145" name="Shape 14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pic>
        <p:nvPicPr>
          <p:cNvPr descr="Copy of Mauritania 6.JPG" id="146" name="Shape 146"/>
          <p:cNvPicPr preferRelativeResize="0"/>
          <p:nvPr/>
        </p:nvPicPr>
        <p:blipFill rotWithShape="1">
          <a:blip r:embed="rId4">
            <a:alphaModFix/>
          </a:blip>
          <a:srcRect b="0" l="12757" r="5765" t="0"/>
          <a:stretch/>
        </p:blipFill>
        <p:spPr>
          <a:xfrm>
            <a:off x="5540375" y="2819400"/>
            <a:ext cx="2778126" cy="2557272"/>
          </a:xfrm>
          <a:prstGeom prst="rect">
            <a:avLst/>
          </a:prstGeom>
          <a:noFill/>
          <a:ln>
            <a:noFill/>
          </a:ln>
        </p:spPr>
      </p:pic>
      <p:sp>
        <p:nvSpPr>
          <p:cNvPr id="147" name="Shape 147"/>
          <p:cNvSpPr txBox="1"/>
          <p:nvPr/>
        </p:nvSpPr>
        <p:spPr>
          <a:xfrm>
            <a:off x="5562600" y="54864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pic>
        <p:nvPicPr>
          <p:cNvPr descr="Niger - women lined up to vote.jpg" id="148" name="Shape 148"/>
          <p:cNvPicPr preferRelativeResize="0"/>
          <p:nvPr/>
        </p:nvPicPr>
        <p:blipFill rotWithShape="1">
          <a:blip r:embed="rId5">
            <a:alphaModFix/>
          </a:blip>
          <a:srcRect b="0" l="0" r="0" t="0"/>
          <a:stretch/>
        </p:blipFill>
        <p:spPr>
          <a:xfrm>
            <a:off x="1345095" y="2819400"/>
            <a:ext cx="3836504" cy="2557669"/>
          </a:xfrm>
          <a:prstGeom prst="rect">
            <a:avLst/>
          </a:prstGeom>
          <a:noFill/>
          <a:ln>
            <a:noFill/>
          </a:ln>
        </p:spPr>
      </p:pic>
      <p:sp>
        <p:nvSpPr>
          <p:cNvPr id="149" name="Shape 149"/>
          <p:cNvSpPr txBox="1"/>
          <p:nvPr/>
        </p:nvSpPr>
        <p:spPr>
          <a:xfrm>
            <a:off x="1295400" y="54864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3366"/>
              </a:buClr>
              <a:buSzPct val="25000"/>
              <a:buFont typeface="Trebuchet MS"/>
              <a:buNone/>
            </a:pPr>
            <a:r>
              <a:rPr b="0" i="1" lang="en-US" sz="1400" u="none" cap="none" strike="noStrike">
                <a:solidFill>
                  <a:srgbClr val="003366"/>
                </a:solidFill>
                <a:latin typeface="Trebuchet MS"/>
                <a:ea typeface="Trebuchet MS"/>
                <a:cs typeface="Trebuchet MS"/>
                <a:sym typeface="Trebuchet MS"/>
              </a:rPr>
              <a:t>Photo Credit: NDI</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000" u="none" cap="none" strike="noStrike">
                <a:solidFill>
                  <a:srgbClr val="003366"/>
                </a:solidFill>
                <a:latin typeface="Trebuchet MS"/>
                <a:ea typeface="Trebuchet MS"/>
                <a:cs typeface="Trebuchet MS"/>
                <a:sym typeface="Trebuchet MS"/>
              </a:rPr>
              <a:t>Key Definitions</a:t>
            </a:r>
          </a:p>
        </p:txBody>
      </p:sp>
      <p:sp>
        <p:nvSpPr>
          <p:cNvPr id="156" name="Shape 156"/>
          <p:cNvSpPr txBox="1"/>
          <p:nvPr/>
        </p:nvSpPr>
        <p:spPr>
          <a:xfrm>
            <a:off x="990625" y="1450973"/>
            <a:ext cx="8001000" cy="5029199"/>
          </a:xfrm>
          <a:prstGeom prst="rect">
            <a:avLst/>
          </a:prstGeom>
          <a:noFill/>
          <a:ln>
            <a:noFill/>
          </a:ln>
        </p:spPr>
        <p:txBody>
          <a:bodyPr anchorCtr="0" anchor="t" bIns="45700" lIns="91425" rIns="91425" tIns="45700">
            <a:noAutofit/>
          </a:bodyPr>
          <a:lstStyle/>
          <a:p>
            <a:pPr indent="-3175" lvl="0" marL="15875" marR="0" rtl="0" algn="ctr">
              <a:lnSpc>
                <a:spcPct val="100000"/>
              </a:lnSpc>
              <a:spcBef>
                <a:spcPts val="0"/>
              </a:spcBef>
              <a:spcAft>
                <a:spcPts val="0"/>
              </a:spcAft>
              <a:buClr>
                <a:srgbClr val="003366"/>
              </a:buClr>
              <a:buSzPct val="25000"/>
              <a:buFont typeface="Trebuchet MS"/>
              <a:buNone/>
            </a:pPr>
            <a:r>
              <a:rPr b="0" i="0" lang="en-US" sz="3200" u="none" cap="none" strike="noStrike">
                <a:solidFill>
                  <a:schemeClr val="dk1"/>
                </a:solidFill>
                <a:latin typeface="Trebuchet MS"/>
                <a:ea typeface="Trebuchet MS"/>
                <a:cs typeface="Trebuchet MS"/>
                <a:sym typeface="Trebuchet MS"/>
              </a:rPr>
              <a:t>The UN defines </a:t>
            </a:r>
            <a:r>
              <a:rPr b="1" i="0" lang="en-US" sz="3200" u="none" cap="none" strike="noStrike">
                <a:solidFill>
                  <a:srgbClr val="C00000"/>
                </a:solidFill>
                <a:latin typeface="Trebuchet MS"/>
                <a:ea typeface="Trebuchet MS"/>
                <a:cs typeface="Trebuchet MS"/>
                <a:sym typeface="Trebuchet MS"/>
              </a:rPr>
              <a:t>violence against women</a:t>
            </a:r>
            <a:r>
              <a:rPr b="0" i="0" lang="en-US" sz="3200" u="none" cap="none" strike="noStrike">
                <a:solidFill>
                  <a:srgbClr val="C00000"/>
                </a:solidFill>
                <a:latin typeface="Trebuchet MS"/>
                <a:ea typeface="Trebuchet MS"/>
                <a:cs typeface="Trebuchet MS"/>
                <a:sym typeface="Trebuchet MS"/>
              </a:rPr>
              <a:t> </a:t>
            </a:r>
            <a:r>
              <a:rPr b="0" i="0" lang="en-US" sz="3200" u="none" cap="none" strike="noStrike">
                <a:solidFill>
                  <a:schemeClr val="dk1"/>
                </a:solidFill>
                <a:latin typeface="Trebuchet MS"/>
                <a:ea typeface="Trebuchet MS"/>
                <a:cs typeface="Trebuchet MS"/>
                <a:sym typeface="Trebuchet MS"/>
              </a:rPr>
              <a:t>as ANY ACT of gender-based violence that results in, or is likely to result in, </a:t>
            </a:r>
            <a:r>
              <a:rPr b="1" i="0" lang="en-US" sz="3200" u="none" cap="none" strike="noStrike">
                <a:solidFill>
                  <a:srgbClr val="C00000"/>
                </a:solidFill>
                <a:latin typeface="Trebuchet MS"/>
                <a:ea typeface="Trebuchet MS"/>
                <a:cs typeface="Trebuchet MS"/>
                <a:sym typeface="Trebuchet MS"/>
              </a:rPr>
              <a:t>physical, sexual or mental harm</a:t>
            </a:r>
            <a:r>
              <a:rPr b="1" i="0" lang="en-US" sz="3200" u="none" cap="none" strike="noStrike">
                <a:solidFill>
                  <a:schemeClr val="dk1"/>
                </a:solidFill>
                <a:latin typeface="Trebuchet MS"/>
                <a:ea typeface="Trebuchet MS"/>
                <a:cs typeface="Trebuchet MS"/>
                <a:sym typeface="Trebuchet MS"/>
              </a:rPr>
              <a:t> </a:t>
            </a:r>
            <a:r>
              <a:rPr b="1" i="0" lang="en-US" sz="3200" u="none" cap="none" strike="noStrike">
                <a:solidFill>
                  <a:srgbClr val="A61C00"/>
                </a:solidFill>
                <a:latin typeface="Trebuchet MS"/>
                <a:ea typeface="Trebuchet MS"/>
                <a:cs typeface="Trebuchet MS"/>
                <a:sym typeface="Trebuchet MS"/>
              </a:rPr>
              <a:t>or suffering</a:t>
            </a:r>
            <a:r>
              <a:rPr b="1" i="0" lang="en-US" sz="3200" u="none" cap="none" strike="noStrike">
                <a:solidFill>
                  <a:schemeClr val="dk1"/>
                </a:solidFill>
                <a:latin typeface="Trebuchet MS"/>
                <a:ea typeface="Trebuchet MS"/>
                <a:cs typeface="Trebuchet MS"/>
                <a:sym typeface="Trebuchet MS"/>
              </a:rPr>
              <a:t> </a:t>
            </a:r>
            <a:r>
              <a:rPr b="0" i="0" lang="en-US" sz="3200" u="none" cap="none" strike="noStrike">
                <a:solidFill>
                  <a:schemeClr val="dk1"/>
                </a:solidFill>
                <a:latin typeface="Trebuchet MS"/>
                <a:ea typeface="Trebuchet MS"/>
                <a:cs typeface="Trebuchet MS"/>
                <a:sym typeface="Trebuchet MS"/>
              </a:rPr>
              <a:t>to women, including threats of such acts, coercion or arbitrary deprivation of liberty, in public or in private life.</a:t>
            </a:r>
          </a:p>
        </p:txBody>
      </p:sp>
      <p:pic>
        <p:nvPicPr>
          <p:cNvPr id="157" name="Shape 157"/>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nvSpPr>
        <p:spPr>
          <a:xfrm>
            <a:off x="838200" y="274625"/>
            <a:ext cx="8305850" cy="11430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3600" u="none" cap="none" strike="noStrike">
                <a:solidFill>
                  <a:srgbClr val="003366"/>
                </a:solidFill>
                <a:latin typeface="Trebuchet MS"/>
                <a:ea typeface="Trebuchet MS"/>
                <a:cs typeface="Trebuchet MS"/>
                <a:sym typeface="Trebuchet MS"/>
              </a:rPr>
              <a:t>Violence Against Women in Elections </a:t>
            </a:r>
          </a:p>
        </p:txBody>
      </p:sp>
      <p:sp>
        <p:nvSpPr>
          <p:cNvPr id="164" name="Shape 164"/>
          <p:cNvSpPr txBox="1"/>
          <p:nvPr/>
        </p:nvSpPr>
        <p:spPr>
          <a:xfrm>
            <a:off x="914400" y="1676400"/>
            <a:ext cx="8001000" cy="5029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00000"/>
              </a:buClr>
              <a:buSzPct val="25000"/>
              <a:buFont typeface="Trebuchet MS"/>
              <a:buNone/>
            </a:pPr>
            <a:r>
              <a:rPr b="1" i="0" lang="en-US" sz="2500" u="none" cap="none" strike="noStrike">
                <a:solidFill>
                  <a:srgbClr val="C00000"/>
                </a:solidFill>
                <a:latin typeface="Trebuchet MS"/>
                <a:ea typeface="Trebuchet MS"/>
                <a:cs typeface="Trebuchet MS"/>
                <a:sym typeface="Trebuchet MS"/>
              </a:rPr>
              <a:t>Violence against women in elections</a:t>
            </a:r>
            <a:r>
              <a:rPr b="0" i="0" lang="en-US" sz="2500" u="none" cap="none" strike="noStrike">
                <a:solidFill>
                  <a:srgbClr val="C00000"/>
                </a:solidFill>
                <a:latin typeface="Trebuchet MS"/>
                <a:ea typeface="Trebuchet MS"/>
                <a:cs typeface="Trebuchet MS"/>
                <a:sym typeface="Trebuchet MS"/>
              </a:rPr>
              <a:t> </a:t>
            </a:r>
            <a:r>
              <a:rPr b="0" i="0" lang="en-US" sz="2500" u="none" cap="none" strike="noStrike">
                <a:solidFill>
                  <a:srgbClr val="000000"/>
                </a:solidFill>
                <a:latin typeface="Trebuchet MS"/>
                <a:ea typeface="Trebuchet MS"/>
                <a:cs typeface="Trebuchet MS"/>
                <a:sym typeface="Trebuchet MS"/>
              </a:rPr>
              <a:t>is any act of </a:t>
            </a:r>
            <a:r>
              <a:rPr b="1" i="0" lang="en-US" sz="2500" u="none" cap="none" strike="noStrike">
                <a:solidFill>
                  <a:srgbClr val="000000"/>
                </a:solidFill>
                <a:latin typeface="Trebuchet MS"/>
                <a:ea typeface="Trebuchet MS"/>
                <a:cs typeface="Trebuchet MS"/>
                <a:sym typeface="Trebuchet MS"/>
              </a:rPr>
              <a:t>gender-based election violence </a:t>
            </a:r>
            <a:r>
              <a:rPr b="0" i="0" lang="en-US" sz="2500" u="none" cap="none" strike="noStrike">
                <a:solidFill>
                  <a:srgbClr val="000000"/>
                </a:solidFill>
                <a:latin typeface="Trebuchet MS"/>
                <a:ea typeface="Trebuchet MS"/>
                <a:cs typeface="Trebuchet MS"/>
                <a:sym typeface="Trebuchet MS"/>
              </a:rPr>
              <a:t>that is directed primarily at women because of their aspirations to seek political office, their link to political activities (such as working as election officials or attending campaign rallies) or simply their commitment to vote; </a:t>
            </a:r>
            <a:r>
              <a:rPr b="1" i="0" lang="en-US" sz="2500" u="none" cap="none" strike="noStrike">
                <a:solidFill>
                  <a:srgbClr val="000000"/>
                </a:solidFill>
                <a:latin typeface="Trebuchet MS"/>
                <a:ea typeface="Trebuchet MS"/>
                <a:cs typeface="Trebuchet MS"/>
                <a:sym typeface="Trebuchet MS"/>
              </a:rPr>
              <a:t>as well as</a:t>
            </a:r>
            <a:r>
              <a:rPr b="0" i="0" lang="en-US" sz="2500" u="none" cap="none" strike="noStrike">
                <a:solidFill>
                  <a:srgbClr val="000000"/>
                </a:solidFill>
                <a:latin typeface="Trebuchet MS"/>
                <a:ea typeface="Trebuchet MS"/>
                <a:cs typeface="Trebuchet MS"/>
                <a:sym typeface="Trebuchet MS"/>
              </a:rPr>
              <a:t> any use or threat of force to harm persons or property with the intention of influencing the electoral process that has a disproportionate or different impact on women because of their marginalized and vulnerable status in society.</a:t>
            </a:r>
            <a:r>
              <a:rPr b="0" i="1" lang="en-US" sz="2500" u="none" cap="none" strike="noStrike">
                <a:solidFill>
                  <a:srgbClr val="000000"/>
                </a:solidFill>
                <a:latin typeface="Trebuchet MS"/>
                <a:ea typeface="Trebuchet MS"/>
                <a:cs typeface="Trebuchet MS"/>
                <a:sym typeface="Trebuchet MS"/>
              </a:rPr>
              <a:t> </a:t>
            </a:r>
          </a:p>
        </p:txBody>
      </p:sp>
      <p:pic>
        <p:nvPicPr>
          <p:cNvPr id="165" name="Shape 165"/>
          <p:cNvPicPr preferRelativeResize="0"/>
          <p:nvPr/>
        </p:nvPicPr>
        <p:blipFill rotWithShape="1">
          <a:blip r:embed="rId3">
            <a:alphaModFix/>
          </a:blip>
          <a:srcRect b="0" l="0" r="0" t="0"/>
          <a:stretch/>
        </p:blipFill>
        <p:spPr>
          <a:xfrm>
            <a:off x="6553200" y="6480173"/>
            <a:ext cx="2495549" cy="29051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