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42E702F7-C423-416A-835E-52DB691EAE6F}">
  <a:tblStyle styleId="{42E702F7-C423-416A-835E-52DB691EAE6F}" styleName="Table_0">
    <a:wholeTbl>
      <a:tcTxStyle b="off" i="off">
        <a:font>
          <a:latin typeface="Calibri"/>
          <a:ea typeface="Calibri"/>
          <a:cs typeface="Calibri"/>
        </a:font>
        <a:schemeClr val="dk1"/>
      </a:tcTxStyle>
      <a:tcStyle>
        <a:tcBdr>
          <a:left>
            <a:ln cap="flat" cmpd="sng" w="12700">
              <a:solidFill>
                <a:schemeClr val="accent6"/>
              </a:solidFill>
              <a:prstDash val="solid"/>
              <a:round/>
              <a:headEnd len="med" w="med" type="none"/>
              <a:tailEnd len="med" w="med" type="none"/>
            </a:ln>
          </a:left>
          <a:right>
            <a:ln cap="flat" cmpd="sng" w="12700">
              <a:solidFill>
                <a:schemeClr val="accent6"/>
              </a:solidFill>
              <a:prstDash val="solid"/>
              <a:round/>
              <a:headEnd len="med" w="med" type="none"/>
              <a:tailEnd len="med" w="med" type="none"/>
            </a:ln>
          </a:right>
          <a:top>
            <a:ln cap="flat" cmpd="sng" w="12700">
              <a:solidFill>
                <a:schemeClr val="accent6"/>
              </a:solidFill>
              <a:prstDash val="solid"/>
              <a:round/>
              <a:headEnd len="med" w="med" type="none"/>
              <a:tailEnd len="med" w="med" type="none"/>
            </a:ln>
          </a:top>
          <a:bottom>
            <a:ln cap="flat" cmpd="sng" w="12700">
              <a:solidFill>
                <a:schemeClr val="accent6"/>
              </a:solidFill>
              <a:prstDash val="solid"/>
              <a:round/>
              <a:headEnd len="med" w="med" type="none"/>
              <a:tailEnd len="med" w="med" type="none"/>
            </a:ln>
          </a:bottom>
          <a:insideH>
            <a:ln cap="flat" cmpd="sng" w="12700">
              <a:solidFill>
                <a:schemeClr val="accent6"/>
              </a:solidFill>
              <a:prstDash val="solid"/>
              <a:round/>
              <a:headEnd len="med" w="med" type="none"/>
              <a:tailEnd len="med" w="med" type="none"/>
            </a:ln>
          </a:insideH>
          <a:insideV>
            <a:ln cap="flat" cmpd="sng" w="12700">
              <a:solidFill>
                <a:schemeClr val="accent6"/>
              </a:solidFill>
              <a:prstDash val="solid"/>
              <a:round/>
              <a:headEnd len="med" w="med" type="none"/>
              <a:tailEnd len="med" w="med" type="none"/>
            </a:ln>
          </a:insideV>
        </a:tcBdr>
        <a:fill>
          <a:solidFill>
            <a:srgbClr val="FFFFFF">
              <a:alpha val="0"/>
            </a:srgbClr>
          </a:solidFill>
        </a:fill>
      </a:tcStyle>
    </a:wholeTbl>
    <a:band1H>
      <a:tcStyle>
        <a:fill>
          <a:solidFill>
            <a:schemeClr val="accent6">
              <a:alpha val="20000"/>
            </a:schemeClr>
          </a:solidFill>
        </a:fill>
      </a:tcStyle>
    </a:band1H>
    <a:band1V>
      <a:tcStyle>
        <a:fill>
          <a:solidFill>
            <a:schemeClr val="accent6">
              <a:alpha val="20000"/>
            </a:schemeClr>
          </a:solidFill>
        </a:fill>
      </a:tcStyle>
    </a:band1V>
    <a:lastCol>
      <a:tcTxStyle b="on" i="off"/>
    </a:lastCol>
    <a:firstCol>
      <a:tcTxStyle b="on" i="off"/>
    </a:firstCol>
    <a:lastRow>
      <a:tcTxStyle b="on" i="off"/>
      <a:tcStyle>
        <a:tcBdr>
          <a:top>
            <a:ln cap="flat" cmpd="sng" w="50800">
              <a:solidFill>
                <a:schemeClr val="accent6"/>
              </a:solidFill>
              <a:prstDash val="solid"/>
              <a:round/>
              <a:headEnd len="med" w="med" type="none"/>
              <a:tailEnd len="med" w="med" type="none"/>
            </a:ln>
          </a:top>
        </a:tcBdr>
        <a:fill>
          <a:solidFill>
            <a:srgbClr val="FFFFFF">
              <a:alpha val="0"/>
            </a:srgbClr>
          </a:solidFill>
        </a:fill>
      </a:tcStyle>
    </a:lastRow>
    <a:firstRow>
      <a:tcTxStyle b="on" i="off"/>
      <a:tcStyle>
        <a:tcBdr>
          <a:bottom>
            <a:ln cap="flat" cmpd="sng" w="25400">
              <a:solidFill>
                <a:schemeClr val="accent6"/>
              </a:solidFill>
              <a:prstDash val="solid"/>
              <a:round/>
              <a:headEnd len="med" w="med" type="none"/>
              <a:tailEnd len="med" w="med" type="none"/>
            </a:ln>
          </a:bottom>
        </a:tcBdr>
        <a:fill>
          <a:solidFill>
            <a:srgbClr val="FFFFFF">
              <a:alpha val="0"/>
            </a:srgbClr>
          </a:solidFill>
        </a:fill>
      </a:tcStyle>
    </a:firstRow>
  </a:tblStyle>
  <a:tblStyle styleId="{E750C09B-5A54-4B8D-95A2-96543B632F80}"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8ECF4"/>
          </a:solidFill>
        </a:fill>
      </a:tcStyle>
    </a:wholeTbl>
    <a:band1H>
      <a:tcStyle>
        <a:fill>
          <a:solidFill>
            <a:srgbClr val="CFD7E7"/>
          </a:solidFill>
        </a:fill>
      </a:tcStyle>
    </a:band1H>
    <a:band1V>
      <a:tcStyle>
        <a:fill>
          <a:solidFill>
            <a:srgbClr val="CFD7E7"/>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87" name="Shape 8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46" name="Shape 1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74" name="Shape 17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9" name="Shape 179"/>
        <p:cNvGrpSpPr/>
        <p:nvPr/>
      </p:nvGrpSpPr>
      <p:grpSpPr>
        <a:xfrm>
          <a:off x="0" y="0"/>
          <a:ext cx="0" cy="0"/>
          <a:chOff x="0" y="0"/>
          <a:chExt cx="0" cy="0"/>
        </a:xfrm>
      </p:grpSpPr>
      <p:sp>
        <p:nvSpPr>
          <p:cNvPr id="180" name="Shape 1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1" name="Shape 1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88" name="Shape 18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95" name="Shape 1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01" name="Shape 20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06" name="Shape 20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200" u="none" cap="none" strike="noStrike">
                <a:solidFill>
                  <a:schemeClr val="dk1"/>
                </a:solidFill>
                <a:latin typeface="Calibri"/>
                <a:ea typeface="Calibri"/>
                <a:cs typeface="Calibri"/>
                <a:sym typeface="Calibri"/>
              </a:rPr>
              <a:t>Soloamente hay 2 puntos en el resumen  ejecutivo – aqui hay 4 – mejor resumir en 2 puntos</a:t>
            </a:r>
          </a:p>
        </p:txBody>
      </p:sp>
      <p:sp>
        <p:nvSpPr>
          <p:cNvPr id="207" name="Shape 20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94" name="Shape 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14" name="Shape 2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28" name="Shape 22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200" u="none" cap="none" strike="noStrike">
                <a:solidFill>
                  <a:schemeClr val="lt1"/>
                </a:solidFill>
                <a:latin typeface="Calibri"/>
                <a:ea typeface="Calibri"/>
                <a:cs typeface="Calibri"/>
                <a:sym typeface="Calibri"/>
              </a:rPr>
              <a:t>Contribución a impedir o limitar el comportamiento de actores que pudieron afectar la integridad del proceso electoral y sus resultados, a nivel nacional y municipal.</a:t>
            </a:r>
          </a:p>
          <a:p>
            <a:pPr indent="0" lvl="0" marL="0" marR="0" rtl="0" algn="l">
              <a:spcBef>
                <a:spcPts val="0"/>
              </a:spcBef>
              <a:buSzPct val="25000"/>
              <a:buNone/>
            </a:pPr>
            <a:r>
              <a:rPr b="0" i="0" lang="es-ES" sz="1200" u="none" cap="none" strike="noStrike">
                <a:solidFill>
                  <a:schemeClr val="lt1"/>
                </a:solidFill>
                <a:latin typeface="Calibri"/>
                <a:ea typeface="Calibri"/>
                <a:cs typeface="Calibri"/>
                <a:sym typeface="Calibri"/>
              </a:rPr>
              <a:t>Correlación con la disminución de delitos electorales graves reportados por la PDH y la mayor disposición del público para informar sobre violaciones a la LEPP.</a:t>
            </a:r>
          </a:p>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29" name="Shape 22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4" name="Shape 234"/>
        <p:cNvGrpSpPr/>
        <p:nvPr/>
      </p:nvGrpSpPr>
      <p:grpSpPr>
        <a:xfrm>
          <a:off x="0" y="0"/>
          <a:ext cx="0" cy="0"/>
          <a:chOff x="0" y="0"/>
          <a:chExt cx="0" cy="0"/>
        </a:xfrm>
      </p:grpSpPr>
      <p:sp>
        <p:nvSpPr>
          <p:cNvPr id="235" name="Shape 23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36" name="Shape 23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1" name="Shape 241"/>
        <p:cNvGrpSpPr/>
        <p:nvPr/>
      </p:nvGrpSpPr>
      <p:grpSpPr>
        <a:xfrm>
          <a:off x="0" y="0"/>
          <a:ext cx="0" cy="0"/>
          <a:chOff x="0" y="0"/>
          <a:chExt cx="0" cy="0"/>
        </a:xfrm>
      </p:grpSpPr>
      <p:sp>
        <p:nvSpPr>
          <p:cNvPr id="242" name="Shape 24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43" name="Shape 24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6" name="Shape 246"/>
        <p:cNvGrpSpPr/>
        <p:nvPr/>
      </p:nvGrpSpPr>
      <p:grpSpPr>
        <a:xfrm>
          <a:off x="0" y="0"/>
          <a:ext cx="0" cy="0"/>
          <a:chOff x="0" y="0"/>
          <a:chExt cx="0" cy="0"/>
        </a:xfrm>
      </p:grpSpPr>
      <p:sp>
        <p:nvSpPr>
          <p:cNvPr id="247" name="Shape 2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48" name="Shape 24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200" u="none" cap="none" strike="noStrike">
                <a:solidFill>
                  <a:schemeClr val="dk1"/>
                </a:solidFill>
                <a:latin typeface="Calibri"/>
                <a:ea typeface="Calibri"/>
                <a:cs typeface="Calibri"/>
                <a:sym typeface="Calibri"/>
              </a:rPr>
              <a:t>Nueve recomendaciones en el informe</a:t>
            </a:r>
          </a:p>
        </p:txBody>
      </p:sp>
      <p:sp>
        <p:nvSpPr>
          <p:cNvPr id="249" name="Shape 24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56" name="Shape 2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1" name="Shape 261"/>
        <p:cNvGrpSpPr/>
        <p:nvPr/>
      </p:nvGrpSpPr>
      <p:grpSpPr>
        <a:xfrm>
          <a:off x="0" y="0"/>
          <a:ext cx="0" cy="0"/>
          <a:chOff x="0" y="0"/>
          <a:chExt cx="0" cy="0"/>
        </a:xfrm>
      </p:grpSpPr>
      <p:sp>
        <p:nvSpPr>
          <p:cNvPr id="262" name="Shape 26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263" name="Shape 26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200" u="none" cap="none" strike="noStrike">
                <a:solidFill>
                  <a:schemeClr val="dk1"/>
                </a:solidFill>
                <a:latin typeface="Calibri"/>
                <a:ea typeface="Calibri"/>
                <a:cs typeface="Calibri"/>
                <a:sym typeface="Calibri"/>
              </a:rPr>
              <a:t>Es necesario esta diapositiva? </a:t>
            </a:r>
          </a:p>
        </p:txBody>
      </p:sp>
      <p:sp>
        <p:nvSpPr>
          <p:cNvPr id="102" name="Shape 10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15" name="Shape 1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1" name="Shape 1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27" name="Shape 1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7" name="Shape 137"/>
        <p:cNvGrpSpPr/>
        <p:nvPr/>
      </p:nvGrpSpPr>
      <p:grpSpPr>
        <a:xfrm>
          <a:off x="0" y="0"/>
          <a:ext cx="0" cy="0"/>
          <a:chOff x="0" y="0"/>
          <a:chExt cx="0" cy="0"/>
        </a:xfrm>
      </p:grpSpPr>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
        <p:nvSpPr>
          <p:cNvPr id="139" name="Shape 13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8" name="Shape 1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53734"/>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s-E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ctrTitle"/>
          </p:nvPr>
        </p:nvSpPr>
        <p:spPr>
          <a:xfrm>
            <a:off x="914400" y="3124200"/>
            <a:ext cx="7772400" cy="1905001"/>
          </a:xfrm>
          <a:prstGeom prst="rect">
            <a:avLst/>
          </a:prstGeom>
          <a:no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sz="3600">
                <a:solidFill>
                  <a:schemeClr val="lt1"/>
                </a:solidFill>
              </a:rPr>
              <a:t>Program Evaluation</a:t>
            </a:r>
            <a:br>
              <a:rPr b="0" i="0" lang="es-ES" sz="3600" u="none" cap="none" strike="noStrike">
                <a:solidFill>
                  <a:schemeClr val="lt1"/>
                </a:solidFill>
                <a:latin typeface="Calibri"/>
                <a:ea typeface="Calibri"/>
                <a:cs typeface="Calibri"/>
                <a:sym typeface="Calibri"/>
              </a:rPr>
            </a:br>
            <a:r>
              <a:rPr b="0" i="0" lang="es-ES" sz="3600" u="none" cap="none" strike="noStrike">
                <a:solidFill>
                  <a:schemeClr val="lt1"/>
                </a:solidFill>
                <a:latin typeface="Calibri"/>
                <a:ea typeface="Calibri"/>
                <a:cs typeface="Calibri"/>
                <a:sym typeface="Calibri"/>
              </a:rPr>
              <a:t>“Safeguarding the Integrity of the 2015 Electoral Process” </a:t>
            </a:r>
            <a:r>
              <a:rPr lang="es-ES" sz="3600">
                <a:solidFill>
                  <a:schemeClr val="lt1"/>
                </a:solidFill>
              </a:rPr>
              <a:t>for the</a:t>
            </a:r>
            <a:r>
              <a:rPr b="0" i="0" lang="es-ES" sz="3600" u="none" cap="none" strike="noStrike">
                <a:solidFill>
                  <a:schemeClr val="lt1"/>
                </a:solidFill>
                <a:latin typeface="Calibri"/>
                <a:ea typeface="Calibri"/>
                <a:cs typeface="Calibri"/>
                <a:sym typeface="Calibri"/>
              </a:rPr>
              <a:t> </a:t>
            </a:r>
            <a:br>
              <a:rPr b="0" i="0" lang="es-ES" sz="3600" u="none" cap="none" strike="noStrike">
                <a:solidFill>
                  <a:schemeClr val="lt1"/>
                </a:solidFill>
                <a:latin typeface="Calibri"/>
                <a:ea typeface="Calibri"/>
                <a:cs typeface="Calibri"/>
                <a:sym typeface="Calibri"/>
              </a:rPr>
            </a:br>
            <a:r>
              <a:rPr b="0" i="0" lang="es-ES" sz="3600" u="none" cap="none" strike="noStrike">
                <a:solidFill>
                  <a:schemeClr val="lt1"/>
                </a:solidFill>
                <a:latin typeface="Calibri"/>
                <a:ea typeface="Calibri"/>
                <a:cs typeface="Calibri"/>
                <a:sym typeface="Calibri"/>
              </a:rPr>
              <a:t>National Democratic Institute.</a:t>
            </a:r>
            <a:br>
              <a:rPr b="0" i="0" lang="es-ES" sz="3600" u="none" cap="none" strike="noStrike">
                <a:solidFill>
                  <a:schemeClr val="lt1"/>
                </a:solidFill>
                <a:latin typeface="Calibri"/>
                <a:ea typeface="Calibri"/>
                <a:cs typeface="Calibri"/>
                <a:sym typeface="Calibri"/>
              </a:rPr>
            </a:br>
          </a:p>
        </p:txBody>
      </p:sp>
      <p:sp>
        <p:nvSpPr>
          <p:cNvPr id="90" name="Shape 90"/>
          <p:cNvSpPr txBox="1"/>
          <p:nvPr>
            <p:ph idx="1" type="subTitle"/>
          </p:nvPr>
        </p:nvSpPr>
        <p:spPr>
          <a:xfrm>
            <a:off x="1600200" y="5181600"/>
            <a:ext cx="6400799" cy="990599"/>
          </a:xfrm>
          <a:prstGeom prst="rect">
            <a:avLst/>
          </a:prstGeom>
          <a:noFill/>
          <a:ln>
            <a:noFill/>
          </a:ln>
        </p:spPr>
        <p:txBody>
          <a:bodyPr anchorCtr="0" anchor="t" bIns="45700" lIns="91425" rIns="91425" tIns="45700">
            <a:noAutofit/>
          </a:bodyPr>
          <a:lstStyle/>
          <a:p>
            <a:pPr indent="0" lvl="0" marL="0" marR="0" rtl="0" algn="ctr">
              <a:lnSpc>
                <a:spcPct val="80000"/>
              </a:lnSpc>
              <a:spcBef>
                <a:spcPts val="0"/>
              </a:spcBef>
              <a:spcAft>
                <a:spcPts val="0"/>
              </a:spcAft>
              <a:buClr>
                <a:srgbClr val="888888"/>
              </a:buClr>
              <a:buSzPct val="25000"/>
              <a:buFont typeface="Arial"/>
              <a:buNone/>
            </a:pPr>
            <a:r>
              <a:t/>
            </a:r>
            <a:endParaRPr b="0" i="0" sz="2960" u="none" cap="none" strike="noStrike">
              <a:solidFill>
                <a:srgbClr val="888888"/>
              </a:solidFill>
              <a:latin typeface="Calibri"/>
              <a:ea typeface="Calibri"/>
              <a:cs typeface="Calibri"/>
              <a:sym typeface="Calibri"/>
            </a:endParaRPr>
          </a:p>
          <a:p>
            <a:pPr indent="0" lvl="0" marL="0" marR="0" rtl="0" algn="ctr">
              <a:lnSpc>
                <a:spcPct val="80000"/>
              </a:lnSpc>
              <a:spcBef>
                <a:spcPts val="592"/>
              </a:spcBef>
              <a:buClr>
                <a:srgbClr val="888888"/>
              </a:buClr>
              <a:buSzPct val="25000"/>
              <a:buFont typeface="Arial"/>
              <a:buNone/>
            </a:pPr>
            <a:r>
              <a:rPr b="0" i="0" lang="es-ES" sz="2960" u="none" cap="none" strike="noStrike">
                <a:solidFill>
                  <a:srgbClr val="888888"/>
                </a:solidFill>
                <a:latin typeface="Calibri"/>
                <a:ea typeface="Calibri"/>
                <a:cs typeface="Calibri"/>
                <a:sym typeface="Calibri"/>
              </a:rPr>
              <a:t>Guatemala, </a:t>
            </a:r>
            <a:r>
              <a:rPr lang="es-ES" sz="2960"/>
              <a:t>August 24</a:t>
            </a:r>
            <a:r>
              <a:rPr lang="es-ES" sz="2960"/>
              <a:t>th</a:t>
            </a:r>
            <a:r>
              <a:rPr lang="es-ES" sz="2960"/>
              <a:t>,</a:t>
            </a:r>
            <a:r>
              <a:rPr b="0" i="0" lang="es-ES" sz="2960" u="none" cap="none" strike="noStrike">
                <a:solidFill>
                  <a:srgbClr val="888888"/>
                </a:solidFill>
                <a:latin typeface="Calibri"/>
                <a:ea typeface="Calibri"/>
                <a:cs typeface="Calibri"/>
                <a:sym typeface="Calibri"/>
              </a:rPr>
              <a:t> 2016</a:t>
            </a:r>
          </a:p>
        </p:txBody>
      </p:sp>
      <p:pic>
        <p:nvPicPr>
          <p:cNvPr id="91" name="Shape 91"/>
          <p:cNvPicPr preferRelativeResize="0"/>
          <p:nvPr/>
        </p:nvPicPr>
        <p:blipFill rotWithShape="1">
          <a:blip r:embed="rId3">
            <a:alphaModFix/>
          </a:blip>
          <a:srcRect b="0" l="0" r="0" t="0"/>
          <a:stretch/>
        </p:blipFill>
        <p:spPr>
          <a:xfrm>
            <a:off x="381000" y="304800"/>
            <a:ext cx="3590924" cy="16763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Effectiveness</a:t>
            </a:r>
          </a:p>
        </p:txBody>
      </p:sp>
      <p:sp>
        <p:nvSpPr>
          <p:cNvPr id="149" name="Shape 149"/>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lt1"/>
              </a:buClr>
              <a:buSzPct val="25000"/>
              <a:buFont typeface="Arial"/>
              <a:buNone/>
            </a:pPr>
            <a:r>
              <a:rPr lang="es-ES">
                <a:solidFill>
                  <a:schemeClr val="lt1"/>
                </a:solidFill>
              </a:rPr>
              <a:t>Two types of weaknesses</a:t>
            </a:r>
            <a:r>
              <a:rPr b="0" i="0" lang="es-ES" sz="3200" u="none" cap="none" strike="noStrike">
                <a:solidFill>
                  <a:schemeClr val="lt1"/>
                </a:solidFill>
                <a:latin typeface="Calibri"/>
                <a:ea typeface="Calibri"/>
                <a:cs typeface="Calibri"/>
                <a:sym typeface="Calibri"/>
              </a:rPr>
              <a:t>:</a:t>
            </a:r>
          </a:p>
          <a:p>
            <a:pPr indent="-342900" lvl="0" marL="342900" marR="0" rtl="0" algn="l">
              <a:spcBef>
                <a:spcPts val="640"/>
              </a:spcBef>
              <a:spcAft>
                <a:spcPts val="0"/>
              </a:spcAft>
              <a:buClr>
                <a:schemeClr val="lt1"/>
              </a:buClr>
              <a:buSzPct val="100000"/>
              <a:buFont typeface="Arial"/>
              <a:buChar char="•"/>
            </a:pPr>
            <a:r>
              <a:rPr lang="es-ES">
                <a:solidFill>
                  <a:schemeClr val="lt1"/>
                </a:solidFill>
              </a:rPr>
              <a:t>Lack of common strategies for the observation and verification of information; and of one single national election observation plan.</a:t>
            </a:r>
          </a:p>
          <a:p>
            <a:pPr indent="-342900" lvl="0" marL="342900" marR="0" rtl="0" algn="l">
              <a:spcBef>
                <a:spcPts val="640"/>
              </a:spcBef>
              <a:buClr>
                <a:schemeClr val="lt1"/>
              </a:buClr>
              <a:buSzPct val="100000"/>
              <a:buFont typeface="Arial"/>
              <a:buChar char="•"/>
            </a:pPr>
            <a:r>
              <a:rPr lang="es-ES">
                <a:solidFill>
                  <a:schemeClr val="lt1"/>
                </a:solidFill>
              </a:rPr>
              <a:t>Mirador Electoral member organizations did not coordinate collective efforts to promote electoral reform. </a:t>
            </a:r>
          </a:p>
        </p:txBody>
      </p:sp>
      <p:sp>
        <p:nvSpPr>
          <p:cNvPr id="150" name="Shape 150"/>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Effectiveness</a:t>
            </a:r>
          </a:p>
        </p:txBody>
      </p:sp>
      <p:sp>
        <p:nvSpPr>
          <p:cNvPr id="156" name="Shape 156"/>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157" name="Shape 157"/>
          <p:cNvSpPr txBox="1"/>
          <p:nvPr>
            <p:ph idx="1" type="body"/>
          </p:nvPr>
        </p:nvSpPr>
        <p:spPr>
          <a:xfrm>
            <a:off x="457200" y="1600200"/>
            <a:ext cx="8229600" cy="48921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lt1"/>
              </a:buClr>
              <a:buSzPct val="25000"/>
              <a:buFont typeface="Arial"/>
              <a:buNone/>
            </a:pPr>
            <a:r>
              <a:rPr b="1" lang="es-ES" sz="2720">
                <a:solidFill>
                  <a:schemeClr val="lt1"/>
                </a:solidFill>
              </a:rPr>
              <a:t>Finding</a:t>
            </a:r>
            <a:r>
              <a:rPr b="0" i="0" lang="es-ES" sz="2720" u="none" cap="none" strike="noStrike">
                <a:solidFill>
                  <a:schemeClr val="lt1"/>
                </a:solidFill>
                <a:latin typeface="Calibri"/>
                <a:ea typeface="Calibri"/>
                <a:cs typeface="Calibri"/>
                <a:sym typeface="Calibri"/>
              </a:rPr>
              <a:t>: </a:t>
            </a:r>
            <a:r>
              <a:rPr lang="es-ES" sz="2720">
                <a:solidFill>
                  <a:schemeClr val="lt1"/>
                </a:solidFill>
              </a:rPr>
              <a:t>Appropriate decisions were taken to manage election observation activities in a climate of uncertainty that characterized the 2015 electoral process.</a:t>
            </a:r>
          </a:p>
          <a:p>
            <a:pPr indent="-342900" lvl="0" marL="342900" marR="0" rtl="0" algn="l">
              <a:lnSpc>
                <a:spcPct val="80000"/>
              </a:lnSpc>
              <a:spcBef>
                <a:spcPts val="544"/>
              </a:spcBef>
              <a:spcAft>
                <a:spcPts val="0"/>
              </a:spcAft>
              <a:buClr>
                <a:schemeClr val="lt1"/>
              </a:buClr>
              <a:buSzPct val="100740"/>
              <a:buFont typeface="Arial"/>
              <a:buChar char="•"/>
            </a:pPr>
            <a:r>
              <a:rPr lang="es-ES" sz="2720">
                <a:solidFill>
                  <a:schemeClr val="lt1"/>
                </a:solidFill>
              </a:rPr>
              <a:t>Communication during the whole observation process, especially at a technical level. At a political level,  communication was less frequent between directors of election observation organizations.</a:t>
            </a:r>
          </a:p>
          <a:p>
            <a:pPr indent="-342900" lvl="0" marL="342900" marR="0" rtl="0" algn="l">
              <a:lnSpc>
                <a:spcPct val="80000"/>
              </a:lnSpc>
              <a:spcBef>
                <a:spcPts val="544"/>
              </a:spcBef>
              <a:buClr>
                <a:schemeClr val="lt1"/>
              </a:buClr>
              <a:buSzPct val="100740"/>
              <a:buFont typeface="Arial"/>
              <a:buChar char="•"/>
            </a:pPr>
            <a:r>
              <a:rPr lang="es-ES" sz="2720">
                <a:solidFill>
                  <a:schemeClr val="lt1"/>
                </a:solidFill>
              </a:rPr>
              <a:t>In nine months, 86 meetings were held to discuss internal affairs between the consortium member organizations or to coordinate with external national or international actors.</a:t>
            </a:r>
            <a:r>
              <a:rPr b="0" i="0" lang="es-ES" sz="2720" u="none" cap="none" strike="noStrike">
                <a:solidFill>
                  <a:schemeClr val="lt1"/>
                </a:solidFill>
                <a:latin typeface="Calibri"/>
                <a:ea typeface="Calibri"/>
                <a:cs typeface="Calibri"/>
                <a:sym typeface="Calibri"/>
              </a:rPr>
              <a:t>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Effectiveness</a:t>
            </a:r>
          </a:p>
        </p:txBody>
      </p:sp>
      <p:sp>
        <p:nvSpPr>
          <p:cNvPr id="163" name="Shape 163"/>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164" name="Shape 164"/>
          <p:cNvSpPr txBox="1"/>
          <p:nvPr>
            <p:ph idx="1" type="body"/>
          </p:nvPr>
        </p:nvSpPr>
        <p:spPr>
          <a:xfrm>
            <a:off x="457200" y="1600200"/>
            <a:ext cx="8229600" cy="47499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98666"/>
              <a:buFont typeface="Arial"/>
              <a:buChar char="•"/>
            </a:pPr>
            <a:r>
              <a:rPr b="0" i="0" lang="es-ES" sz="2960" u="none" cap="none" strike="noStrike">
                <a:solidFill>
                  <a:schemeClr val="lt1"/>
                </a:solidFill>
                <a:latin typeface="Calibri"/>
                <a:ea typeface="Calibri"/>
                <a:cs typeface="Calibri"/>
                <a:sym typeface="Calibri"/>
              </a:rPr>
              <a:t>NDI facilitated and mediated discussions between organizations to </a:t>
            </a:r>
            <a:r>
              <a:rPr lang="es-ES" sz="2960">
                <a:solidFill>
                  <a:schemeClr val="lt1"/>
                </a:solidFill>
              </a:rPr>
              <a:t>help make</a:t>
            </a:r>
            <a:r>
              <a:rPr b="0" i="0" lang="es-ES" sz="2960" u="none" cap="none" strike="noStrike">
                <a:solidFill>
                  <a:schemeClr val="lt1"/>
                </a:solidFill>
                <a:latin typeface="Calibri"/>
                <a:ea typeface="Calibri"/>
                <a:cs typeface="Calibri"/>
                <a:sym typeface="Calibri"/>
              </a:rPr>
              <a:t> decisions </a:t>
            </a:r>
            <a:r>
              <a:rPr lang="es-ES" sz="2960">
                <a:solidFill>
                  <a:schemeClr val="lt1"/>
                </a:solidFill>
              </a:rPr>
              <a:t>on consortium</a:t>
            </a:r>
            <a:r>
              <a:rPr b="0" i="0" lang="es-ES" sz="2960" u="none" cap="none" strike="noStrike">
                <a:solidFill>
                  <a:schemeClr val="lt1"/>
                </a:solidFill>
                <a:latin typeface="Calibri"/>
                <a:ea typeface="Calibri"/>
                <a:cs typeface="Calibri"/>
                <a:sym typeface="Calibri"/>
              </a:rPr>
              <a:t> activities and public positions</a:t>
            </a:r>
            <a:r>
              <a:rPr lang="es-ES" sz="2960">
                <a:solidFill>
                  <a:schemeClr val="lt1"/>
                </a:solidFill>
              </a:rPr>
              <a:t>.</a:t>
            </a:r>
          </a:p>
          <a:p>
            <a:pPr indent="-342900" lvl="0" marL="342900" marR="0" rtl="0" algn="l">
              <a:lnSpc>
                <a:spcPct val="80000"/>
              </a:lnSpc>
              <a:spcBef>
                <a:spcPts val="592"/>
              </a:spcBef>
              <a:spcAft>
                <a:spcPts val="0"/>
              </a:spcAft>
              <a:buClr>
                <a:schemeClr val="lt1"/>
              </a:buClr>
              <a:buSzPct val="98666"/>
              <a:buFont typeface="Arial"/>
              <a:buChar char="•"/>
            </a:pPr>
            <a:r>
              <a:rPr lang="es-ES" sz="2960">
                <a:solidFill>
                  <a:schemeClr val="lt1"/>
                </a:solidFill>
              </a:rPr>
              <a:t>Coordination and communication with external actors, in particular with Supreme Electoral Tribunal and media, strengthened during the course of the electoral period. </a:t>
            </a:r>
          </a:p>
          <a:p>
            <a:pPr indent="-342900" lvl="0" marL="342900" marR="0" rtl="0" algn="l">
              <a:lnSpc>
                <a:spcPct val="80000"/>
              </a:lnSpc>
              <a:spcBef>
                <a:spcPts val="592"/>
              </a:spcBef>
              <a:buClr>
                <a:schemeClr val="lt1"/>
              </a:buClr>
              <a:buSzPct val="98666"/>
              <a:buFont typeface="Arial"/>
              <a:buChar char="•"/>
            </a:pPr>
            <a:r>
              <a:rPr lang="es-ES" sz="2960">
                <a:solidFill>
                  <a:schemeClr val="lt1"/>
                </a:solidFill>
              </a:rPr>
              <a:t>Mirador Electoral held effective meetings with observation missions from the Organization of American States and the European Union.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457200" y="304800"/>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Effectiveness</a:t>
            </a:r>
          </a:p>
        </p:txBody>
      </p:sp>
      <p:sp>
        <p:nvSpPr>
          <p:cNvPr id="170" name="Shape 170"/>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171" name="Shape 17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lt1"/>
              </a:buClr>
              <a:buSzPct val="25000"/>
              <a:buFont typeface="Arial"/>
              <a:buNone/>
            </a:pPr>
            <a:r>
              <a:rPr lang="es-ES">
                <a:solidFill>
                  <a:schemeClr val="lt1"/>
                </a:solidFill>
              </a:rPr>
              <a:t>Weaknesses</a:t>
            </a:r>
          </a:p>
          <a:p>
            <a:pPr indent="-342900" lvl="0" marL="342900" marR="0" rtl="0" algn="l">
              <a:spcBef>
                <a:spcPts val="640"/>
              </a:spcBef>
              <a:spcAft>
                <a:spcPts val="0"/>
              </a:spcAft>
              <a:buClr>
                <a:schemeClr val="lt1"/>
              </a:buClr>
              <a:buSzPct val="100000"/>
              <a:buFont typeface="Arial"/>
              <a:buChar char="•"/>
            </a:pPr>
            <a:r>
              <a:rPr lang="es-ES">
                <a:solidFill>
                  <a:schemeClr val="lt1"/>
                </a:solidFill>
              </a:rPr>
              <a:t>The consortium did not establish a unified voice through a single spokesperson.</a:t>
            </a:r>
          </a:p>
          <a:p>
            <a:pPr indent="-342900" lvl="0" marL="342900" marR="0" rtl="0" algn="l">
              <a:spcBef>
                <a:spcPts val="640"/>
              </a:spcBef>
              <a:buClr>
                <a:schemeClr val="lt1"/>
              </a:buClr>
              <a:buSzPct val="100000"/>
              <a:buFont typeface="Arial"/>
              <a:buChar char="•"/>
            </a:pPr>
            <a:r>
              <a:rPr lang="es-ES">
                <a:solidFill>
                  <a:schemeClr val="lt1"/>
                </a:solidFill>
              </a:rPr>
              <a:t>Even though coordination with other national electoral observation initiatives was planned, this did not happen. </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Impact</a:t>
            </a:r>
          </a:p>
        </p:txBody>
      </p:sp>
      <p:sp>
        <p:nvSpPr>
          <p:cNvPr id="177" name="Shape 177"/>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178" name="Shape 178"/>
          <p:cNvSpPr txBox="1"/>
          <p:nvPr>
            <p:ph idx="1" type="body"/>
          </p:nvPr>
        </p:nvSpPr>
        <p:spPr>
          <a:xfrm>
            <a:off x="457200" y="1629725"/>
            <a:ext cx="8229600" cy="47244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lt1"/>
              </a:buClr>
              <a:buSzPct val="25000"/>
              <a:buFont typeface="Arial"/>
              <a:buNone/>
            </a:pPr>
            <a:r>
              <a:rPr b="1" lang="es-ES" sz="2800">
                <a:solidFill>
                  <a:schemeClr val="lt1"/>
                </a:solidFill>
              </a:rPr>
              <a:t>Finding</a:t>
            </a:r>
            <a:r>
              <a:rPr b="0" i="0" lang="es-ES" sz="2800" u="none" cap="none" strike="noStrike">
                <a:solidFill>
                  <a:schemeClr val="lt1"/>
                </a:solidFill>
                <a:latin typeface="Calibri"/>
                <a:ea typeface="Calibri"/>
                <a:cs typeface="Calibri"/>
                <a:sym typeface="Calibri"/>
              </a:rPr>
              <a:t>: </a:t>
            </a:r>
            <a:r>
              <a:rPr lang="es-ES" sz="2800">
                <a:solidFill>
                  <a:schemeClr val="lt1"/>
                </a:solidFill>
              </a:rPr>
              <a:t>T</a:t>
            </a:r>
            <a:r>
              <a:rPr b="0" i="0" lang="es-ES" sz="2800" u="none" cap="none" strike="noStrike">
                <a:solidFill>
                  <a:schemeClr val="lt1"/>
                </a:solidFill>
                <a:latin typeface="Calibri"/>
                <a:ea typeface="Calibri"/>
                <a:cs typeface="Calibri"/>
                <a:sym typeface="Calibri"/>
              </a:rPr>
              <a:t>he </a:t>
            </a:r>
            <a:r>
              <a:rPr lang="es-ES" sz="2800">
                <a:solidFill>
                  <a:schemeClr val="lt1"/>
                </a:solidFill>
              </a:rPr>
              <a:t>program contributed to making the electoral process more transparent and conducted coherent activities to increase the participation of youth, women and indigenous people elections for national and municipal authorities.</a:t>
            </a:r>
          </a:p>
          <a:p>
            <a:pPr indent="-342900" lvl="0" marL="342900" marR="0" rtl="0" algn="l">
              <a:spcBef>
                <a:spcPts val="480"/>
              </a:spcBef>
              <a:spcAft>
                <a:spcPts val="0"/>
              </a:spcAft>
              <a:buClr>
                <a:schemeClr val="lt1"/>
              </a:buClr>
              <a:buSzPct val="100000"/>
              <a:buFont typeface="Arial"/>
              <a:buChar char="•"/>
            </a:pPr>
            <a:r>
              <a:rPr lang="es-ES" sz="2400">
                <a:solidFill>
                  <a:schemeClr val="lt1"/>
                </a:solidFill>
              </a:rPr>
              <a:t>The media cited Mirador Electoral 93 times in a period of 11 months. Campaign finance and political party monitoring were the two main types of references.</a:t>
            </a:r>
          </a:p>
          <a:p>
            <a:pPr indent="-342900" lvl="0" marL="342900" marR="0" rtl="0" algn="l">
              <a:spcBef>
                <a:spcPts val="480"/>
              </a:spcBef>
              <a:buClr>
                <a:schemeClr val="lt1"/>
              </a:buClr>
              <a:buSzPct val="100000"/>
              <a:buFont typeface="Arial"/>
              <a:buChar char="•"/>
            </a:pPr>
            <a:r>
              <a:rPr lang="es-ES" sz="2400">
                <a:solidFill>
                  <a:schemeClr val="lt1"/>
                </a:solidFill>
              </a:rPr>
              <a:t>Information was provided to the Supreme Electoral Tribunal and the Public Prosecutor’s Office to help them make evidence-based decisions regarding violations of electoral law.</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2" name="Shape 182"/>
        <p:cNvGrpSpPr/>
        <p:nvPr/>
      </p:nvGrpSpPr>
      <p:grpSpPr>
        <a:xfrm>
          <a:off x="0" y="0"/>
          <a:ext cx="0" cy="0"/>
          <a:chOff x="0" y="0"/>
          <a:chExt cx="0" cy="0"/>
        </a:xfrm>
      </p:grpSpPr>
      <p:sp>
        <p:nvSpPr>
          <p:cNvPr id="183" name="Shape 183"/>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b="0" i="0" lang="es-ES" sz="4400" u="none" cap="none" strike="noStrike">
                <a:solidFill>
                  <a:schemeClr val="lt1"/>
                </a:solidFill>
                <a:latin typeface="Calibri"/>
                <a:ea typeface="Calibri"/>
                <a:cs typeface="Calibri"/>
                <a:sym typeface="Calibri"/>
              </a:rPr>
              <a:t>Impact</a:t>
            </a:r>
          </a:p>
        </p:txBody>
      </p:sp>
      <p:sp>
        <p:nvSpPr>
          <p:cNvPr id="184" name="Shape 184"/>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185" name="Shape 18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0000"/>
              <a:buFont typeface="Arial"/>
              <a:buChar char="•"/>
            </a:pPr>
            <a:r>
              <a:rPr lang="es-ES">
                <a:solidFill>
                  <a:schemeClr val="lt1"/>
                </a:solidFill>
              </a:rPr>
              <a:t>Replicating trainings and other program activities in Mayan languages encouraged women and youth to participate in the electoral process (notably, many of whom voted for the first time).</a:t>
            </a:r>
          </a:p>
          <a:p>
            <a:pPr indent="-342900" lvl="0" marL="342900" marR="0" rtl="0" algn="l">
              <a:lnSpc>
                <a:spcPct val="90000"/>
              </a:lnSpc>
              <a:spcBef>
                <a:spcPts val="640"/>
              </a:spcBef>
              <a:buClr>
                <a:schemeClr val="lt1"/>
              </a:buClr>
              <a:buSzPct val="100000"/>
              <a:buFont typeface="Arial"/>
              <a:buChar char="•"/>
            </a:pPr>
            <a:r>
              <a:rPr lang="es-ES">
                <a:solidFill>
                  <a:schemeClr val="lt1"/>
                </a:solidFill>
              </a:rPr>
              <a:t>Observers in municipalities valued their experience participating in Mirador Electoral activities and expressed interest in continuing to participate in civic activities.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Sustainability</a:t>
            </a:r>
          </a:p>
        </p:txBody>
      </p:sp>
      <p:sp>
        <p:nvSpPr>
          <p:cNvPr id="191" name="Shape 191"/>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192" name="Shape 192"/>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lt1"/>
              </a:buClr>
              <a:buSzPct val="25000"/>
              <a:buFont typeface="Arial"/>
              <a:buNone/>
            </a:pPr>
            <a:r>
              <a:rPr b="1" lang="es-ES" sz="2800">
                <a:solidFill>
                  <a:schemeClr val="lt1"/>
                </a:solidFill>
              </a:rPr>
              <a:t>Result</a:t>
            </a:r>
            <a:r>
              <a:rPr b="0" i="0" lang="es-ES" sz="2800" u="none" cap="none" strike="noStrike">
                <a:solidFill>
                  <a:schemeClr val="lt1"/>
                </a:solidFill>
                <a:latin typeface="Calibri"/>
                <a:ea typeface="Calibri"/>
                <a:cs typeface="Calibri"/>
                <a:sym typeface="Calibri"/>
              </a:rPr>
              <a:t>: The national observation was recognized as a funda</a:t>
            </a:r>
            <a:r>
              <a:rPr lang="es-ES" sz="2800">
                <a:solidFill>
                  <a:schemeClr val="lt1"/>
                </a:solidFill>
              </a:rPr>
              <a:t>mental element of the electoral process.</a:t>
            </a:r>
          </a:p>
          <a:p>
            <a:pPr indent="-342900" lvl="0" marL="342900" marR="0" rtl="0" algn="l">
              <a:spcBef>
                <a:spcPts val="480"/>
              </a:spcBef>
              <a:buClr>
                <a:schemeClr val="lt1"/>
              </a:buClr>
              <a:buSzPct val="100000"/>
              <a:buFont typeface="Arial"/>
              <a:buChar char="•"/>
            </a:pPr>
            <a:r>
              <a:rPr lang="es-ES" sz="2400">
                <a:solidFill>
                  <a:schemeClr val="lt1"/>
                </a:solidFill>
              </a:rPr>
              <a:t>Contribution to a culture of election observation at the municipal level: relatives and friends of observers involved in the observation. The observers were perceived as trustworthy and admirable.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Sustainability</a:t>
            </a:r>
          </a:p>
        </p:txBody>
      </p:sp>
      <p:sp>
        <p:nvSpPr>
          <p:cNvPr id="198" name="Shape 198"/>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98666"/>
              <a:buFont typeface="Arial"/>
              <a:buChar char="•"/>
            </a:pPr>
            <a:r>
              <a:rPr lang="es-ES" sz="2960">
                <a:solidFill>
                  <a:schemeClr val="lt1"/>
                </a:solidFill>
              </a:rPr>
              <a:t>Mirador Electoral organizations proposed a permanent elect</a:t>
            </a:r>
            <a:r>
              <a:rPr lang="es-ES" sz="2960">
                <a:solidFill>
                  <a:schemeClr val="lt1"/>
                </a:solidFill>
              </a:rPr>
              <a:t>oral</a:t>
            </a:r>
            <a:r>
              <a:rPr lang="es-ES" sz="2960">
                <a:solidFill>
                  <a:schemeClr val="lt1"/>
                </a:solidFill>
              </a:rPr>
              <a:t> observatory to maintain and institutionalize the election observation initiatives, none proposed revising the organizational model.</a:t>
            </a:r>
          </a:p>
          <a:p>
            <a:pPr indent="-342900" lvl="0" marL="342900" marR="0" rtl="0" algn="l">
              <a:lnSpc>
                <a:spcPct val="90000"/>
              </a:lnSpc>
              <a:spcBef>
                <a:spcPts val="592"/>
              </a:spcBef>
              <a:buClr>
                <a:schemeClr val="lt1"/>
              </a:buClr>
              <a:buSzPct val="98666"/>
              <a:buFont typeface="Arial"/>
              <a:buChar char="•"/>
            </a:pPr>
            <a:r>
              <a:rPr lang="es-ES" sz="2960">
                <a:solidFill>
                  <a:schemeClr val="lt1"/>
                </a:solidFill>
              </a:rPr>
              <a:t>External actors recommended training activities between elections and active political participation of women, youth, and LGBTI communities, sectors which have been marginalized.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2" name="Shape 202"/>
        <p:cNvGrpSpPr/>
        <p:nvPr/>
      </p:nvGrpSpPr>
      <p:grpSpPr>
        <a:xfrm>
          <a:off x="0" y="0"/>
          <a:ext cx="0" cy="0"/>
          <a:chOff x="0" y="0"/>
          <a:chExt cx="0" cy="0"/>
        </a:xfrm>
      </p:grpSpPr>
      <p:sp>
        <p:nvSpPr>
          <p:cNvPr id="203" name="Shape 203"/>
          <p:cNvSpPr txBox="1"/>
          <p:nvPr>
            <p:ph type="ctrTitle"/>
          </p:nvPr>
        </p:nvSpPr>
        <p:spPr>
          <a:xfrm>
            <a:off x="685800" y="2130425"/>
            <a:ext cx="7772400" cy="1470024"/>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Conclusions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Relevance</a:t>
            </a:r>
          </a:p>
        </p:txBody>
      </p:sp>
      <p:sp>
        <p:nvSpPr>
          <p:cNvPr id="210" name="Shape 210"/>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211" name="Shape 21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28930" lvl="0" marL="342900" marR="0" rtl="0" algn="l">
              <a:lnSpc>
                <a:spcPct val="80000"/>
              </a:lnSpc>
              <a:spcBef>
                <a:spcPts val="0"/>
              </a:spcBef>
              <a:spcAft>
                <a:spcPts val="0"/>
              </a:spcAft>
              <a:buClr>
                <a:schemeClr val="lt1"/>
              </a:buClr>
              <a:buSzPct val="100000"/>
              <a:buFont typeface="Arial"/>
              <a:buChar char="•"/>
            </a:pPr>
            <a:r>
              <a:rPr lang="es-ES" sz="2500">
                <a:solidFill>
                  <a:schemeClr val="lt1"/>
                </a:solidFill>
              </a:rPr>
              <a:t>Priority issues (the integrity of the process, the observation of the rights of indigenous communities, women and youth to participate and elect officials) were reflected in Mirador Electoral members’ projects. However, the activities corresponded more to a tactical effort carried out throughout the observation period than to any integrated strategy or program given the time available. </a:t>
            </a:r>
          </a:p>
          <a:p>
            <a:pPr indent="-309880" lvl="0" marL="342900" marR="0" rtl="0" algn="l">
              <a:lnSpc>
                <a:spcPct val="80000"/>
              </a:lnSpc>
              <a:spcBef>
                <a:spcPts val="544"/>
              </a:spcBef>
              <a:buClr>
                <a:schemeClr val="lt1"/>
              </a:buClr>
              <a:buSzPct val="88000"/>
              <a:buFont typeface="Arial"/>
              <a:buChar char="•"/>
            </a:pPr>
            <a:r>
              <a:rPr lang="es-ES" sz="2500">
                <a:solidFill>
                  <a:schemeClr val="lt1"/>
                </a:solidFill>
              </a:rPr>
              <a:t>NDI and Mirador Electoral implemented new projects that responded to electoral observation demands at the national and municipal level in a context that will likely not be repeated.</a:t>
            </a:r>
            <a:r>
              <a:rPr lang="es-ES" sz="2200">
                <a:solidFill>
                  <a:schemeClr val="lt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Contents</a:t>
            </a:r>
          </a:p>
        </p:txBody>
      </p:sp>
      <p:sp>
        <p:nvSpPr>
          <p:cNvPr id="97" name="Shape 97"/>
          <p:cNvSpPr txBox="1"/>
          <p:nvPr>
            <p:ph idx="1" type="body"/>
          </p:nvPr>
        </p:nvSpPr>
        <p:spPr>
          <a:xfrm>
            <a:off x="457200" y="1752600"/>
            <a:ext cx="8229600" cy="43735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0909"/>
              <a:buFont typeface="Arial"/>
              <a:buChar char="•"/>
            </a:pPr>
            <a:r>
              <a:rPr lang="es-ES" sz="3330">
                <a:solidFill>
                  <a:schemeClr val="lt1"/>
                </a:solidFill>
              </a:rPr>
              <a:t>General Information</a:t>
            </a:r>
          </a:p>
          <a:p>
            <a:pPr indent="-342900" lvl="0" marL="342900" marR="0" rtl="0" algn="l">
              <a:lnSpc>
                <a:spcPct val="90000"/>
              </a:lnSpc>
              <a:spcBef>
                <a:spcPts val="666"/>
              </a:spcBef>
              <a:spcAft>
                <a:spcPts val="0"/>
              </a:spcAft>
              <a:buClr>
                <a:schemeClr val="lt1"/>
              </a:buClr>
              <a:buSzPct val="100909"/>
              <a:buFont typeface="Arial"/>
              <a:buChar char="•"/>
            </a:pPr>
            <a:r>
              <a:rPr lang="es-ES" sz="3330">
                <a:solidFill>
                  <a:schemeClr val="lt1"/>
                </a:solidFill>
              </a:rPr>
              <a:t>Evaluation Design</a:t>
            </a:r>
          </a:p>
          <a:p>
            <a:pPr indent="-342900" lvl="0" marL="342900" marR="0" rtl="0" algn="l">
              <a:lnSpc>
                <a:spcPct val="90000"/>
              </a:lnSpc>
              <a:spcBef>
                <a:spcPts val="666"/>
              </a:spcBef>
              <a:spcAft>
                <a:spcPts val="0"/>
              </a:spcAft>
              <a:buClr>
                <a:schemeClr val="lt1"/>
              </a:buClr>
              <a:buSzPct val="100909"/>
              <a:buFont typeface="Arial"/>
              <a:buChar char="•"/>
            </a:pPr>
            <a:r>
              <a:rPr lang="es-ES" sz="3330">
                <a:solidFill>
                  <a:schemeClr val="lt1"/>
                </a:solidFill>
              </a:rPr>
              <a:t>Evaluation </a:t>
            </a:r>
            <a:r>
              <a:rPr b="0" i="0" lang="es-ES" sz="3330" u="none" cap="none" strike="noStrike">
                <a:solidFill>
                  <a:schemeClr val="lt1"/>
                </a:solidFill>
                <a:latin typeface="Calibri"/>
                <a:ea typeface="Calibri"/>
                <a:cs typeface="Calibri"/>
                <a:sym typeface="Calibri"/>
              </a:rPr>
              <a:t>Obje</a:t>
            </a:r>
            <a:r>
              <a:rPr lang="es-ES" sz="3330">
                <a:solidFill>
                  <a:schemeClr val="lt1"/>
                </a:solidFill>
              </a:rPr>
              <a:t>ctives and Results</a:t>
            </a:r>
          </a:p>
          <a:p>
            <a:pPr indent="-342900" lvl="0" marL="342900" marR="0" rtl="0" algn="l">
              <a:lnSpc>
                <a:spcPct val="90000"/>
              </a:lnSpc>
              <a:spcBef>
                <a:spcPts val="666"/>
              </a:spcBef>
              <a:spcAft>
                <a:spcPts val="0"/>
              </a:spcAft>
              <a:buClr>
                <a:schemeClr val="lt1"/>
              </a:buClr>
              <a:buSzPct val="100909"/>
              <a:buFont typeface="Arial"/>
              <a:buChar char="•"/>
            </a:pPr>
            <a:r>
              <a:rPr lang="es-ES" sz="3330">
                <a:solidFill>
                  <a:schemeClr val="lt1"/>
                </a:solidFill>
              </a:rPr>
              <a:t>Electoral Context</a:t>
            </a:r>
          </a:p>
          <a:p>
            <a:pPr indent="-342900" lvl="0" marL="342900" marR="0" rtl="0" algn="l">
              <a:lnSpc>
                <a:spcPct val="90000"/>
              </a:lnSpc>
              <a:spcBef>
                <a:spcPts val="666"/>
              </a:spcBef>
              <a:spcAft>
                <a:spcPts val="0"/>
              </a:spcAft>
              <a:buClr>
                <a:schemeClr val="lt1"/>
              </a:buClr>
              <a:buSzPct val="100909"/>
              <a:buFont typeface="Arial"/>
              <a:buChar char="•"/>
            </a:pPr>
            <a:r>
              <a:rPr lang="es-ES" sz="3330">
                <a:solidFill>
                  <a:schemeClr val="lt1"/>
                </a:solidFill>
              </a:rPr>
              <a:t>Findings</a:t>
            </a:r>
          </a:p>
          <a:p>
            <a:pPr indent="-342900" lvl="0" marL="342900" marR="0" rtl="0" algn="l">
              <a:lnSpc>
                <a:spcPct val="90000"/>
              </a:lnSpc>
              <a:spcBef>
                <a:spcPts val="666"/>
              </a:spcBef>
              <a:spcAft>
                <a:spcPts val="0"/>
              </a:spcAft>
              <a:buClr>
                <a:schemeClr val="lt1"/>
              </a:buClr>
              <a:buSzPct val="100909"/>
              <a:buFont typeface="Arial"/>
              <a:buChar char="•"/>
            </a:pPr>
            <a:r>
              <a:rPr b="0" i="0" lang="es-ES" sz="3330" u="none" cap="none" strike="noStrike">
                <a:solidFill>
                  <a:schemeClr val="lt1"/>
                </a:solidFill>
                <a:latin typeface="Calibri"/>
                <a:ea typeface="Calibri"/>
                <a:cs typeface="Calibri"/>
                <a:sym typeface="Calibri"/>
              </a:rPr>
              <a:t>Conclusio</a:t>
            </a:r>
            <a:r>
              <a:rPr lang="es-ES" sz="3330">
                <a:solidFill>
                  <a:schemeClr val="lt1"/>
                </a:solidFill>
              </a:rPr>
              <a:t>ns</a:t>
            </a:r>
          </a:p>
          <a:p>
            <a:pPr indent="-342900" lvl="0" marL="342900" marR="0" rtl="0" algn="l">
              <a:lnSpc>
                <a:spcPct val="90000"/>
              </a:lnSpc>
              <a:spcBef>
                <a:spcPts val="666"/>
              </a:spcBef>
              <a:buClr>
                <a:schemeClr val="lt1"/>
              </a:buClr>
              <a:buSzPct val="100909"/>
              <a:buFont typeface="Arial"/>
              <a:buChar char="•"/>
            </a:pPr>
            <a:r>
              <a:rPr lang="es-ES" sz="3330">
                <a:solidFill>
                  <a:schemeClr val="lt1"/>
                </a:solidFill>
              </a:rPr>
              <a:t>Recommendations</a:t>
            </a:r>
          </a:p>
        </p:txBody>
      </p:sp>
      <p:sp>
        <p:nvSpPr>
          <p:cNvPr id="98" name="Shape 98"/>
          <p:cNvSpPr txBox="1"/>
          <p:nvPr/>
        </p:nvSpPr>
        <p:spPr>
          <a:xfrm>
            <a:off x="5105400" y="1753736"/>
            <a:ext cx="3581399" cy="4373563"/>
          </a:xfrm>
          <a:prstGeom prst="rect">
            <a:avLst/>
          </a:prstGeom>
          <a:noFill/>
          <a:ln>
            <a:noFill/>
          </a:ln>
        </p:spPr>
        <p:txBody>
          <a:bodyPr anchorCtr="0" anchor="t" bIns="45700" lIns="91425" rIns="91425" tIns="45700">
            <a:noAutofit/>
          </a:bodyPr>
          <a:lstStyle/>
          <a:p>
            <a:pPr indent="-342900" lvl="0" marL="342900" marR="0" rtl="0" algn="l">
              <a:spcBef>
                <a:spcPts val="0"/>
              </a:spcBef>
              <a:buClr>
                <a:schemeClr val="dk1"/>
              </a:buClr>
              <a:buFont typeface="Arial"/>
              <a:buNone/>
            </a:pPr>
            <a:r>
              <a:t/>
            </a:r>
            <a:endParaRPr b="0" i="0" sz="3600" u="none" cap="none" strike="noStrike">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x="0" y="0"/>
          <a:ext cx="0" cy="0"/>
          <a:chOff x="0" y="0"/>
          <a:chExt cx="0" cy="0"/>
        </a:xfrm>
      </p:grpSpPr>
      <p:sp>
        <p:nvSpPr>
          <p:cNvPr id="216" name="Shape 216"/>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Effectiveness</a:t>
            </a:r>
          </a:p>
        </p:txBody>
      </p:sp>
      <p:sp>
        <p:nvSpPr>
          <p:cNvPr id="217" name="Shape 21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98666"/>
              <a:buFont typeface="Arial"/>
              <a:buChar char="•"/>
            </a:pPr>
            <a:r>
              <a:rPr lang="es-ES" sz="2960">
                <a:solidFill>
                  <a:schemeClr val="lt1"/>
                </a:solidFill>
              </a:rPr>
              <a:t>More ambitious than realistic program with respect to what could be accomplished in a 17-month time frame and a 12-month implementation phase. Inter-institutional approaches were not able to be adopted during the observation process.</a:t>
            </a:r>
          </a:p>
          <a:p>
            <a:pPr indent="-342900" lvl="0" marL="342900" marR="0" rtl="0" algn="l">
              <a:lnSpc>
                <a:spcPct val="90000"/>
              </a:lnSpc>
              <a:spcBef>
                <a:spcPts val="592"/>
              </a:spcBef>
              <a:buClr>
                <a:schemeClr val="lt1"/>
              </a:buClr>
              <a:buSzPct val="98666"/>
              <a:buFont typeface="Arial"/>
              <a:buChar char="•"/>
            </a:pPr>
            <a:r>
              <a:rPr lang="es-ES" sz="2960">
                <a:solidFill>
                  <a:schemeClr val="lt1"/>
                </a:solidFill>
              </a:rPr>
              <a:t>Observation was limited by organizations’ territorial scope, except for the quick count that used a random sample with national coverage.</a:t>
            </a:r>
          </a:p>
        </p:txBody>
      </p:sp>
      <p:sp>
        <p:nvSpPr>
          <p:cNvPr id="218" name="Shape 218"/>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Efficiency</a:t>
            </a:r>
          </a:p>
        </p:txBody>
      </p:sp>
      <p:sp>
        <p:nvSpPr>
          <p:cNvPr id="224" name="Shape 224"/>
          <p:cNvSpPr txBox="1"/>
          <p:nvPr>
            <p:ph idx="1" type="body"/>
          </p:nvPr>
        </p:nvSpPr>
        <p:spPr>
          <a:xfrm>
            <a:off x="457200" y="1600200"/>
            <a:ext cx="8229600" cy="48767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0740"/>
              <a:buFont typeface="Arial"/>
              <a:buChar char="•"/>
            </a:pPr>
            <a:r>
              <a:rPr lang="es-ES" sz="2720">
                <a:solidFill>
                  <a:schemeClr val="lt1"/>
                </a:solidFill>
              </a:rPr>
              <a:t>Sufficient coordination to maintain a shared overall </a:t>
            </a:r>
            <a:r>
              <a:rPr lang="es-ES" sz="2720">
                <a:solidFill>
                  <a:schemeClr val="lt1"/>
                </a:solidFill>
              </a:rPr>
              <a:t>vision on</a:t>
            </a:r>
            <a:r>
              <a:rPr lang="es-ES" sz="2720">
                <a:solidFill>
                  <a:schemeClr val="lt1"/>
                </a:solidFill>
              </a:rPr>
              <a:t> observation and autonomy for each individual project.</a:t>
            </a:r>
          </a:p>
          <a:p>
            <a:pPr indent="-342900" lvl="0" marL="342900" marR="0" rtl="0" algn="l">
              <a:lnSpc>
                <a:spcPct val="90000"/>
              </a:lnSpc>
              <a:spcBef>
                <a:spcPts val="544"/>
              </a:spcBef>
              <a:spcAft>
                <a:spcPts val="0"/>
              </a:spcAft>
              <a:buClr>
                <a:schemeClr val="lt1"/>
              </a:buClr>
              <a:buSzPct val="100740"/>
              <a:buFont typeface="Arial"/>
              <a:buChar char="•"/>
            </a:pPr>
            <a:r>
              <a:rPr lang="es-ES" sz="2720">
                <a:solidFill>
                  <a:schemeClr val="lt1"/>
                </a:solidFill>
              </a:rPr>
              <a:t>Insufficient coordination for the efficient transfer of information between each organization and to publish the volume of information produced. </a:t>
            </a:r>
          </a:p>
          <a:p>
            <a:pPr indent="-342900" lvl="0" marL="342900" marR="0" rtl="0" algn="l">
              <a:lnSpc>
                <a:spcPct val="90000"/>
              </a:lnSpc>
              <a:spcBef>
                <a:spcPts val="544"/>
              </a:spcBef>
              <a:spcAft>
                <a:spcPts val="0"/>
              </a:spcAft>
              <a:buClr>
                <a:schemeClr val="lt1"/>
              </a:buClr>
              <a:buSzPct val="100740"/>
              <a:buFont typeface="Arial"/>
              <a:buChar char="•"/>
            </a:pPr>
            <a:r>
              <a:rPr lang="es-ES" sz="2720">
                <a:solidFill>
                  <a:schemeClr val="lt1"/>
                </a:solidFill>
              </a:rPr>
              <a:t>The coordination strategy for organizations’ directors was the least efficient and could explain difficulties related to the identity of the consortium. Lack of a single spokesperson and the predominance of organizational identity over that of Mirador Electoral.</a:t>
            </a:r>
          </a:p>
        </p:txBody>
      </p:sp>
      <p:sp>
        <p:nvSpPr>
          <p:cNvPr id="225" name="Shape 225"/>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Impact</a:t>
            </a:r>
          </a:p>
        </p:txBody>
      </p:sp>
      <p:sp>
        <p:nvSpPr>
          <p:cNvPr id="232" name="Shape 232"/>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233" name="Shape 23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98666"/>
              <a:buFont typeface="Arial"/>
              <a:buChar char="•"/>
            </a:pPr>
            <a:r>
              <a:rPr lang="es-ES" sz="2960">
                <a:solidFill>
                  <a:schemeClr val="lt1"/>
                </a:solidFill>
              </a:rPr>
              <a:t>Contribution to public participation and transparency in the 2015 electoral process. Useful information for different civil society and government actors.</a:t>
            </a:r>
            <a:r>
              <a:rPr b="0" i="0" lang="es-ES" sz="2960" u="none" cap="none" strike="noStrike">
                <a:solidFill>
                  <a:schemeClr val="lt1"/>
                </a:solidFill>
                <a:latin typeface="Calibri"/>
                <a:ea typeface="Calibri"/>
                <a:cs typeface="Calibri"/>
                <a:sym typeface="Calibri"/>
              </a:rPr>
              <a:t> </a:t>
            </a:r>
          </a:p>
          <a:p>
            <a:pPr indent="-342900" lvl="0" marL="342900" marR="0" rtl="0" algn="l">
              <a:lnSpc>
                <a:spcPct val="90000"/>
              </a:lnSpc>
              <a:spcBef>
                <a:spcPts val="592"/>
              </a:spcBef>
              <a:spcAft>
                <a:spcPts val="0"/>
              </a:spcAft>
              <a:buClr>
                <a:schemeClr val="lt1"/>
              </a:buClr>
              <a:buSzPct val="98666"/>
              <a:buFont typeface="Arial"/>
              <a:buChar char="•"/>
            </a:pPr>
            <a:r>
              <a:rPr lang="es-ES" sz="2960">
                <a:solidFill>
                  <a:schemeClr val="lt1"/>
                </a:solidFill>
              </a:rPr>
              <a:t>Political crisis as a window of opportunity for the participation of youth, women, and indigenous communities in the electoral process at the municipal level. Contributed to a greater understanding of the meaning and importance of electoral participation.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7" name="Shape 237"/>
        <p:cNvGrpSpPr/>
        <p:nvPr/>
      </p:nvGrpSpPr>
      <p:grpSpPr>
        <a:xfrm>
          <a:off x="0" y="0"/>
          <a:ext cx="0" cy="0"/>
          <a:chOff x="0" y="0"/>
          <a:chExt cx="0" cy="0"/>
        </a:xfrm>
      </p:grpSpPr>
      <p:sp>
        <p:nvSpPr>
          <p:cNvPr id="238" name="Shape 238"/>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Sustainability</a:t>
            </a:r>
          </a:p>
        </p:txBody>
      </p:sp>
      <p:sp>
        <p:nvSpPr>
          <p:cNvPr id="239" name="Shape 239"/>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240" name="Shape 240"/>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00740"/>
              <a:buFont typeface="Arial"/>
              <a:buChar char="•"/>
            </a:pPr>
            <a:r>
              <a:rPr lang="es-ES" sz="2720">
                <a:solidFill>
                  <a:schemeClr val="lt1"/>
                </a:solidFill>
              </a:rPr>
              <a:t>Mirador Electoral has the technical capacity and credibility to continue observing electoral processes. </a:t>
            </a:r>
          </a:p>
          <a:p>
            <a:pPr indent="-342900" lvl="0" marL="342900" marR="0" rtl="0" algn="l">
              <a:lnSpc>
                <a:spcPct val="80000"/>
              </a:lnSpc>
              <a:spcBef>
                <a:spcPts val="0"/>
              </a:spcBef>
              <a:spcAft>
                <a:spcPts val="0"/>
              </a:spcAft>
              <a:buClr>
                <a:schemeClr val="lt1"/>
              </a:buClr>
              <a:buSzPct val="100740"/>
              <a:buFont typeface="Arial"/>
              <a:buChar char="•"/>
            </a:pPr>
            <a:r>
              <a:rPr lang="es-ES" sz="2720">
                <a:solidFill>
                  <a:schemeClr val="lt1"/>
                </a:solidFill>
              </a:rPr>
              <a:t>Need a new agreement between the different organizations with a new structure (platform for organizations instead of short-term alliance) </a:t>
            </a:r>
          </a:p>
          <a:p>
            <a:pPr indent="-342900" lvl="0" marL="342900" marR="0" rtl="0" algn="l">
              <a:lnSpc>
                <a:spcPct val="80000"/>
              </a:lnSpc>
              <a:spcBef>
                <a:spcPts val="544"/>
              </a:spcBef>
              <a:spcAft>
                <a:spcPts val="0"/>
              </a:spcAft>
              <a:buClr>
                <a:schemeClr val="lt1"/>
              </a:buClr>
              <a:buSzPct val="100740"/>
              <a:buFont typeface="Arial"/>
              <a:buChar char="•"/>
            </a:pPr>
            <a:r>
              <a:rPr lang="es-ES" sz="2720">
                <a:solidFill>
                  <a:schemeClr val="lt1"/>
                </a:solidFill>
              </a:rPr>
              <a:t>Maintaining a permanent election observation initiative requires technical capacity to produce reports.</a:t>
            </a:r>
          </a:p>
          <a:p>
            <a:pPr indent="-342900" lvl="0" marL="342900" marR="0" rtl="0" algn="l">
              <a:lnSpc>
                <a:spcPct val="80000"/>
              </a:lnSpc>
              <a:spcBef>
                <a:spcPts val="544"/>
              </a:spcBef>
              <a:spcAft>
                <a:spcPts val="0"/>
              </a:spcAft>
              <a:buClr>
                <a:schemeClr val="lt1"/>
              </a:buClr>
              <a:buSzPct val="100740"/>
              <a:buFont typeface="Arial"/>
              <a:buChar char="•"/>
            </a:pPr>
            <a:r>
              <a:rPr lang="es-ES" sz="2720">
                <a:solidFill>
                  <a:schemeClr val="lt1"/>
                </a:solidFill>
              </a:rPr>
              <a:t>Common, shared observation tools are important to a long-term partnership.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4" name="Shape 244"/>
        <p:cNvGrpSpPr/>
        <p:nvPr/>
      </p:nvGrpSpPr>
      <p:grpSpPr>
        <a:xfrm>
          <a:off x="0" y="0"/>
          <a:ext cx="0" cy="0"/>
          <a:chOff x="0" y="0"/>
          <a:chExt cx="0" cy="0"/>
        </a:xfrm>
      </p:grpSpPr>
      <p:sp>
        <p:nvSpPr>
          <p:cNvPr id="245" name="Shape 245"/>
          <p:cNvSpPr txBox="1"/>
          <p:nvPr>
            <p:ph type="ctrTitle"/>
          </p:nvPr>
        </p:nvSpPr>
        <p:spPr>
          <a:xfrm>
            <a:off x="685800" y="2130425"/>
            <a:ext cx="7772400" cy="1470024"/>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Recommendations</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0" name="Shape 250"/>
        <p:cNvGrpSpPr/>
        <p:nvPr/>
      </p:nvGrpSpPr>
      <p:grpSpPr>
        <a:xfrm>
          <a:off x="0" y="0"/>
          <a:ext cx="0" cy="0"/>
          <a:chOff x="0" y="0"/>
          <a:chExt cx="0" cy="0"/>
        </a:xfrm>
      </p:grpSpPr>
      <p:sp>
        <p:nvSpPr>
          <p:cNvPr id="251" name="Shape 251"/>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Recommendations</a:t>
            </a:r>
          </a:p>
        </p:txBody>
      </p:sp>
      <p:sp>
        <p:nvSpPr>
          <p:cNvPr id="252" name="Shape 252"/>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253" name="Shape 253"/>
          <p:cNvSpPr txBox="1"/>
          <p:nvPr>
            <p:ph idx="1" type="body"/>
          </p:nvPr>
        </p:nvSpPr>
        <p:spPr>
          <a:xfrm>
            <a:off x="457200" y="1600200"/>
            <a:ext cx="8229600" cy="4770000"/>
          </a:xfrm>
          <a:prstGeom prst="rect">
            <a:avLst/>
          </a:prstGeom>
          <a:noFill/>
          <a:ln>
            <a:noFill/>
          </a:ln>
        </p:spPr>
        <p:txBody>
          <a:bodyPr anchorCtr="0" anchor="t" bIns="45700" lIns="91425" rIns="91425" tIns="45700">
            <a:noAutofit/>
          </a:bodyPr>
          <a:lstStyle/>
          <a:p>
            <a:pPr indent="-571500" lvl="0" marL="571500" marR="0" rtl="0" algn="l">
              <a:lnSpc>
                <a:spcPct val="90000"/>
              </a:lnSpc>
              <a:spcBef>
                <a:spcPts val="0"/>
              </a:spcBef>
              <a:spcAft>
                <a:spcPts val="0"/>
              </a:spcAft>
              <a:buClr>
                <a:schemeClr val="lt1"/>
              </a:buClr>
              <a:buSzPct val="100740"/>
              <a:buFont typeface="Calibri"/>
              <a:buAutoNum type="romanLcPeriod"/>
            </a:pPr>
            <a:r>
              <a:rPr lang="es-ES" sz="2720">
                <a:solidFill>
                  <a:schemeClr val="lt1"/>
                </a:solidFill>
              </a:rPr>
              <a:t>Reconsider the organizational model for election observation: an organizational model superior in scope, complexity, and opportunity.</a:t>
            </a:r>
          </a:p>
          <a:p>
            <a:pPr indent="-571500" lvl="0" marL="571500" marR="0" rtl="0" algn="l">
              <a:lnSpc>
                <a:spcPct val="90000"/>
              </a:lnSpc>
              <a:spcBef>
                <a:spcPts val="544"/>
              </a:spcBef>
              <a:buClr>
                <a:schemeClr val="lt1"/>
              </a:buClr>
              <a:buSzPct val="100740"/>
              <a:buFont typeface="Calibri"/>
              <a:buAutoNum type="romanLcPeriod"/>
            </a:pPr>
            <a:r>
              <a:rPr lang="es-ES" sz="2720">
                <a:solidFill>
                  <a:schemeClr val="lt1"/>
                </a:solidFill>
              </a:rPr>
              <a:t>Explore the feasibility of organizing a permanent body: convenience of  organizing as a permanent electoral observatory </a:t>
            </a:r>
            <a:r>
              <a:rPr b="0" i="0" lang="es-ES" sz="2720" u="none" cap="none" strike="noStrike">
                <a:solidFill>
                  <a:schemeClr val="lt1"/>
                </a:solidFill>
                <a:latin typeface="Calibri"/>
                <a:ea typeface="Calibri"/>
                <a:cs typeface="Calibri"/>
                <a:sym typeface="Calibri"/>
              </a:rPr>
              <a:t>(</a:t>
            </a:r>
            <a:r>
              <a:rPr lang="es-ES" sz="2720">
                <a:solidFill>
                  <a:schemeClr val="lt1"/>
                </a:solidFill>
              </a:rPr>
              <a:t>a </a:t>
            </a:r>
            <a:r>
              <a:rPr b="0" i="0" lang="es-ES" sz="2720" u="none" cap="none" strike="noStrike">
                <a:solidFill>
                  <a:schemeClr val="lt1"/>
                </a:solidFill>
                <a:latin typeface="Calibri"/>
                <a:ea typeface="Calibri"/>
                <a:cs typeface="Calibri"/>
                <a:sym typeface="Calibri"/>
              </a:rPr>
              <a:t>process and space, principally academic</a:t>
            </a:r>
            <a:r>
              <a:rPr lang="es-ES" sz="2720">
                <a:solidFill>
                  <a:schemeClr val="lt1"/>
                </a:solidFill>
              </a:rPr>
              <a:t>, to undertake specific activities related to monitoring and training, such as exchanges</a:t>
            </a:r>
            <a:r>
              <a:rPr lang="es-ES" sz="2720">
                <a:solidFill>
                  <a:schemeClr val="lt1"/>
                </a:solidFill>
              </a:rPr>
              <a:t> of experiences</a:t>
            </a:r>
            <a:r>
              <a:rPr lang="es-ES" sz="2720">
                <a:solidFill>
                  <a:schemeClr val="lt1"/>
                </a:solidFill>
              </a:rPr>
              <a:t>, methodologies and technical skills with other organizations or consortia that engage in election observation). </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Recommendations</a:t>
            </a:r>
          </a:p>
        </p:txBody>
      </p:sp>
      <p:sp>
        <p:nvSpPr>
          <p:cNvPr id="259" name="Shape 259"/>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260" name="Shape 260"/>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571500" lvl="0" marL="571500" marR="0" rtl="0" algn="l">
              <a:lnSpc>
                <a:spcPct val="90000"/>
              </a:lnSpc>
              <a:spcBef>
                <a:spcPts val="0"/>
              </a:spcBef>
              <a:spcAft>
                <a:spcPts val="0"/>
              </a:spcAft>
              <a:buClr>
                <a:schemeClr val="lt1"/>
              </a:buClr>
              <a:buSzPct val="100740"/>
              <a:buFont typeface="Calibri"/>
              <a:buAutoNum type="romanLcPeriod" startAt="3"/>
            </a:pPr>
            <a:r>
              <a:rPr lang="es-ES" sz="2720">
                <a:solidFill>
                  <a:schemeClr val="lt1"/>
                </a:solidFill>
              </a:rPr>
              <a:t>Develop a National Election Observation Plan, managed by a body created for that function.</a:t>
            </a:r>
          </a:p>
          <a:p>
            <a:pPr indent="-571500" lvl="0" marL="571500" marR="0" rtl="0" algn="l">
              <a:lnSpc>
                <a:spcPct val="90000"/>
              </a:lnSpc>
              <a:spcBef>
                <a:spcPts val="0"/>
              </a:spcBef>
              <a:spcAft>
                <a:spcPts val="0"/>
              </a:spcAft>
              <a:buClr>
                <a:schemeClr val="lt1"/>
              </a:buClr>
              <a:buSzPct val="100740"/>
              <a:buFont typeface="Calibri"/>
              <a:buAutoNum type="romanLcPeriod" startAt="3"/>
            </a:pPr>
            <a:r>
              <a:rPr lang="es-ES" sz="2720">
                <a:solidFill>
                  <a:schemeClr val="lt1"/>
                </a:solidFill>
              </a:rPr>
              <a:t>Produce, analyze and share insights: after four election cycles observed by Mirador Electoral organizations, electoral institutions, agencies, cooperation organizations and individual experts.</a:t>
            </a:r>
          </a:p>
          <a:p>
            <a:pPr indent="-571500" lvl="0" marL="571500" marR="0" rtl="0" algn="l">
              <a:lnSpc>
                <a:spcPct val="90000"/>
              </a:lnSpc>
              <a:spcBef>
                <a:spcPts val="0"/>
              </a:spcBef>
              <a:spcAft>
                <a:spcPts val="0"/>
              </a:spcAft>
              <a:buClr>
                <a:schemeClr val="lt1"/>
              </a:buClr>
              <a:buSzPct val="100740"/>
              <a:buFont typeface="Calibri"/>
              <a:buAutoNum type="romanLcPeriod" startAt="3"/>
            </a:pPr>
            <a:r>
              <a:rPr lang="es-ES" sz="2720">
                <a:solidFill>
                  <a:schemeClr val="lt1"/>
                </a:solidFill>
              </a:rPr>
              <a:t>Build databases with information from past election observations to compare findings across electoral processes and precisely determine progress or lack thereof in the quality of processes and democracy in Guatemala. </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4" name="Shape 264"/>
        <p:cNvGrpSpPr/>
        <p:nvPr/>
      </p:nvGrpSpPr>
      <p:grpSpPr>
        <a:xfrm>
          <a:off x="0" y="0"/>
          <a:ext cx="0" cy="0"/>
          <a:chOff x="0" y="0"/>
          <a:chExt cx="0" cy="0"/>
        </a:xfrm>
      </p:grpSpPr>
      <p:sp>
        <p:nvSpPr>
          <p:cNvPr id="265" name="Shape 265"/>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Recommendations</a:t>
            </a:r>
          </a:p>
        </p:txBody>
      </p:sp>
      <p:sp>
        <p:nvSpPr>
          <p:cNvPr id="266" name="Shape 266"/>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267" name="Shape 26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571500" lvl="0" marL="571500" marR="0" rtl="0" algn="l">
              <a:lnSpc>
                <a:spcPct val="90000"/>
              </a:lnSpc>
              <a:spcBef>
                <a:spcPts val="0"/>
              </a:spcBef>
              <a:spcAft>
                <a:spcPts val="0"/>
              </a:spcAft>
              <a:buClr>
                <a:schemeClr val="lt1"/>
              </a:buClr>
              <a:buSzPct val="99880"/>
              <a:buFont typeface="Calibri"/>
              <a:buAutoNum type="romanLcPeriod" startAt="6"/>
            </a:pPr>
            <a:r>
              <a:rPr lang="es-ES" sz="2497">
                <a:solidFill>
                  <a:schemeClr val="lt1"/>
                </a:solidFill>
              </a:rPr>
              <a:t>Jointly develop methodologies: allow a suitable initial period to permit the cooperative design of methodologies that analyze observed variables nationally.</a:t>
            </a:r>
          </a:p>
          <a:p>
            <a:pPr indent="-571500" lvl="0" marL="571500" marR="0" rtl="0" algn="l">
              <a:lnSpc>
                <a:spcPct val="90000"/>
              </a:lnSpc>
              <a:spcBef>
                <a:spcPts val="499"/>
              </a:spcBef>
              <a:spcAft>
                <a:spcPts val="0"/>
              </a:spcAft>
              <a:buClr>
                <a:schemeClr val="lt1"/>
              </a:buClr>
              <a:buSzPct val="99880"/>
              <a:buFont typeface="Calibri"/>
              <a:buAutoNum type="romanLcPeriod" startAt="6"/>
            </a:pPr>
            <a:r>
              <a:rPr lang="es-ES" sz="2497">
                <a:solidFill>
                  <a:schemeClr val="lt1"/>
                </a:solidFill>
              </a:rPr>
              <a:t>Strengthen the use of ICTs to make access to and transfer and publication of information more efficient and timely.</a:t>
            </a:r>
          </a:p>
          <a:p>
            <a:pPr indent="-571500" lvl="0" marL="571500" marR="0" rtl="0" algn="l">
              <a:lnSpc>
                <a:spcPct val="90000"/>
              </a:lnSpc>
              <a:spcBef>
                <a:spcPts val="499"/>
              </a:spcBef>
              <a:spcAft>
                <a:spcPts val="0"/>
              </a:spcAft>
              <a:buClr>
                <a:schemeClr val="lt1"/>
              </a:buClr>
              <a:buSzPct val="99880"/>
              <a:buFont typeface="Calibri"/>
              <a:buAutoNum type="romanLcPeriod" startAt="6"/>
            </a:pPr>
            <a:r>
              <a:rPr lang="es-ES" sz="2497">
                <a:solidFill>
                  <a:schemeClr val="lt1"/>
                </a:solidFill>
              </a:rPr>
              <a:t>Leverage social capital through a network of coordinators, local liaisons and volunteers.</a:t>
            </a:r>
          </a:p>
          <a:p>
            <a:pPr indent="-571500" lvl="0" marL="571500" marR="0" rtl="0" algn="l">
              <a:lnSpc>
                <a:spcPct val="90000"/>
              </a:lnSpc>
              <a:spcBef>
                <a:spcPts val="499"/>
              </a:spcBef>
              <a:spcAft>
                <a:spcPts val="0"/>
              </a:spcAft>
              <a:buClr>
                <a:schemeClr val="lt1"/>
              </a:buClr>
              <a:buSzPct val="99880"/>
              <a:buFont typeface="Calibri"/>
              <a:buAutoNum type="romanLcPeriod" startAt="6"/>
            </a:pPr>
            <a:r>
              <a:rPr lang="es-ES" sz="2497">
                <a:solidFill>
                  <a:schemeClr val="lt1"/>
                </a:solidFill>
              </a:rPr>
              <a:t>Strengthen partnerships and work in municipalities with more consistent activities to take into account local dynamics.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General information</a:t>
            </a:r>
          </a:p>
        </p:txBody>
      </p:sp>
      <p:sp>
        <p:nvSpPr>
          <p:cNvPr id="105" name="Shape 105"/>
          <p:cNvSpPr txBox="1"/>
          <p:nvPr>
            <p:ph idx="1" type="body"/>
          </p:nvPr>
        </p:nvSpPr>
        <p:spPr>
          <a:xfrm>
            <a:off x="457200" y="1417650"/>
            <a:ext cx="8229600" cy="4526100"/>
          </a:xfrm>
          <a:prstGeom prst="rect">
            <a:avLst/>
          </a:prstGeom>
          <a:noFill/>
          <a:ln>
            <a:noFill/>
          </a:ln>
        </p:spPr>
        <p:txBody>
          <a:bodyPr anchorCtr="0" anchor="t" bIns="45700" lIns="91425" rIns="91425" tIns="45700">
            <a:noAutofit/>
          </a:bodyPr>
          <a:lstStyle/>
          <a:p>
            <a:pPr indent="-254000" lvl="1" marL="742950" marR="0" rtl="0" algn="l">
              <a:lnSpc>
                <a:spcPct val="80000"/>
              </a:lnSpc>
              <a:spcBef>
                <a:spcPts val="0"/>
              </a:spcBef>
              <a:spcAft>
                <a:spcPts val="0"/>
              </a:spcAft>
              <a:buClr>
                <a:schemeClr val="lt1"/>
              </a:buClr>
              <a:buSzPct val="100000"/>
              <a:buFont typeface="Arial"/>
              <a:buChar char="•"/>
            </a:pPr>
            <a:r>
              <a:rPr lang="es-ES" sz="2600">
                <a:solidFill>
                  <a:schemeClr val="lt1"/>
                </a:solidFill>
              </a:rPr>
              <a:t>The </a:t>
            </a:r>
            <a:r>
              <a:rPr b="0" i="0" lang="es-ES" sz="2600" u="none" cap="none" strike="noStrike">
                <a:solidFill>
                  <a:schemeClr val="lt1"/>
                </a:solidFill>
                <a:latin typeface="Calibri"/>
                <a:ea typeface="Calibri"/>
                <a:cs typeface="Calibri"/>
                <a:sym typeface="Calibri"/>
              </a:rPr>
              <a:t>Just Governance Group (JGG) </a:t>
            </a:r>
            <a:r>
              <a:rPr lang="es-ES" sz="2600">
                <a:solidFill>
                  <a:schemeClr val="lt1"/>
                </a:solidFill>
              </a:rPr>
              <a:t>carried out the external evaluation of the program, </a:t>
            </a:r>
            <a:r>
              <a:rPr b="0" i="0" lang="es-ES" sz="2600" u="none" cap="none" strike="noStrike">
                <a:solidFill>
                  <a:schemeClr val="lt1"/>
                </a:solidFill>
                <a:latin typeface="Calibri"/>
                <a:ea typeface="Calibri"/>
                <a:cs typeface="Calibri"/>
                <a:sym typeface="Calibri"/>
              </a:rPr>
              <a:t>“Safeguarding the Integrity of the 2015 Electoral Process,” </a:t>
            </a:r>
            <a:r>
              <a:rPr lang="es-ES" sz="2600">
                <a:solidFill>
                  <a:schemeClr val="lt1"/>
                </a:solidFill>
              </a:rPr>
              <a:t>implemented i</a:t>
            </a:r>
            <a:r>
              <a:rPr b="0" i="0" lang="es-ES" sz="2600" u="none" cap="none" strike="noStrike">
                <a:solidFill>
                  <a:schemeClr val="lt1"/>
                </a:solidFill>
                <a:latin typeface="Calibri"/>
                <a:ea typeface="Calibri"/>
                <a:cs typeface="Calibri"/>
                <a:sym typeface="Calibri"/>
              </a:rPr>
              <a:t>n Guatemala </a:t>
            </a:r>
            <a:r>
              <a:rPr lang="es-ES" sz="2600">
                <a:solidFill>
                  <a:schemeClr val="lt1"/>
                </a:solidFill>
              </a:rPr>
              <a:t>by</a:t>
            </a:r>
            <a:r>
              <a:rPr b="0" i="0" lang="es-ES" sz="2600" u="none" cap="none" strike="noStrike">
                <a:solidFill>
                  <a:schemeClr val="lt1"/>
                </a:solidFill>
                <a:latin typeface="Calibri"/>
                <a:ea typeface="Calibri"/>
                <a:cs typeface="Calibri"/>
                <a:sym typeface="Calibri"/>
              </a:rPr>
              <a:t> </a:t>
            </a:r>
            <a:r>
              <a:rPr lang="es-ES" sz="2600">
                <a:solidFill>
                  <a:schemeClr val="lt1"/>
                </a:solidFill>
              </a:rPr>
              <a:t>the National Democratic Institute </a:t>
            </a:r>
            <a:r>
              <a:rPr b="0" i="0" lang="es-ES" sz="2600" u="none" cap="none" strike="noStrike">
                <a:solidFill>
                  <a:schemeClr val="lt1"/>
                </a:solidFill>
                <a:latin typeface="Calibri"/>
                <a:ea typeface="Calibri"/>
                <a:cs typeface="Calibri"/>
                <a:sym typeface="Calibri"/>
              </a:rPr>
              <a:t>(NDI) </a:t>
            </a:r>
            <a:r>
              <a:rPr lang="es-ES" sz="2600">
                <a:solidFill>
                  <a:schemeClr val="lt1"/>
                </a:solidFill>
              </a:rPr>
              <a:t>and nine </a:t>
            </a:r>
            <a:r>
              <a:rPr b="0" i="0" lang="es-ES" sz="2600" u="none" cap="none" strike="noStrike">
                <a:solidFill>
                  <a:schemeClr val="lt1"/>
                </a:solidFill>
                <a:latin typeface="Calibri"/>
                <a:ea typeface="Calibri"/>
                <a:cs typeface="Calibri"/>
                <a:sym typeface="Calibri"/>
              </a:rPr>
              <a:t>organiza</a:t>
            </a:r>
            <a:r>
              <a:rPr lang="es-ES" sz="2600">
                <a:solidFill>
                  <a:schemeClr val="lt1"/>
                </a:solidFill>
              </a:rPr>
              <a:t>tions that form the consortium Electoral Watch (</a:t>
            </a:r>
            <a:r>
              <a:rPr i="1" lang="es-ES" sz="2600">
                <a:solidFill>
                  <a:schemeClr val="lt1"/>
                </a:solidFill>
              </a:rPr>
              <a:t>Mirador Electoral</a:t>
            </a:r>
            <a:r>
              <a:rPr lang="es-ES" sz="2600">
                <a:solidFill>
                  <a:schemeClr val="lt1"/>
                </a:solidFill>
              </a:rPr>
              <a:t>).</a:t>
            </a:r>
          </a:p>
          <a:p>
            <a:pPr indent="-254000" lvl="1" marL="742950" marR="0" rtl="0" algn="l">
              <a:lnSpc>
                <a:spcPct val="80000"/>
              </a:lnSpc>
              <a:spcBef>
                <a:spcPts val="620"/>
              </a:spcBef>
              <a:buClr>
                <a:schemeClr val="lt1"/>
              </a:buClr>
              <a:buSzPct val="100000"/>
              <a:buFont typeface="Arial"/>
              <a:buChar char="•"/>
            </a:pPr>
            <a:r>
              <a:rPr lang="es-ES" sz="2600">
                <a:solidFill>
                  <a:schemeClr val="lt1"/>
                </a:solidFill>
              </a:rPr>
              <a:t>The program was funded by the Norwegian Ministry of Foreign Affairs (MFA), Swedish International Development Cooperation Agency (Sida), and United States Agency for International Development (USAID).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482600" y="304800"/>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Evaluation </a:t>
            </a:r>
            <a:r>
              <a:rPr b="0" i="0" lang="es-ES" sz="4400" u="none" cap="none" strike="noStrike">
                <a:solidFill>
                  <a:schemeClr val="lt1"/>
                </a:solidFill>
                <a:latin typeface="Calibri"/>
                <a:ea typeface="Calibri"/>
                <a:cs typeface="Calibri"/>
                <a:sym typeface="Calibri"/>
              </a:rPr>
              <a:t>D</a:t>
            </a:r>
            <a:r>
              <a:rPr lang="es-ES">
                <a:solidFill>
                  <a:schemeClr val="lt1"/>
                </a:solidFill>
              </a:rPr>
              <a:t>esign</a:t>
            </a:r>
          </a:p>
        </p:txBody>
      </p:sp>
      <p:sp>
        <p:nvSpPr>
          <p:cNvPr id="111" name="Shape 111"/>
          <p:cNvSpPr/>
          <p:nvPr/>
        </p:nvSpPr>
        <p:spPr>
          <a:xfrm>
            <a:off x="482600" y="1567191"/>
            <a:ext cx="8356600" cy="523219"/>
          </a:xfrm>
          <a:prstGeom prst="rect">
            <a:avLst/>
          </a:prstGeom>
          <a:noFill/>
          <a:ln>
            <a:noFill/>
          </a:ln>
        </p:spPr>
        <p:txBody>
          <a:bodyPr anchorCtr="0" anchor="ctr" bIns="45700" lIns="91425" rIns="91425" tIns="45700">
            <a:noAutofit/>
          </a:bodyPr>
          <a:lstStyle/>
          <a:p>
            <a:pPr indent="0" lvl="0" marL="0" marR="0" rtl="0" algn="just">
              <a:lnSpc>
                <a:spcPct val="100000"/>
              </a:lnSpc>
              <a:spcBef>
                <a:spcPts val="0"/>
              </a:spcBef>
              <a:spcAft>
                <a:spcPts val="0"/>
              </a:spcAft>
              <a:buClr>
                <a:schemeClr val="lt1"/>
              </a:buClr>
              <a:buSzPct val="25000"/>
              <a:buFont typeface="Calibri"/>
              <a:buNone/>
            </a:pPr>
            <a:r>
              <a:rPr b="0" i="0" lang="es-ES" sz="2800" u="none" cap="none" strike="noStrike">
                <a:solidFill>
                  <a:schemeClr val="lt1"/>
                </a:solidFill>
                <a:latin typeface="Calibri"/>
                <a:ea typeface="Calibri"/>
                <a:cs typeface="Calibri"/>
                <a:sym typeface="Calibri"/>
              </a:rPr>
              <a:t>E</a:t>
            </a:r>
            <a:r>
              <a:rPr lang="es-ES" sz="2800">
                <a:solidFill>
                  <a:schemeClr val="lt1"/>
                </a:solidFill>
                <a:latin typeface="Calibri"/>
                <a:ea typeface="Calibri"/>
                <a:cs typeface="Calibri"/>
                <a:sym typeface="Calibri"/>
              </a:rPr>
              <a:t>valuation conducted in three phases</a:t>
            </a:r>
            <a:r>
              <a:rPr b="0" i="0" lang="es-ES" sz="2800" u="none" cap="none" strike="noStrike">
                <a:solidFill>
                  <a:schemeClr val="lt1"/>
                </a:solidFill>
                <a:latin typeface="Calibri"/>
                <a:ea typeface="Calibri"/>
                <a:cs typeface="Calibri"/>
                <a:sym typeface="Calibri"/>
              </a:rPr>
              <a:t> (</a:t>
            </a:r>
            <a:r>
              <a:rPr lang="es-ES" sz="2800">
                <a:solidFill>
                  <a:schemeClr val="lt1"/>
                </a:solidFill>
                <a:latin typeface="Calibri"/>
                <a:ea typeface="Calibri"/>
                <a:cs typeface="Calibri"/>
                <a:sym typeface="Calibri"/>
              </a:rPr>
              <a:t>May</a:t>
            </a:r>
            <a:r>
              <a:rPr b="0" i="0" lang="es-ES" sz="2800" u="none" cap="none" strike="noStrike">
                <a:solidFill>
                  <a:schemeClr val="lt1"/>
                </a:solidFill>
                <a:latin typeface="Calibri"/>
                <a:ea typeface="Calibri"/>
                <a:cs typeface="Calibri"/>
                <a:sym typeface="Calibri"/>
              </a:rPr>
              <a:t> - </a:t>
            </a:r>
            <a:r>
              <a:rPr lang="es-ES" sz="2800">
                <a:solidFill>
                  <a:schemeClr val="lt1"/>
                </a:solidFill>
                <a:latin typeface="Calibri"/>
                <a:ea typeface="Calibri"/>
                <a:cs typeface="Calibri"/>
                <a:sym typeface="Calibri"/>
              </a:rPr>
              <a:t>July </a:t>
            </a:r>
            <a:r>
              <a:rPr b="0" i="0" lang="es-ES" sz="2800" u="none" cap="none" strike="noStrike">
                <a:solidFill>
                  <a:schemeClr val="lt1"/>
                </a:solidFill>
                <a:latin typeface="Calibri"/>
                <a:ea typeface="Calibri"/>
                <a:cs typeface="Calibri"/>
                <a:sym typeface="Calibri"/>
              </a:rPr>
              <a:t>2016)</a:t>
            </a:r>
          </a:p>
        </p:txBody>
      </p:sp>
      <p:graphicFrame>
        <p:nvGraphicFramePr>
          <p:cNvPr id="112" name="Shape 112"/>
          <p:cNvGraphicFramePr/>
          <p:nvPr/>
        </p:nvGraphicFramePr>
        <p:xfrm>
          <a:off x="609600" y="2209801"/>
          <a:ext cx="3000000" cy="3000000"/>
        </p:xfrm>
        <a:graphic>
          <a:graphicData uri="http://schemas.openxmlformats.org/drawingml/2006/table">
            <a:tbl>
              <a:tblPr bandRow="1" firstCol="1" firstRow="1">
                <a:noFill/>
                <a:tableStyleId>{42E702F7-C423-416A-835E-52DB691EAE6F}</a:tableStyleId>
              </a:tblPr>
              <a:tblGrid>
                <a:gridCol w="1905000"/>
                <a:gridCol w="6197600"/>
              </a:tblGrid>
              <a:tr h="1549100">
                <a:tc>
                  <a:txBody>
                    <a:bodyPr>
                      <a:noAutofit/>
                    </a:bodyPr>
                    <a:lstStyle/>
                    <a:p>
                      <a:pPr indent="0" lvl="0" marL="0" marR="0" rtl="0" algn="l">
                        <a:spcBef>
                          <a:spcPts val="0"/>
                        </a:spcBef>
                        <a:spcAft>
                          <a:spcPts val="0"/>
                        </a:spcAft>
                        <a:buSzPct val="25000"/>
                        <a:buNone/>
                      </a:pPr>
                      <a:r>
                        <a:rPr b="0" lang="es-ES" sz="2050">
                          <a:solidFill>
                            <a:schemeClr val="lt1"/>
                          </a:solidFill>
                        </a:rPr>
                        <a:t>Initial</a:t>
                      </a:r>
                    </a:p>
                  </a:txBody>
                  <a:tcPr marT="0" marB="0" marR="68575" marL="68575">
                    <a:solidFill>
                      <a:srgbClr val="E36C09"/>
                    </a:solidFill>
                  </a:tcPr>
                </a:tc>
                <a:tc>
                  <a:txBody>
                    <a:bodyPr>
                      <a:noAutofit/>
                    </a:bodyPr>
                    <a:lstStyle/>
                    <a:p>
                      <a:pPr indent="0" lvl="0" marL="0" marR="0" rtl="0" algn="just">
                        <a:spcBef>
                          <a:spcPts val="0"/>
                        </a:spcBef>
                        <a:spcAft>
                          <a:spcPts val="0"/>
                        </a:spcAft>
                        <a:buSzPct val="25000"/>
                        <a:buNone/>
                      </a:pPr>
                      <a:r>
                        <a:rPr b="0" lang="es-ES" sz="2050">
                          <a:solidFill>
                            <a:schemeClr val="lt1"/>
                          </a:solidFill>
                        </a:rPr>
                        <a:t>Formal review</a:t>
                      </a:r>
                    </a:p>
                    <a:p>
                      <a:pPr indent="0" lvl="0" marL="0" marR="0" rtl="0" algn="just">
                        <a:spcBef>
                          <a:spcPts val="1200"/>
                        </a:spcBef>
                        <a:spcAft>
                          <a:spcPts val="0"/>
                        </a:spcAft>
                        <a:buSzPct val="25000"/>
                        <a:buNone/>
                      </a:pPr>
                      <a:r>
                        <a:rPr b="0" lang="es-ES" sz="2050">
                          <a:solidFill>
                            <a:schemeClr val="lt1"/>
                          </a:solidFill>
                        </a:rPr>
                        <a:t>Evaluation matrix</a:t>
                      </a:r>
                      <a:r>
                        <a:rPr b="0" lang="es-ES" sz="2050" u="none" cap="none" strike="noStrike">
                          <a:solidFill>
                            <a:schemeClr val="lt1"/>
                          </a:solidFill>
                        </a:rPr>
                        <a:t>: </a:t>
                      </a:r>
                      <a:r>
                        <a:rPr b="0" lang="es-ES" sz="2050">
                          <a:solidFill>
                            <a:schemeClr val="lt1"/>
                          </a:solidFill>
                        </a:rPr>
                        <a:t>key questions and indicators according to determined criteria </a:t>
                      </a:r>
                    </a:p>
                    <a:p>
                      <a:pPr indent="0" lvl="0" marL="0" marR="0" rtl="0" algn="just">
                        <a:spcBef>
                          <a:spcPts val="1200"/>
                        </a:spcBef>
                        <a:spcAft>
                          <a:spcPts val="0"/>
                        </a:spcAft>
                        <a:buSzPct val="25000"/>
                        <a:buNone/>
                      </a:pPr>
                      <a:r>
                        <a:rPr b="0" lang="es-ES" sz="2050">
                          <a:solidFill>
                            <a:schemeClr val="lt1"/>
                          </a:solidFill>
                        </a:rPr>
                        <a:t>Relevance, effectiveness, efficiency, impact and sustainability</a:t>
                      </a:r>
                    </a:p>
                  </a:txBody>
                  <a:tcPr marT="0" marB="0" marR="68575" marL="68575">
                    <a:solidFill>
                      <a:srgbClr val="E36C09"/>
                    </a:solidFill>
                  </a:tcPr>
                </a:tc>
              </a:tr>
              <a:tr h="1282850">
                <a:tc>
                  <a:txBody>
                    <a:bodyPr>
                      <a:noAutofit/>
                    </a:bodyPr>
                    <a:lstStyle/>
                    <a:p>
                      <a:pPr indent="0" lvl="0" marL="0" marR="0" rtl="0" algn="l">
                        <a:spcBef>
                          <a:spcPts val="0"/>
                        </a:spcBef>
                        <a:spcAft>
                          <a:spcPts val="0"/>
                        </a:spcAft>
                        <a:buSzPct val="25000"/>
                        <a:buNone/>
                      </a:pPr>
                      <a:r>
                        <a:rPr b="0" lang="es-ES" sz="2050">
                          <a:solidFill>
                            <a:schemeClr val="lt1"/>
                          </a:solidFill>
                        </a:rPr>
                        <a:t>Data collection</a:t>
                      </a:r>
                    </a:p>
                  </a:txBody>
                  <a:tcPr marT="0" marB="0" marR="68575" marL="68575">
                    <a:solidFill>
                      <a:srgbClr val="E36C09"/>
                    </a:solidFill>
                  </a:tcPr>
                </a:tc>
                <a:tc>
                  <a:txBody>
                    <a:bodyPr>
                      <a:noAutofit/>
                    </a:bodyPr>
                    <a:lstStyle/>
                    <a:p>
                      <a:pPr indent="0" lvl="0" marL="0" marR="0" rtl="0" algn="just">
                        <a:spcBef>
                          <a:spcPts val="0"/>
                        </a:spcBef>
                        <a:spcAft>
                          <a:spcPts val="0"/>
                        </a:spcAft>
                        <a:buSzPct val="25000"/>
                        <a:buNone/>
                      </a:pPr>
                      <a:r>
                        <a:rPr lang="es-ES" sz="2050">
                          <a:solidFill>
                            <a:schemeClr val="lt1"/>
                          </a:solidFill>
                        </a:rPr>
                        <a:t>Meetings with 53 analysts and stakeholders</a:t>
                      </a:r>
                    </a:p>
                    <a:p>
                      <a:pPr indent="0" lvl="0" marL="0" marR="0" rtl="0" algn="just">
                        <a:spcBef>
                          <a:spcPts val="1200"/>
                        </a:spcBef>
                        <a:spcAft>
                          <a:spcPts val="0"/>
                        </a:spcAft>
                        <a:buSzPct val="25000"/>
                        <a:buNone/>
                      </a:pPr>
                      <a:r>
                        <a:rPr lang="es-ES" sz="2050">
                          <a:solidFill>
                            <a:schemeClr val="lt1"/>
                          </a:solidFill>
                        </a:rPr>
                        <a:t>Interviews, focus groups, and a roundtable discussion</a:t>
                      </a:r>
                    </a:p>
                    <a:p>
                      <a:pPr indent="0" lvl="0" marL="0" marR="0" rtl="0" algn="just">
                        <a:spcBef>
                          <a:spcPts val="1200"/>
                        </a:spcBef>
                        <a:spcAft>
                          <a:spcPts val="0"/>
                        </a:spcAft>
                        <a:buSzPct val="25000"/>
                        <a:buNone/>
                      </a:pPr>
                      <a:r>
                        <a:rPr lang="es-ES" sz="2050">
                          <a:solidFill>
                            <a:schemeClr val="lt1"/>
                          </a:solidFill>
                        </a:rPr>
                        <a:t>Guatemala City, Chiquimula and Cobán</a:t>
                      </a:r>
                    </a:p>
                  </a:txBody>
                  <a:tcPr marT="0" marB="0" marR="68575" marL="68575">
                    <a:solidFill>
                      <a:srgbClr val="E36C09"/>
                    </a:solidFill>
                  </a:tcPr>
                </a:tc>
              </a:tr>
              <a:tr h="1282850">
                <a:tc>
                  <a:txBody>
                    <a:bodyPr>
                      <a:noAutofit/>
                    </a:bodyPr>
                    <a:lstStyle/>
                    <a:p>
                      <a:pPr indent="0" lvl="0" marL="0" marR="0" rtl="0" algn="l">
                        <a:spcBef>
                          <a:spcPts val="0"/>
                        </a:spcBef>
                        <a:spcAft>
                          <a:spcPts val="0"/>
                        </a:spcAft>
                        <a:buSzPct val="25000"/>
                        <a:buNone/>
                      </a:pPr>
                      <a:r>
                        <a:rPr b="0" lang="es-ES" sz="2050">
                          <a:solidFill>
                            <a:schemeClr val="lt1"/>
                          </a:solidFill>
                        </a:rPr>
                        <a:t>Data analysis and report development</a:t>
                      </a:r>
                    </a:p>
                  </a:txBody>
                  <a:tcPr marT="0" marB="0" marR="68575" marL="68575">
                    <a:solidFill>
                      <a:srgbClr val="E36C09"/>
                    </a:solidFill>
                  </a:tcPr>
                </a:tc>
                <a:tc>
                  <a:txBody>
                    <a:bodyPr>
                      <a:noAutofit/>
                    </a:bodyPr>
                    <a:lstStyle/>
                    <a:p>
                      <a:pPr indent="0" lvl="0" marL="0" marR="0" rtl="0" algn="just">
                        <a:spcBef>
                          <a:spcPts val="0"/>
                        </a:spcBef>
                        <a:spcAft>
                          <a:spcPts val="0"/>
                        </a:spcAft>
                        <a:buSzPct val="25000"/>
                        <a:buNone/>
                      </a:pPr>
                      <a:r>
                        <a:rPr lang="es-ES" sz="2050">
                          <a:solidFill>
                            <a:schemeClr val="lt1"/>
                          </a:solidFill>
                        </a:rPr>
                        <a:t>Triangulation of sources and facts</a:t>
                      </a:r>
                    </a:p>
                    <a:p>
                      <a:pPr indent="0" lvl="0" marL="0" marR="0" rtl="0" algn="just">
                        <a:spcBef>
                          <a:spcPts val="1200"/>
                        </a:spcBef>
                        <a:spcAft>
                          <a:spcPts val="0"/>
                        </a:spcAft>
                        <a:buSzPct val="25000"/>
                        <a:buNone/>
                      </a:pPr>
                      <a:r>
                        <a:rPr lang="es-ES" sz="2050">
                          <a:solidFill>
                            <a:schemeClr val="lt1"/>
                          </a:solidFill>
                        </a:rPr>
                        <a:t>Identification of trends in answers</a:t>
                      </a:r>
                    </a:p>
                    <a:p>
                      <a:pPr indent="0" lvl="0" marL="0" marR="0" rtl="0" algn="just">
                        <a:spcBef>
                          <a:spcPts val="1200"/>
                        </a:spcBef>
                        <a:spcAft>
                          <a:spcPts val="0"/>
                        </a:spcAft>
                        <a:buSzPct val="25000"/>
                        <a:buNone/>
                      </a:pPr>
                      <a:r>
                        <a:rPr lang="es-ES" sz="2050">
                          <a:solidFill>
                            <a:schemeClr val="lt1"/>
                          </a:solidFill>
                        </a:rPr>
                        <a:t>Qualitative analysis</a:t>
                      </a:r>
                    </a:p>
                  </a:txBody>
                  <a:tcPr marT="0" marB="0" marR="68575" marL="68575">
                    <a:solidFill>
                      <a:srgbClr val="E36C09"/>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sz="3959">
                <a:solidFill>
                  <a:schemeClr val="lt1"/>
                </a:solidFill>
              </a:rPr>
              <a:t>Objective and Results of the Program </a:t>
            </a:r>
            <a:r>
              <a:rPr b="0" i="0" lang="es-ES" sz="3959" u="none" cap="none" strike="noStrike">
                <a:solidFill>
                  <a:schemeClr val="lt1"/>
                </a:solidFill>
                <a:latin typeface="Calibri"/>
                <a:ea typeface="Calibri"/>
                <a:cs typeface="Calibri"/>
                <a:sym typeface="Calibri"/>
              </a:rPr>
              <a:t>(</a:t>
            </a:r>
            <a:r>
              <a:rPr lang="es-ES" sz="3959">
                <a:solidFill>
                  <a:schemeClr val="lt1"/>
                </a:solidFill>
              </a:rPr>
              <a:t>Subject of the Evaluation</a:t>
            </a:r>
            <a:r>
              <a:rPr b="0" i="0" lang="es-ES" sz="3959" u="none" cap="none" strike="noStrike">
                <a:solidFill>
                  <a:schemeClr val="lt1"/>
                </a:solidFill>
                <a:latin typeface="Calibri"/>
                <a:ea typeface="Calibri"/>
                <a:cs typeface="Calibri"/>
                <a:sym typeface="Calibri"/>
              </a:rPr>
              <a:t>)</a:t>
            </a:r>
          </a:p>
        </p:txBody>
      </p:sp>
      <p:graphicFrame>
        <p:nvGraphicFramePr>
          <p:cNvPr id="118" name="Shape 118"/>
          <p:cNvGraphicFramePr/>
          <p:nvPr/>
        </p:nvGraphicFramePr>
        <p:xfrm>
          <a:off x="609600" y="1981200"/>
          <a:ext cx="3000000" cy="3000000"/>
        </p:xfrm>
        <a:graphic>
          <a:graphicData uri="http://schemas.openxmlformats.org/drawingml/2006/table">
            <a:tbl>
              <a:tblPr bandRow="1" firstCol="1" firstRow="1">
                <a:noFill/>
                <a:tableStyleId>{E750C09B-5A54-4B8D-95A2-96543B632F80}</a:tableStyleId>
              </a:tblPr>
              <a:tblGrid>
                <a:gridCol w="3108100"/>
                <a:gridCol w="4969100"/>
              </a:tblGrid>
              <a:tr h="4267200">
                <a:tc>
                  <a:txBody>
                    <a:bodyPr>
                      <a:noAutofit/>
                    </a:bodyPr>
                    <a:lstStyle/>
                    <a:p>
                      <a:pPr indent="0" lvl="0" marL="0" marR="0" rtl="0">
                        <a:spcBef>
                          <a:spcPts val="0"/>
                        </a:spcBef>
                        <a:spcAft>
                          <a:spcPts val="0"/>
                        </a:spcAft>
                        <a:buSzPct val="25000"/>
                        <a:buNone/>
                      </a:pPr>
                      <a:r>
                        <a:rPr b="0" lang="es-ES" sz="2000"/>
                        <a:t>Strengthen the technical capacity of civic election observation groups to organize monitoring activities before and during the electoral process and to provide evidence-based recommendations to improve the transparency and effectiveness of the elections.</a:t>
                      </a:r>
                    </a:p>
                  </a:txBody>
                  <a:tcPr marT="0" marB="0" marR="68575" marL="68575">
                    <a:solidFill>
                      <a:srgbClr val="E36C09"/>
                    </a:solidFill>
                  </a:tcPr>
                </a:tc>
                <a:tc>
                  <a:txBody>
                    <a:bodyPr>
                      <a:noAutofit/>
                    </a:bodyPr>
                    <a:lstStyle/>
                    <a:p>
                      <a:pPr indent="-342900" lvl="0" marL="342900" marR="0" rtl="0">
                        <a:spcBef>
                          <a:spcPts val="0"/>
                        </a:spcBef>
                        <a:spcAft>
                          <a:spcPts val="0"/>
                        </a:spcAft>
                        <a:buClr>
                          <a:schemeClr val="lt1"/>
                        </a:buClr>
                        <a:buSzPct val="100000"/>
                        <a:buFont typeface="Calibri"/>
                        <a:buAutoNum type="arabicPeriod"/>
                      </a:pPr>
                      <a:r>
                        <a:rPr b="0" lang="es-ES" sz="2000"/>
                        <a:t>Technical capacity of civil society organizations to organize and conduct a comprehensive range of election monitoring activities is strengthened.</a:t>
                      </a:r>
                    </a:p>
                    <a:p>
                      <a:pPr indent="-342900" lvl="0" marL="342900" marR="0" rtl="0">
                        <a:spcBef>
                          <a:spcPts val="1200"/>
                        </a:spcBef>
                        <a:spcAft>
                          <a:spcPts val="0"/>
                        </a:spcAft>
                        <a:buClr>
                          <a:schemeClr val="lt1"/>
                        </a:buClr>
                        <a:buSzPct val="100000"/>
                        <a:buFont typeface="Calibri"/>
                        <a:buAutoNum type="arabicPeriod"/>
                      </a:pPr>
                      <a:r>
                        <a:rPr b="0" lang="es-ES" sz="2000" u="none" cap="none" strike="noStrike">
                          <a:solidFill>
                            <a:schemeClr val="lt1"/>
                          </a:solidFill>
                        </a:rPr>
                        <a:t>Coordinatio</a:t>
                      </a:r>
                      <a:r>
                        <a:rPr b="0" lang="es-ES" sz="2000"/>
                        <a:t>n and communication mechanisms among election observation actors are consolidated. </a:t>
                      </a:r>
                    </a:p>
                    <a:p>
                      <a:pPr indent="-342900" lvl="0" marL="342900" marR="0" rtl="0">
                        <a:spcBef>
                          <a:spcPts val="1200"/>
                        </a:spcBef>
                        <a:spcAft>
                          <a:spcPts val="0"/>
                        </a:spcAft>
                        <a:buClr>
                          <a:schemeClr val="lt1"/>
                        </a:buClr>
                        <a:buSzPct val="100000"/>
                        <a:buFont typeface="Calibri"/>
                        <a:buAutoNum type="arabicPeriod"/>
                      </a:pPr>
                      <a:r>
                        <a:rPr b="0" lang="es-ES" sz="2000"/>
                        <a:t>More informed and well-coordinated electoral reform advocacy efforts are developed. </a:t>
                      </a:r>
                    </a:p>
                  </a:txBody>
                  <a:tcPr marT="0" marB="0" marR="68575" marL="68575">
                    <a:solidFill>
                      <a:srgbClr val="E36C09"/>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Electoral Context</a:t>
            </a:r>
          </a:p>
        </p:txBody>
      </p:sp>
      <p:sp>
        <p:nvSpPr>
          <p:cNvPr id="124" name="Shape 124"/>
          <p:cNvSpPr txBox="1"/>
          <p:nvPr>
            <p:ph idx="1" type="body"/>
          </p:nvPr>
        </p:nvSpPr>
        <p:spPr>
          <a:xfrm>
            <a:off x="457200" y="1752600"/>
            <a:ext cx="8229600" cy="4373563"/>
          </a:xfrm>
          <a:prstGeom prst="rect">
            <a:avLst/>
          </a:prstGeom>
          <a:noFill/>
          <a:ln>
            <a:noFill/>
          </a:ln>
        </p:spPr>
        <p:txBody>
          <a:bodyPr anchorCtr="0" anchor="t" bIns="45700" lIns="91425" rIns="91425" tIns="45700">
            <a:noAutofit/>
          </a:bodyPr>
          <a:lstStyle/>
          <a:p>
            <a:pPr indent="-285750" lvl="1" marL="742950" marR="0" rtl="0" algn="l">
              <a:lnSpc>
                <a:spcPct val="90000"/>
              </a:lnSpc>
              <a:spcBef>
                <a:spcPts val="0"/>
              </a:spcBef>
              <a:spcAft>
                <a:spcPts val="0"/>
              </a:spcAft>
              <a:buClr>
                <a:schemeClr val="dk1"/>
              </a:buClr>
              <a:buSzPct val="99615"/>
              <a:buFont typeface="Arial"/>
              <a:buNone/>
            </a:pPr>
            <a:r>
              <a:t/>
            </a:r>
            <a:endParaRPr b="0" i="0" sz="2590" u="none" cap="none" strike="noStrike">
              <a:solidFill>
                <a:schemeClr val="lt1"/>
              </a:solidFill>
              <a:latin typeface="Calibri"/>
              <a:ea typeface="Calibri"/>
              <a:cs typeface="Calibri"/>
              <a:sym typeface="Calibri"/>
            </a:endParaRPr>
          </a:p>
          <a:p>
            <a:pPr indent="-342900" lvl="0" marL="342900" marR="0" rtl="0" algn="l">
              <a:lnSpc>
                <a:spcPct val="90000"/>
              </a:lnSpc>
              <a:spcBef>
                <a:spcPts val="592"/>
              </a:spcBef>
              <a:spcAft>
                <a:spcPts val="0"/>
              </a:spcAft>
              <a:buClr>
                <a:schemeClr val="lt1"/>
              </a:buClr>
              <a:buSzPct val="98666"/>
              <a:buFont typeface="Arial"/>
              <a:buChar char="•"/>
            </a:pPr>
            <a:r>
              <a:rPr lang="es-ES" sz="2960">
                <a:solidFill>
                  <a:schemeClr val="lt1"/>
                </a:solidFill>
              </a:rPr>
              <a:t>Political agitation and uncertainty.</a:t>
            </a:r>
          </a:p>
          <a:p>
            <a:pPr indent="-342900" lvl="0" marL="342900" marR="0" rtl="0" algn="l">
              <a:lnSpc>
                <a:spcPct val="90000"/>
              </a:lnSpc>
              <a:spcBef>
                <a:spcPts val="592"/>
              </a:spcBef>
              <a:spcAft>
                <a:spcPts val="0"/>
              </a:spcAft>
              <a:buClr>
                <a:schemeClr val="lt1"/>
              </a:buClr>
              <a:buSzPct val="98666"/>
              <a:buFont typeface="Arial"/>
              <a:buChar char="•"/>
            </a:pPr>
            <a:r>
              <a:rPr lang="es-ES" sz="2960">
                <a:solidFill>
                  <a:schemeClr val="lt1"/>
                </a:solidFill>
              </a:rPr>
              <a:t>Massive protests against corruption and political parties. </a:t>
            </a:r>
          </a:p>
          <a:p>
            <a:pPr indent="-342900" lvl="0" marL="342900" marR="0" rtl="0" algn="l">
              <a:lnSpc>
                <a:spcPct val="90000"/>
              </a:lnSpc>
              <a:spcBef>
                <a:spcPts val="592"/>
              </a:spcBef>
              <a:spcAft>
                <a:spcPts val="0"/>
              </a:spcAft>
              <a:buClr>
                <a:schemeClr val="lt1"/>
              </a:buClr>
              <a:buSzPct val="98666"/>
              <a:buFont typeface="Arial"/>
              <a:buChar char="•"/>
            </a:pPr>
            <a:r>
              <a:rPr lang="es-ES" sz="2960">
                <a:solidFill>
                  <a:schemeClr val="lt1"/>
                </a:solidFill>
              </a:rPr>
              <a:t>Prediction of a high rate of voter abstention and possible electoral violence.</a:t>
            </a:r>
          </a:p>
          <a:p>
            <a:pPr indent="-342900" lvl="0" marL="342900" marR="0" rtl="0" algn="l">
              <a:lnSpc>
                <a:spcPct val="90000"/>
              </a:lnSpc>
              <a:spcBef>
                <a:spcPts val="592"/>
              </a:spcBef>
              <a:buClr>
                <a:schemeClr val="lt1"/>
              </a:buClr>
              <a:buSzPct val="98666"/>
              <a:buFont typeface="Arial"/>
              <a:buChar char="•"/>
            </a:pPr>
            <a:r>
              <a:rPr lang="es-ES" sz="2960">
                <a:solidFill>
                  <a:schemeClr val="lt1"/>
                </a:solidFill>
              </a:rPr>
              <a:t>Proposals to delay the elections until the Law on Elections and Political Parties could be reformed.</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ctrTitle"/>
          </p:nvPr>
        </p:nvSpPr>
        <p:spPr>
          <a:xfrm>
            <a:off x="685800" y="2130425"/>
            <a:ext cx="7772400" cy="1470024"/>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Findings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Relevance</a:t>
            </a:r>
          </a:p>
        </p:txBody>
      </p:sp>
      <p:sp>
        <p:nvSpPr>
          <p:cNvPr id="135" name="Shape 135"/>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136" name="Shape 136"/>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lang="es-ES" sz="2720">
                <a:solidFill>
                  <a:schemeClr val="lt1"/>
                </a:solidFill>
              </a:rPr>
              <a:t>Finding</a:t>
            </a:r>
            <a:r>
              <a:rPr b="0" i="0" lang="es-ES" sz="2720" u="none" cap="none" strike="noStrike">
                <a:solidFill>
                  <a:schemeClr val="lt1"/>
                </a:solidFill>
                <a:latin typeface="Calibri"/>
                <a:ea typeface="Calibri"/>
                <a:cs typeface="Calibri"/>
                <a:sym typeface="Calibri"/>
              </a:rPr>
              <a:t>: T</a:t>
            </a:r>
            <a:r>
              <a:rPr lang="es-ES" sz="2720">
                <a:solidFill>
                  <a:schemeClr val="lt1"/>
                </a:solidFill>
              </a:rPr>
              <a:t>he program was relevant at the national level and in target municipalities. </a:t>
            </a:r>
          </a:p>
          <a:p>
            <a:pPr indent="-342900" lvl="0" marL="342900" marR="0" rtl="0" algn="l">
              <a:lnSpc>
                <a:spcPct val="90000"/>
              </a:lnSpc>
              <a:spcBef>
                <a:spcPts val="544"/>
              </a:spcBef>
              <a:spcAft>
                <a:spcPts val="0"/>
              </a:spcAft>
              <a:buClr>
                <a:schemeClr val="lt1"/>
              </a:buClr>
              <a:buSzPct val="100740"/>
              <a:buFont typeface="Arial"/>
              <a:buChar char="•"/>
            </a:pPr>
            <a:r>
              <a:rPr lang="es-ES" sz="2720">
                <a:solidFill>
                  <a:schemeClr val="lt1"/>
                </a:solidFill>
              </a:rPr>
              <a:t>Activities to monitor and influence the participation of historically excluded groups, strengthen the institutional framework for elections, counteract the public’s low level of confidence in the electoral process and political parties. </a:t>
            </a:r>
          </a:p>
          <a:p>
            <a:pPr indent="-342900" lvl="0" marL="342900" marR="0" rtl="0" algn="l">
              <a:lnSpc>
                <a:spcPct val="90000"/>
              </a:lnSpc>
              <a:spcBef>
                <a:spcPts val="544"/>
              </a:spcBef>
              <a:spcAft>
                <a:spcPts val="0"/>
              </a:spcAft>
              <a:buClr>
                <a:schemeClr val="lt1"/>
              </a:buClr>
              <a:buSzPct val="100740"/>
              <a:buFont typeface="Arial"/>
              <a:buChar char="•"/>
            </a:pPr>
            <a:r>
              <a:rPr lang="es-ES" sz="2720">
                <a:solidFill>
                  <a:schemeClr val="lt1"/>
                </a:solidFill>
              </a:rPr>
              <a:t>Fulfilled the majority of international standards for national electoral observation. </a:t>
            </a:r>
          </a:p>
          <a:p>
            <a:pPr indent="0" lvl="0" marL="0" marR="0" rtl="0" algn="l">
              <a:lnSpc>
                <a:spcPct val="90000"/>
              </a:lnSpc>
              <a:spcBef>
                <a:spcPts val="544"/>
              </a:spcBef>
              <a:buClr>
                <a:schemeClr val="dk1"/>
              </a:buClr>
              <a:buSzPct val="25000"/>
              <a:buFont typeface="Arial"/>
              <a:buNone/>
            </a:pPr>
            <a:r>
              <a:t/>
            </a:r>
            <a:endParaRPr b="0" i="0" sz="272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x="0" y="0"/>
          <a:ext cx="0" cy="0"/>
          <a:chOff x="0" y="0"/>
          <a:chExt cx="0" cy="0"/>
        </a:xfrm>
      </p:grpSpPr>
      <p:sp>
        <p:nvSpPr>
          <p:cNvPr id="141" name="Shape 141"/>
          <p:cNvSpPr txBox="1"/>
          <p:nvPr>
            <p:ph type="title"/>
          </p:nvPr>
        </p:nvSpPr>
        <p:spPr>
          <a:xfrm>
            <a:off x="457200" y="274637"/>
            <a:ext cx="8229600" cy="1143000"/>
          </a:xfrm>
          <a:prstGeom prst="rect">
            <a:avLst/>
          </a:prstGeom>
          <a:solidFill>
            <a:srgbClr val="E36C09"/>
          </a:solidFill>
          <a:ln>
            <a:noFill/>
          </a:ln>
        </p:spPr>
        <p:txBody>
          <a:bodyPr anchorCtr="0" anchor="ctr" bIns="45700" lIns="91425" rIns="91425" tIns="45700">
            <a:noAutofit/>
          </a:bodyPr>
          <a:lstStyle/>
          <a:p>
            <a:pPr indent="0" lvl="0" marL="0" marR="0" rtl="0" algn="ctr">
              <a:spcBef>
                <a:spcPts val="0"/>
              </a:spcBef>
              <a:buClr>
                <a:schemeClr val="lt1"/>
              </a:buClr>
              <a:buSzPct val="25000"/>
              <a:buFont typeface="Calibri"/>
              <a:buNone/>
            </a:pPr>
            <a:r>
              <a:rPr lang="es-ES">
                <a:solidFill>
                  <a:schemeClr val="lt1"/>
                </a:solidFill>
              </a:rPr>
              <a:t>Effectiveness</a:t>
            </a:r>
          </a:p>
        </p:txBody>
      </p:sp>
      <p:sp>
        <p:nvSpPr>
          <p:cNvPr id="142" name="Shape 142"/>
          <p:cNvSpPr/>
          <p:nvPr/>
        </p:nvSpPr>
        <p:spPr>
          <a:xfrm>
            <a:off x="457200" y="2840038"/>
            <a:ext cx="9144000" cy="4572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p:txBody>
      </p:sp>
      <p:sp>
        <p:nvSpPr>
          <p:cNvPr id="143" name="Shape 143"/>
          <p:cNvSpPr txBox="1"/>
          <p:nvPr>
            <p:ph idx="1" type="body"/>
          </p:nvPr>
        </p:nvSpPr>
        <p:spPr>
          <a:xfrm>
            <a:off x="457200" y="1600200"/>
            <a:ext cx="8229600" cy="5029199"/>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lt1"/>
              </a:buClr>
              <a:buSzPct val="25000"/>
              <a:buFont typeface="Arial"/>
              <a:buNone/>
            </a:pPr>
            <a:r>
              <a:rPr b="1" lang="es-ES" sz="2125">
                <a:solidFill>
                  <a:schemeClr val="lt1"/>
                </a:solidFill>
              </a:rPr>
              <a:t>Finding</a:t>
            </a:r>
            <a:r>
              <a:rPr b="0" i="0" lang="es-ES" sz="2125" u="none" cap="none" strike="noStrike">
                <a:solidFill>
                  <a:schemeClr val="lt1"/>
                </a:solidFill>
                <a:latin typeface="Calibri"/>
                <a:ea typeface="Calibri"/>
                <a:cs typeface="Calibri"/>
                <a:sym typeface="Calibri"/>
              </a:rPr>
              <a:t>: The program was partially effective in </a:t>
            </a:r>
            <a:r>
              <a:rPr lang="es-ES" sz="2125">
                <a:solidFill>
                  <a:schemeClr val="lt1"/>
                </a:solidFill>
              </a:rPr>
              <a:t>strengthening</a:t>
            </a:r>
            <a:r>
              <a:rPr b="0" i="0" lang="es-ES" sz="2125" u="none" cap="none" strike="noStrike">
                <a:solidFill>
                  <a:schemeClr val="lt1"/>
                </a:solidFill>
                <a:latin typeface="Calibri"/>
                <a:ea typeface="Calibri"/>
                <a:cs typeface="Calibri"/>
                <a:sym typeface="Calibri"/>
              </a:rPr>
              <a:t> the election </a:t>
            </a:r>
            <a:r>
              <a:rPr lang="es-ES" sz="2125">
                <a:solidFill>
                  <a:schemeClr val="lt1"/>
                </a:solidFill>
              </a:rPr>
              <a:t>technical </a:t>
            </a:r>
            <a:r>
              <a:rPr lang="es-ES" sz="2125">
                <a:solidFill>
                  <a:schemeClr val="lt1"/>
                </a:solidFill>
              </a:rPr>
              <a:t>capacity of Mirador Electoral organizations to conduct election observation activities. </a:t>
            </a:r>
          </a:p>
          <a:p>
            <a:pPr indent="-342900" lvl="0" marL="342900" marR="0" rtl="0" algn="l">
              <a:lnSpc>
                <a:spcPct val="80000"/>
              </a:lnSpc>
              <a:spcBef>
                <a:spcPts val="400"/>
              </a:spcBef>
              <a:spcAft>
                <a:spcPts val="0"/>
              </a:spcAft>
              <a:buClr>
                <a:schemeClr val="lt1"/>
              </a:buClr>
              <a:buSzPct val="100000"/>
              <a:buFont typeface="Arial"/>
              <a:buChar char="•"/>
            </a:pPr>
            <a:r>
              <a:rPr lang="es-ES" sz="2000">
                <a:solidFill>
                  <a:schemeClr val="lt1"/>
                </a:solidFill>
              </a:rPr>
              <a:t>The election observation organizations increased their capacity to use quantitative data to substantiate their qualitative analysis. </a:t>
            </a:r>
          </a:p>
          <a:p>
            <a:pPr indent="-342900" lvl="0" marL="342900" marR="0" rtl="0" algn="l">
              <a:lnSpc>
                <a:spcPct val="80000"/>
              </a:lnSpc>
              <a:spcBef>
                <a:spcPts val="400"/>
              </a:spcBef>
              <a:spcAft>
                <a:spcPts val="0"/>
              </a:spcAft>
              <a:buClr>
                <a:schemeClr val="lt1"/>
              </a:buClr>
              <a:buSzPct val="100000"/>
              <a:buFont typeface="Arial"/>
              <a:buChar char="•"/>
            </a:pPr>
            <a:r>
              <a:rPr lang="es-ES" sz="2000">
                <a:solidFill>
                  <a:schemeClr val="lt1"/>
                </a:solidFill>
              </a:rPr>
              <a:t>Financial resources and technical assistance allowed the organizations to train and register with electoral authorities 2,</a:t>
            </a:r>
            <a:r>
              <a:rPr lang="es-ES" sz="2000">
                <a:solidFill>
                  <a:schemeClr val="lt1"/>
                </a:solidFill>
              </a:rPr>
              <a:t>2</a:t>
            </a:r>
            <a:r>
              <a:rPr lang="es-ES" sz="2000">
                <a:solidFill>
                  <a:schemeClr val="lt1"/>
                </a:solidFill>
              </a:rPr>
              <a:t>40 volunteers in 92 municipalities.</a:t>
            </a:r>
          </a:p>
          <a:p>
            <a:pPr indent="-342900" lvl="0" marL="342900" marR="0" rtl="0" algn="l">
              <a:lnSpc>
                <a:spcPct val="80000"/>
              </a:lnSpc>
              <a:spcBef>
                <a:spcPts val="400"/>
              </a:spcBef>
              <a:spcAft>
                <a:spcPts val="0"/>
              </a:spcAft>
              <a:buClr>
                <a:schemeClr val="lt1"/>
              </a:buClr>
              <a:buSzPct val="100000"/>
              <a:buFont typeface="Arial"/>
              <a:buChar char="•"/>
            </a:pPr>
            <a:r>
              <a:rPr lang="es-ES" sz="2000">
                <a:solidFill>
                  <a:schemeClr val="lt1"/>
                </a:solidFill>
              </a:rPr>
              <a:t>Technical assistance for the quick count: the training for volunteers was sufficient to help provide reliable data (95% confidence level) from 1,573 and 1,593 sample points (of 1,800 total sample points) in the country for two reports (one for each day of the elections).</a:t>
            </a:r>
          </a:p>
          <a:p>
            <a:pPr indent="-342900" lvl="0" marL="342900" marR="0" rtl="0" algn="l">
              <a:lnSpc>
                <a:spcPct val="80000"/>
              </a:lnSpc>
              <a:spcBef>
                <a:spcPts val="400"/>
              </a:spcBef>
              <a:buClr>
                <a:schemeClr val="lt1"/>
              </a:buClr>
              <a:buSzPct val="100000"/>
              <a:buFont typeface="Arial"/>
              <a:buChar char="•"/>
            </a:pPr>
            <a:r>
              <a:rPr lang="es-ES" sz="2000">
                <a:solidFill>
                  <a:schemeClr val="lt1"/>
                </a:solidFill>
              </a:rPr>
              <a:t>Training and assistance facilitated the preparation of standardized financial reports required by the international cooperation agencies.</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